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PT Sans Narrow"/>
      <p:regular r:id="rId26"/>
      <p:bold r:id="rId27"/>
    </p:embeddedFont>
    <p:embeddedFont>
      <p:font typeface="Source Sans Pro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Narrow-regular.fntdata"/><Relationship Id="rId25" Type="http://schemas.openxmlformats.org/officeDocument/2006/relationships/slide" Target="slides/slide21.xml"/><Relationship Id="rId28" Type="http://schemas.openxmlformats.org/officeDocument/2006/relationships/font" Target="fonts/SourceSansPro-regular.fntdata"/><Relationship Id="rId27" Type="http://schemas.openxmlformats.org/officeDocument/2006/relationships/font" Target="fonts/PTSansNarr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6b4927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6b4927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c0ee276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c0ee276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c7375a3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c7375a3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c0ee276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c0ee276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c0ee276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c0ee276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7bb2ca5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7bb2ca5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c0ee276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c0ee276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c0ee276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c0ee276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c0ee276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c0ee276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c0ee276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c0ee276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c0ee276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c0ee276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f717ee5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f717ee5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c0ee276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c0ee276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c0ee276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c0ee276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52637ecd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52637ec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c0ee276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c0ee276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c0ee276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c0ee27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15efd20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15efd2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15efd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15efd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0c7375a3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0c7375a3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c0ee276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c0ee276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&amp; Michelle fluidly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872067" y="2006600"/>
            <a:ext cx="7408200" cy="25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Source Sans Pro"/>
              <a:buNone/>
              <a:defRPr b="0" i="0" sz="4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hyperlink" Target="https://www.pscp.tv/w/1YqxoLORyRyKv" TargetMode="External"/><Relationship Id="rId5" Type="http://schemas.openxmlformats.org/officeDocument/2006/relationships/hyperlink" Target="https://www.pscp.tv/w/1YqxoLORyRyKv" TargetMode="External"/><Relationship Id="rId6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9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1004125" y="15413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Spring</a:t>
            </a:r>
            <a:r>
              <a:rPr lang="en">
                <a:solidFill>
                  <a:srgbClr val="674EA7"/>
                </a:solidFill>
              </a:rPr>
              <a:t> </a:t>
            </a:r>
            <a:r>
              <a:rPr lang="en">
                <a:solidFill>
                  <a:srgbClr val="674EA7"/>
                </a:solidFill>
              </a:rPr>
              <a:t>Excellence Update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Exploris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2020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465724"/>
            <a:ext cx="1077724" cy="6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439975" y="961775"/>
            <a:ext cx="54138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When smaller increments of time for a task are explicitly named by the teacher(s), on-task behavior increases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Students follow the routines with visual and nonverbal support from the teachers, which reduces classroom disruptions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Verbal comments were the most frequent for of redirection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680463" y="998188"/>
            <a:ext cx="3357675" cy="25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439975" y="961775"/>
            <a:ext cx="52119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When smaller groups of students are created (using furniture,  staff, and/or task differentiation), there is a higher level students on task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5. Organized physical space, paired with known routines, results in less teacher time spent managing behaviors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4">
            <a:alphaModFix/>
          </a:blip>
          <a:srcRect b="0" l="0" r="17918" t="0"/>
          <a:stretch/>
        </p:blipFill>
        <p:spPr>
          <a:xfrm rot="-5400000">
            <a:off x="5780587" y="830138"/>
            <a:ext cx="2866350" cy="26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439975" y="8855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/>
              <a:t>Professional Development Schoolwide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New Teacher Orientation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New BT Support Handbook for Mentors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Discipline to Support Growth and Responsibility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Multi-Tiered Systems of Student Support (MTSS)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Support LGBTQ students and families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87900" y="369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  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195900" y="1200950"/>
            <a:ext cx="45144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PBL Fellows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Design for Change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Kenan Fellows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Instructional Strategies for Students with Mild Intellectual Disabilities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Peaceful Schools NC Conference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Purposeful Coaching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to Reduce Anger, Anxiety, and Avoidance</a:t>
            </a:r>
            <a:endParaRPr sz="20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8" name="Google Shape;168;p26"/>
          <p:cNvSpPr txBox="1"/>
          <p:nvPr/>
        </p:nvSpPr>
        <p:spPr>
          <a:xfrm>
            <a:off x="4640325" y="1239050"/>
            <a:ext cx="4584300" cy="3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Purposeful Coaching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Foundations of Autism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Color of Education Summit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Foundations of Autism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Color of Education Summit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to Reduce Anger, Anxiety, and Avoidance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Restorative Practices in Education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DRIVE Summit</a:t>
            </a:r>
            <a:endParaRPr sz="2000"/>
          </a:p>
        </p:txBody>
      </p:sp>
      <p:sp>
        <p:nvSpPr>
          <p:cNvPr id="169" name="Google Shape;169;p26"/>
          <p:cNvSpPr txBox="1"/>
          <p:nvPr/>
        </p:nvSpPr>
        <p:spPr>
          <a:xfrm>
            <a:off x="293500" y="723050"/>
            <a:ext cx="81765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Professional Development for Individuals and Groups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279700" y="2320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97475" y="961775"/>
            <a:ext cx="6297300" cy="3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/>
              <a:t>Formal Teacher Growth Process</a:t>
            </a:r>
            <a:endParaRPr sz="2200"/>
          </a:p>
          <a:p>
            <a:pPr indent="-368300" lvl="0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Professional Growth Plans for each teacher</a:t>
            </a:r>
            <a:endParaRPr sz="2200"/>
          </a:p>
          <a:p>
            <a:pPr indent="-368300" lvl="1" marL="1257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(BOY </a:t>
            </a:r>
            <a:r>
              <a:rPr lang="en" sz="2200"/>
              <a:t>&amp; EOY </a:t>
            </a:r>
            <a:r>
              <a:rPr lang="en" sz="2200"/>
              <a:t>check-ins)</a:t>
            </a:r>
            <a:endParaRPr sz="2200"/>
          </a:p>
          <a:p>
            <a:pPr indent="-368300" lvl="0" marL="857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2-4 formal observations depending on new/veteran teachers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Due to COVID-19, third trimester observations and summative sessions were canceled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	</a:t>
            </a:r>
            <a:endParaRPr sz="2200"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900" y="467925"/>
            <a:ext cx="2359824" cy="294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Relevance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439975" y="8093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Assessment practices position students as leaders of their own learning through reflection and goal setting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Students have opportunities to have a voice and leadership across the school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High quality teachers are committed to global education, the Exploris vision, and our hallmark instructional practices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Students engage in tasks that are purposeful, empower students to change their world, and are connected to student interests, global issues, and the local community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87900" y="1893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Relevance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439975" y="809375"/>
            <a:ext cx="55044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Participation in ambassadors, international experiences, clubs, and other activities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" sz="2200"/>
              <a:t>Ambassadors led 20 tours </a:t>
            </a:r>
            <a:endParaRPr sz="22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(An average of nearly 1 per week)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International exchange with Shinonome Junior High School in Hiroshima, Japan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en" sz="2200"/>
              <a:t>Middle School Clubs (22 clubs)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4374" y="1431450"/>
            <a:ext cx="3004551" cy="17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Relevance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439975" y="8093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/>
              <a:t>Connections to community outlets</a:t>
            </a:r>
            <a:endParaRPr sz="2200"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State immigration writing contest winner</a:t>
            </a:r>
            <a:endParaRPr sz="2200"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MathCounts Regional Competition</a:t>
            </a:r>
            <a:endParaRPr sz="2200"/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Articles in N&amp;O, EducationPost, NC Health News, The Technician</a:t>
            </a:r>
            <a:endParaRPr sz="22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  <a:hlinkClick r:id="rId4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 u="sng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  <a:hlinkClick r:id="rId5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00" name="Google Shape;20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4175" y="2491675"/>
            <a:ext cx="3369200" cy="249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87900" y="369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Relevance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/>
        </p:nvSpPr>
        <p:spPr>
          <a:xfrm>
            <a:off x="439975" y="656975"/>
            <a:ext cx="8316000" cy="4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51C75"/>
                </a:solidFill>
              </a:rPr>
              <a:t>Teacher Leadership:</a:t>
            </a:r>
            <a:r>
              <a:rPr lang="en" sz="2200">
                <a:solidFill>
                  <a:srgbClr val="351C75"/>
                </a:solidFill>
              </a:rPr>
              <a:t> conference presentations, workshop design &amp; facilitation, after school clubs and competitions</a:t>
            </a:r>
            <a:endParaRPr sz="2200">
              <a:solidFill>
                <a:srgbClr val="351C75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PBL Fellows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Educators of Excellence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Science Olympiad competitions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Kenan Fellows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Desi</a:t>
            </a:r>
            <a:r>
              <a:rPr lang="en" sz="2000"/>
              <a:t>gn for Change Fellowship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NCCAT Charter School Connections Conference Leaders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School Reform Initiative Leadership Fellows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Governor’s Teacher Advisory Council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Numerous after school clubs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Relationships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439975" y="8093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1790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Adults nurture belonging, significance, and emotional safety</a:t>
            </a:r>
            <a:endParaRPr sz="2200"/>
          </a:p>
          <a:p>
            <a:pPr indent="-311150" lvl="0" marL="1790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Teachers, staff, and students intentionally foster a culture of respect, inclusivity, collaboration, and communication within the school and in the broader the community.</a:t>
            </a:r>
            <a:endParaRPr sz="2200"/>
          </a:p>
          <a:p>
            <a:pPr indent="-311150" lvl="0" marL="1790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Teachers prioritize social and emotional learning including daily, intentional crew meetings</a:t>
            </a:r>
            <a:endParaRPr sz="2200"/>
          </a:p>
          <a:p>
            <a:pPr indent="-311150" lvl="0" marL="1790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equip students to work both independently and interdependently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The Exploris Glossary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94653">
            <a:off x="2873037" y="983519"/>
            <a:ext cx="2831426" cy="362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87900" y="1893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Relationships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/>
          <p:nvPr/>
        </p:nvSpPr>
        <p:spPr>
          <a:xfrm>
            <a:off x="-15275" y="799975"/>
            <a:ext cx="8316000" cy="3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Devices loaned to students needing a computer: 75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Risk assessments conducted: 12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Referrals to outside counseling: 10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Suicide Risk Screening Assessments: 10 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Referrals Through SaySomething: 6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Transition to High School Families Supported: 42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Students Receiving Counseling During COVID: 54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Parents Receiving Counseling Support During COVID: 36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Overall my school is a good place to work and learn: 74% (down from 94% last year)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87900" y="1893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Relationships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/>
        </p:nvSpPr>
        <p:spPr>
          <a:xfrm>
            <a:off x="439975" y="961775"/>
            <a:ext cx="8316000" cy="40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School sponsored events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PTO Fall Picnic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 PTO Sponsored MS Dance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Parent University: High Schools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Parent University: Screenagers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 Family Meet-Ups with Counselors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End of Year Drive-By Party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Recruitment Event with Mop Top</a:t>
            </a:r>
            <a:endParaRPr sz="2200"/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Passage Portfolio attendance in virtual format</a:t>
            </a:r>
            <a:endParaRPr sz="2200"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399" y="1464450"/>
            <a:ext cx="2600700" cy="202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Measures of Educational Excellence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700" y="646850"/>
            <a:ext cx="5448474" cy="4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39975" y="8093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217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Students engage in tasks that are active, interactive, and appropriately challenging</a:t>
            </a:r>
            <a:endParaRPr sz="2200"/>
          </a:p>
          <a:p>
            <a:pPr indent="-311150" lvl="0" marL="217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Models of excellence, critique, and multiple drafts support all students to produce work of exceptional quality and craftsmanship</a:t>
            </a:r>
            <a:endParaRPr sz="2200"/>
          </a:p>
          <a:p>
            <a:pPr indent="-311150" lvl="0" marL="217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Curriculum, instruction, and assessments are integrated and aligned with standards and foster growth for all students</a:t>
            </a:r>
            <a:endParaRPr sz="2200"/>
          </a:p>
          <a:p>
            <a:pPr indent="-311150" lvl="0" marL="217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Teachers design innovative projects and tasks that encourage divergent thinking, creativity, ideation, and risk-taking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950625"/>
            <a:ext cx="3049374" cy="22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3550" y="1115450"/>
            <a:ext cx="2930950" cy="38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356700"/>
            <a:ext cx="2192906" cy="16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0100" y="2016075"/>
            <a:ext cx="3726000" cy="2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59291">
            <a:off x="968725" y="1215050"/>
            <a:ext cx="2459925" cy="32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1725" y="661025"/>
            <a:ext cx="2258225" cy="34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72080" y="1282775"/>
            <a:ext cx="3784194" cy="27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80095">
            <a:off x="974976" y="1719691"/>
            <a:ext cx="2439848" cy="311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87900" y="113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Winter MAP - National Norm Comparison, Math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175" y="799250"/>
            <a:ext cx="6532803" cy="40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87900" y="2655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Winter MAP - National Norm Comparison, Reading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838" y="951650"/>
            <a:ext cx="6286335" cy="38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87900" y="1893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Grade Level Proficiency Notes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439975" y="9617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Side note 1: MAP National Norms are based on testing in the 20th week. Our students take winter MAP between the 16th &amp; 18th weeks.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Side note 2: “NWEA does not consider winter assessments to be an official growth point due to the limited number of instructional weeks. Winter assessments should be viewed in this light.”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~ </a:t>
            </a:r>
            <a:r>
              <a:rPr i="1" lang="en" sz="2200">
                <a:solidFill>
                  <a:srgbClr val="434343"/>
                </a:solidFill>
              </a:rPr>
              <a:t>Understanding Negative Growth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87900" y="1893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74EA7"/>
                </a:solidFill>
              </a:rPr>
              <a:t>Rigor Data: 2019-2020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498" y="4389524"/>
            <a:ext cx="1077724" cy="6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439975" y="961775"/>
            <a:ext cx="8316000" cy="32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Instructional Rounds Data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lang="en" sz="2200">
                <a:solidFill>
                  <a:srgbClr val="434343"/>
                </a:solidFill>
              </a:rPr>
              <a:t>Conducted October 24, 2019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lang="en" sz="2200">
                <a:solidFill>
                  <a:srgbClr val="434343"/>
                </a:solidFill>
              </a:rPr>
              <a:t>Problem of Practice: “What does classroom management look like in our school?</a:t>
            </a:r>
            <a:r>
              <a:rPr lang="en" sz="2200">
                <a:solidFill>
                  <a:srgbClr val="434343"/>
                </a:solidFill>
              </a:rPr>
              <a:t>”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lang="en" sz="2200">
                <a:solidFill>
                  <a:srgbClr val="434343"/>
                </a:solidFill>
              </a:rPr>
              <a:t>8 classrooms observed by a team of 15 teachers and staff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lang="en" sz="2200">
                <a:solidFill>
                  <a:srgbClr val="434343"/>
                </a:solidFill>
              </a:rPr>
              <a:t>Professional Development conducted with space donated by Transfer Co. Food Hall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○"/>
            </a:pPr>
            <a:r>
              <a:rPr lang="en" sz="2200">
                <a:solidFill>
                  <a:srgbClr val="434343"/>
                </a:solidFill>
              </a:rPr>
              <a:t>Six patterns observed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