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Architects Daughter"/>
      <p:regular r:id="rId39"/>
    </p:embeddedFont>
    <p:embeddedFont>
      <p:font typeface="PT Sans Narrow"/>
      <p:regular r:id="rId40"/>
      <p:bold r:id="rId41"/>
    </p:embeddedFont>
    <p:embeddedFont>
      <p:font typeface="Source Sans Pro"/>
      <p:regular r:id="rId42"/>
      <p:bold r:id="rId43"/>
      <p:italic r:id="rId44"/>
      <p:boldItalic r:id="rId45"/>
    </p:embeddedFont>
    <p:embeddedFont>
      <p:font typeface="Open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2E64A7F-2ACF-4A67-8735-707360416AF0}">
  <a:tblStyle styleId="{22E64A7F-2ACF-4A67-8735-707360416AF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PTSansNarrow-regular.fntdata"/><Relationship Id="rId42" Type="http://schemas.openxmlformats.org/officeDocument/2006/relationships/font" Target="fonts/SourceSansPro-regular.fntdata"/><Relationship Id="rId41" Type="http://schemas.openxmlformats.org/officeDocument/2006/relationships/font" Target="fonts/PTSansNarrow-bold.fntdata"/><Relationship Id="rId44" Type="http://schemas.openxmlformats.org/officeDocument/2006/relationships/font" Target="fonts/SourceSansPro-italic.fntdata"/><Relationship Id="rId43" Type="http://schemas.openxmlformats.org/officeDocument/2006/relationships/font" Target="fonts/SourceSansPro-bold.fntdata"/><Relationship Id="rId46" Type="http://schemas.openxmlformats.org/officeDocument/2006/relationships/font" Target="fonts/OpenSans-regular.fntdata"/><Relationship Id="rId45" Type="http://schemas.openxmlformats.org/officeDocument/2006/relationships/font" Target="fonts/SourceSansPr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italic.fntdata"/><Relationship Id="rId47" Type="http://schemas.openxmlformats.org/officeDocument/2006/relationships/font" Target="fonts/OpenSans-bold.fntdata"/><Relationship Id="rId49"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font" Target="fonts/ArchitectsDaughter-regular.fntdata"/><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116b49276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16b4927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940d202aa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940d202aa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Tardy policy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5940d202aa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940d202aa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5940d202aa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5940d202aa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5940d202aa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5940d202aa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5940d202a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5940d202a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5940d202a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5940d202a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415584bef7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415584bef7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415584bef7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415584bef7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415584bef7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415584bef7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5940d202a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5940d202a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b1e10b19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b1e10b19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415584bef7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415584bef7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5940d202aa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5940d202a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5940d202a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5940d202a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5940d202aa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5940d202a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5940d202a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5940d202a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5940d202a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5940d202a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5940d202aa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5940d202aa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5940d202aa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5940d202a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5940d202aa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5940d202aa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5940d202aa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5940d202aa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415584be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415584be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5940d202aa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5940d202aa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5940d202aa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5940d202aa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458f66f73c892faf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458f66f73c892fa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5940d202aa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5940d202aa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15584bef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15584bef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 Everything we do is grounded in these values.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15584bef7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15584bef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Program free means that teachers can design their own approaches from many different resources based on the needs of their particular students. </a:t>
            </a:r>
            <a:endParaRPr/>
          </a:p>
          <a:p>
            <a:pPr indent="0" lvl="0" marL="0" rtl="0" algn="l">
              <a:spcBef>
                <a:spcPts val="0"/>
              </a:spcBef>
              <a:spcAft>
                <a:spcPts val="0"/>
              </a:spcAft>
              <a:buNone/>
            </a:pPr>
            <a:r>
              <a:rPr lang="en"/>
              <a:t>For example, instead of using a program that tells the teacher what and how to teach each and every day in math, teachers design lessons and activities that teach the curriculum in an approach that is collaborative, student-centered.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415584bef7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415584bef7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415584bef7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415584bef7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believe that students do not have to wait until adulthood to make change; all students regardless of age are solving real-world issues in age-</a:t>
            </a:r>
            <a:r>
              <a:rPr lang="en"/>
              <a:t>appropriate</a:t>
            </a:r>
            <a:r>
              <a:rPr lang="en"/>
              <a:t> ways.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5940d202aa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5940d202aa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5940d202aa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5940d202aa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lstStyle>
            <a:lvl1pPr lvl="0" rtl="0" algn="ctr">
              <a:spcBef>
                <a:spcPts val="0"/>
              </a:spcBef>
              <a:spcAft>
                <a:spcPts val="0"/>
              </a:spcAft>
              <a:buClr>
                <a:schemeClr val="accent3"/>
              </a:buClr>
              <a:buSzPts val="13000"/>
              <a:buNone/>
              <a:defRPr sz="13000">
                <a:solidFill>
                  <a:schemeClr val="accent3"/>
                </a:solidFill>
              </a:defRPr>
            </a:lvl1pPr>
            <a:lvl2pPr lvl="1" rtl="0" algn="ctr">
              <a:spcBef>
                <a:spcPts val="0"/>
              </a:spcBef>
              <a:spcAft>
                <a:spcPts val="0"/>
              </a:spcAft>
              <a:buClr>
                <a:schemeClr val="accent3"/>
              </a:buClr>
              <a:buSzPts val="13000"/>
              <a:buNone/>
              <a:defRPr sz="13000">
                <a:solidFill>
                  <a:schemeClr val="accent3"/>
                </a:solidFill>
              </a:defRPr>
            </a:lvl2pPr>
            <a:lvl3pPr lvl="2" rtl="0" algn="ctr">
              <a:spcBef>
                <a:spcPts val="0"/>
              </a:spcBef>
              <a:spcAft>
                <a:spcPts val="0"/>
              </a:spcAft>
              <a:buClr>
                <a:schemeClr val="accent3"/>
              </a:buClr>
              <a:buSzPts val="13000"/>
              <a:buNone/>
              <a:defRPr sz="13000">
                <a:solidFill>
                  <a:schemeClr val="accent3"/>
                </a:solidFill>
              </a:defRPr>
            </a:lvl3pPr>
            <a:lvl4pPr lvl="3" rtl="0" algn="ctr">
              <a:spcBef>
                <a:spcPts val="0"/>
              </a:spcBef>
              <a:spcAft>
                <a:spcPts val="0"/>
              </a:spcAft>
              <a:buClr>
                <a:schemeClr val="accent3"/>
              </a:buClr>
              <a:buSzPts val="13000"/>
              <a:buNone/>
              <a:defRPr sz="13000">
                <a:solidFill>
                  <a:schemeClr val="accent3"/>
                </a:solidFill>
              </a:defRPr>
            </a:lvl4pPr>
            <a:lvl5pPr lvl="4" rtl="0" algn="ctr">
              <a:spcBef>
                <a:spcPts val="0"/>
              </a:spcBef>
              <a:spcAft>
                <a:spcPts val="0"/>
              </a:spcAft>
              <a:buClr>
                <a:schemeClr val="accent3"/>
              </a:buClr>
              <a:buSzPts val="13000"/>
              <a:buNone/>
              <a:defRPr sz="13000">
                <a:solidFill>
                  <a:schemeClr val="accent3"/>
                </a:solidFill>
              </a:defRPr>
            </a:lvl5pPr>
            <a:lvl6pPr lvl="5" rtl="0" algn="ctr">
              <a:spcBef>
                <a:spcPts val="0"/>
              </a:spcBef>
              <a:spcAft>
                <a:spcPts val="0"/>
              </a:spcAft>
              <a:buClr>
                <a:schemeClr val="accent3"/>
              </a:buClr>
              <a:buSzPts val="13000"/>
              <a:buNone/>
              <a:defRPr sz="13000">
                <a:solidFill>
                  <a:schemeClr val="accent3"/>
                </a:solidFill>
              </a:defRPr>
            </a:lvl6pPr>
            <a:lvl7pPr lvl="6" rtl="0" algn="ctr">
              <a:spcBef>
                <a:spcPts val="0"/>
              </a:spcBef>
              <a:spcAft>
                <a:spcPts val="0"/>
              </a:spcAft>
              <a:buClr>
                <a:schemeClr val="accent3"/>
              </a:buClr>
              <a:buSzPts val="13000"/>
              <a:buNone/>
              <a:defRPr sz="13000">
                <a:solidFill>
                  <a:schemeClr val="accent3"/>
                </a:solidFill>
              </a:defRPr>
            </a:lvl7pPr>
            <a:lvl8pPr lvl="7" rtl="0" algn="ctr">
              <a:spcBef>
                <a:spcPts val="0"/>
              </a:spcBef>
              <a:spcAft>
                <a:spcPts val="0"/>
              </a:spcAft>
              <a:buClr>
                <a:schemeClr val="accent3"/>
              </a:buClr>
              <a:buSzPts val="13000"/>
              <a:buNone/>
              <a:defRPr sz="13000">
                <a:solidFill>
                  <a:schemeClr val="accent3"/>
                </a:solidFill>
              </a:defRPr>
            </a:lvl8pPr>
            <a:lvl9pPr lvl="8" rtl="0"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2" name="Shape 62"/>
        <p:cNvGrpSpPr/>
        <p:nvPr/>
      </p:nvGrpSpPr>
      <p:grpSpPr>
        <a:xfrm>
          <a:off x="0" y="0"/>
          <a:ext cx="0" cy="0"/>
          <a:chOff x="0" y="0"/>
          <a:chExt cx="0" cy="0"/>
        </a:xfrm>
      </p:grpSpPr>
      <p:sp>
        <p:nvSpPr>
          <p:cNvPr id="63" name="Google Shape;63;p13"/>
          <p:cNvSpPr txBox="1"/>
          <p:nvPr>
            <p:ph idx="1" type="body"/>
          </p:nvPr>
        </p:nvSpPr>
        <p:spPr>
          <a:xfrm>
            <a:off x="872067" y="2006600"/>
            <a:ext cx="7408200" cy="25881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2"/>
                </a:solidFill>
                <a:latin typeface="Source Sans Pro"/>
                <a:ea typeface="Source Sans Pro"/>
                <a:cs typeface="Source Sans Pro"/>
                <a:sym typeface="Source Sans Pro"/>
              </a:defRPr>
            </a:lvl1pPr>
            <a:lvl2pPr indent="-368300" lvl="1" marL="914400" marR="0" rtl="0" algn="l">
              <a:spcBef>
                <a:spcPts val="1600"/>
              </a:spcBef>
              <a:spcAft>
                <a:spcPts val="0"/>
              </a:spcAft>
              <a:buClr>
                <a:schemeClr val="accent1"/>
              </a:buClr>
              <a:buSzPts val="2200"/>
              <a:buFont typeface="Noto Sans Symbols"/>
              <a:buChar char="∗"/>
              <a:defRPr b="0" i="0" sz="2200" u="none" cap="none" strike="noStrike">
                <a:solidFill>
                  <a:schemeClr val="dk2"/>
                </a:solidFill>
                <a:latin typeface="Source Sans Pro"/>
                <a:ea typeface="Source Sans Pro"/>
                <a:cs typeface="Source Sans Pro"/>
                <a:sym typeface="Source Sans Pro"/>
              </a:defRPr>
            </a:lvl2pPr>
            <a:lvl3pPr indent="-355600" lvl="2" marL="1371600" marR="0" rtl="0" algn="l">
              <a:spcBef>
                <a:spcPts val="1600"/>
              </a:spcBef>
              <a:spcAft>
                <a:spcPts val="0"/>
              </a:spcAft>
              <a:buClr>
                <a:schemeClr val="accent1"/>
              </a:buClr>
              <a:buSzPts val="2000"/>
              <a:buFont typeface="Noto Sans Symbols"/>
              <a:buChar char="∗"/>
              <a:defRPr b="0" i="0" sz="2000" u="none" cap="none" strike="noStrike">
                <a:solidFill>
                  <a:schemeClr val="dk2"/>
                </a:solidFill>
                <a:latin typeface="Source Sans Pro"/>
                <a:ea typeface="Source Sans Pro"/>
                <a:cs typeface="Source Sans Pro"/>
                <a:sym typeface="Source Sans Pro"/>
              </a:defRPr>
            </a:lvl3pPr>
            <a:lvl4pPr indent="-342900" lvl="3" marL="1828800" marR="0" rtl="0" algn="l">
              <a:spcBef>
                <a:spcPts val="1600"/>
              </a:spcBef>
              <a:spcAft>
                <a:spcPts val="0"/>
              </a:spcAft>
              <a:buClr>
                <a:schemeClr val="accent1"/>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4pPr>
            <a:lvl5pPr indent="-330200" lvl="4" marL="2286000" marR="0" rtl="0" algn="l">
              <a:spcBef>
                <a:spcPts val="1600"/>
              </a:spcBef>
              <a:spcAft>
                <a:spcPts val="0"/>
              </a:spcAft>
              <a:buClr>
                <a:schemeClr val="accent1"/>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5pPr>
            <a:lvl6pPr indent="-317500" lvl="5" marL="2743200" marR="0" rtl="0" algn="l">
              <a:spcBef>
                <a:spcPts val="1600"/>
              </a:spcBef>
              <a:spcAft>
                <a:spcPts val="0"/>
              </a:spcAft>
              <a:buClr>
                <a:schemeClr val="accent1"/>
              </a:buClr>
              <a:buSzPts val="1400"/>
              <a:buFont typeface="Noto Sans Symbols"/>
              <a:buChar char="∗"/>
              <a:defRPr b="0" i="0" sz="1400" u="none" cap="none" strike="noStrike">
                <a:solidFill>
                  <a:schemeClr val="dk2"/>
                </a:solidFill>
                <a:latin typeface="Source Sans Pro"/>
                <a:ea typeface="Source Sans Pro"/>
                <a:cs typeface="Source Sans Pro"/>
                <a:sym typeface="Source Sans Pro"/>
              </a:defRPr>
            </a:lvl6pPr>
            <a:lvl7pPr indent="-317500" lvl="6" marL="3200400" marR="0" rtl="0" algn="l">
              <a:spcBef>
                <a:spcPts val="1600"/>
              </a:spcBef>
              <a:spcAft>
                <a:spcPts val="0"/>
              </a:spcAft>
              <a:buClr>
                <a:schemeClr val="accent1"/>
              </a:buClr>
              <a:buSzPts val="1400"/>
              <a:buFont typeface="Noto Sans Symbols"/>
              <a:buChar char="∗"/>
              <a:defRPr b="0" i="0" sz="1400" u="none" cap="none" strike="noStrike">
                <a:solidFill>
                  <a:schemeClr val="dk2"/>
                </a:solidFill>
                <a:latin typeface="Source Sans Pro"/>
                <a:ea typeface="Source Sans Pro"/>
                <a:cs typeface="Source Sans Pro"/>
                <a:sym typeface="Source Sans Pro"/>
              </a:defRPr>
            </a:lvl7pPr>
            <a:lvl8pPr indent="-317500" lvl="7" marL="3657600" marR="0" rtl="0" algn="l">
              <a:spcBef>
                <a:spcPts val="1600"/>
              </a:spcBef>
              <a:spcAft>
                <a:spcPts val="0"/>
              </a:spcAft>
              <a:buClr>
                <a:schemeClr val="accent1"/>
              </a:buClr>
              <a:buSzPts val="1400"/>
              <a:buFont typeface="Noto Sans Symbols"/>
              <a:buChar char="∗"/>
              <a:defRPr b="0" i="0" sz="1400" u="none" cap="none" strike="noStrike">
                <a:solidFill>
                  <a:schemeClr val="dk2"/>
                </a:solidFill>
                <a:latin typeface="Source Sans Pro"/>
                <a:ea typeface="Source Sans Pro"/>
                <a:cs typeface="Source Sans Pro"/>
                <a:sym typeface="Source Sans Pro"/>
              </a:defRPr>
            </a:lvl8pPr>
            <a:lvl9pPr indent="-317500" lvl="8" marL="4114800" marR="0" rtl="0" algn="l">
              <a:spcBef>
                <a:spcPts val="1600"/>
              </a:spcBef>
              <a:spcAft>
                <a:spcPts val="1600"/>
              </a:spcAft>
              <a:buClr>
                <a:schemeClr val="accent1"/>
              </a:buClr>
              <a:buSzPts val="1400"/>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64" name="Google Shape;64;p13"/>
          <p:cNvSpPr txBox="1"/>
          <p:nvPr>
            <p:ph idx="10" type="dt"/>
          </p:nvPr>
        </p:nvSpPr>
        <p:spPr>
          <a:xfrm>
            <a:off x="5163672" y="4687623"/>
            <a:ext cx="3786600" cy="2739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000">
                <a:solidFill>
                  <a:schemeClr val="dk2"/>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65" name="Google Shape;65;p13"/>
          <p:cNvSpPr txBox="1"/>
          <p:nvPr>
            <p:ph idx="11" type="ftr"/>
          </p:nvPr>
        </p:nvSpPr>
        <p:spPr>
          <a:xfrm>
            <a:off x="193638" y="4687623"/>
            <a:ext cx="3786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000">
                <a:solidFill>
                  <a:schemeClr val="dk2"/>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66" name="Google Shape;66;p13"/>
          <p:cNvSpPr txBox="1"/>
          <p:nvPr>
            <p:ph idx="12" type="sldNum"/>
          </p:nvPr>
        </p:nvSpPr>
        <p:spPr>
          <a:xfrm>
            <a:off x="3991088" y="4687622"/>
            <a:ext cx="1161900" cy="2739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000">
                <a:solidFill>
                  <a:schemeClr val="dk2"/>
                </a:solidFill>
                <a:latin typeface="Source Sans Pro"/>
                <a:ea typeface="Source Sans Pro"/>
                <a:cs typeface="Source Sans Pro"/>
                <a:sym typeface="Source Sans Pro"/>
              </a:defRPr>
            </a:lvl1pPr>
            <a:lvl2pPr indent="0" lvl="1" marL="0" marR="0" rtl="0" algn="ctr">
              <a:spcBef>
                <a:spcPts val="0"/>
              </a:spcBef>
              <a:buNone/>
              <a:defRPr sz="1000">
                <a:solidFill>
                  <a:schemeClr val="dk2"/>
                </a:solidFill>
                <a:latin typeface="Source Sans Pro"/>
                <a:ea typeface="Source Sans Pro"/>
                <a:cs typeface="Source Sans Pro"/>
                <a:sym typeface="Source Sans Pro"/>
              </a:defRPr>
            </a:lvl2pPr>
            <a:lvl3pPr indent="0" lvl="2" marL="0" marR="0" rtl="0" algn="ctr">
              <a:spcBef>
                <a:spcPts val="0"/>
              </a:spcBef>
              <a:buNone/>
              <a:defRPr sz="1000">
                <a:solidFill>
                  <a:schemeClr val="dk2"/>
                </a:solidFill>
                <a:latin typeface="Source Sans Pro"/>
                <a:ea typeface="Source Sans Pro"/>
                <a:cs typeface="Source Sans Pro"/>
                <a:sym typeface="Source Sans Pro"/>
              </a:defRPr>
            </a:lvl3pPr>
            <a:lvl4pPr indent="0" lvl="3" marL="0" marR="0" rtl="0" algn="ctr">
              <a:spcBef>
                <a:spcPts val="0"/>
              </a:spcBef>
              <a:buNone/>
              <a:defRPr sz="1000">
                <a:solidFill>
                  <a:schemeClr val="dk2"/>
                </a:solidFill>
                <a:latin typeface="Source Sans Pro"/>
                <a:ea typeface="Source Sans Pro"/>
                <a:cs typeface="Source Sans Pro"/>
                <a:sym typeface="Source Sans Pro"/>
              </a:defRPr>
            </a:lvl4pPr>
            <a:lvl5pPr indent="0" lvl="4" marL="0" marR="0" rtl="0" algn="ctr">
              <a:spcBef>
                <a:spcPts val="0"/>
              </a:spcBef>
              <a:buNone/>
              <a:defRPr sz="1000">
                <a:solidFill>
                  <a:schemeClr val="dk2"/>
                </a:solidFill>
                <a:latin typeface="Source Sans Pro"/>
                <a:ea typeface="Source Sans Pro"/>
                <a:cs typeface="Source Sans Pro"/>
                <a:sym typeface="Source Sans Pro"/>
              </a:defRPr>
            </a:lvl5pPr>
            <a:lvl6pPr indent="0" lvl="5" marL="0" marR="0" rtl="0" algn="ctr">
              <a:spcBef>
                <a:spcPts val="0"/>
              </a:spcBef>
              <a:buNone/>
              <a:defRPr sz="1000">
                <a:solidFill>
                  <a:schemeClr val="dk2"/>
                </a:solidFill>
                <a:latin typeface="Source Sans Pro"/>
                <a:ea typeface="Source Sans Pro"/>
                <a:cs typeface="Source Sans Pro"/>
                <a:sym typeface="Source Sans Pro"/>
              </a:defRPr>
            </a:lvl6pPr>
            <a:lvl7pPr indent="0" lvl="6" marL="0" marR="0" rtl="0" algn="ctr">
              <a:spcBef>
                <a:spcPts val="0"/>
              </a:spcBef>
              <a:buNone/>
              <a:defRPr sz="1000">
                <a:solidFill>
                  <a:schemeClr val="dk2"/>
                </a:solidFill>
                <a:latin typeface="Source Sans Pro"/>
                <a:ea typeface="Source Sans Pro"/>
                <a:cs typeface="Source Sans Pro"/>
                <a:sym typeface="Source Sans Pro"/>
              </a:defRPr>
            </a:lvl7pPr>
            <a:lvl8pPr indent="0" lvl="7" marL="0" marR="0" rtl="0" algn="ctr">
              <a:spcBef>
                <a:spcPts val="0"/>
              </a:spcBef>
              <a:buNone/>
              <a:defRPr sz="1000">
                <a:solidFill>
                  <a:schemeClr val="dk2"/>
                </a:solidFill>
                <a:latin typeface="Source Sans Pro"/>
                <a:ea typeface="Source Sans Pro"/>
                <a:cs typeface="Source Sans Pro"/>
                <a:sym typeface="Source Sans Pro"/>
              </a:defRPr>
            </a:lvl8pPr>
            <a:lvl9pPr indent="0" lvl="8" marL="0" marR="0" rtl="0" algn="ctr">
              <a:spcBef>
                <a:spcPts val="0"/>
              </a:spcBef>
              <a:buNone/>
              <a:defRPr sz="1000">
                <a:solidFill>
                  <a:schemeClr val="dk2"/>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
              <a:t>‹#›</a:t>
            </a:fld>
            <a:endParaRPr/>
          </a:p>
        </p:txBody>
      </p:sp>
      <p:sp>
        <p:nvSpPr>
          <p:cNvPr id="67" name="Google Shape;67;p13"/>
          <p:cNvSpPr txBox="1"/>
          <p:nvPr>
            <p:ph type="title"/>
          </p:nvPr>
        </p:nvSpPr>
        <p:spPr>
          <a:xfrm>
            <a:off x="457200" y="253746"/>
            <a:ext cx="8229600" cy="9396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rgbClr val="FFFFFF"/>
              </a:buClr>
              <a:buSzPts val="3600"/>
              <a:buFont typeface="Source Sans Pro"/>
              <a:buNone/>
              <a:defRPr b="0" i="0" sz="4400" u="none" cap="none" strike="noStrike">
                <a:solidFill>
                  <a:srgbClr val="FFFFFF"/>
                </a:solidFill>
                <a:latin typeface="Source Sans Pro"/>
                <a:ea typeface="Source Sans Pro"/>
                <a:cs typeface="Source Sans Pro"/>
                <a:sym typeface="Source Sans Pro"/>
              </a:defRPr>
            </a:lvl1pPr>
            <a:lvl2pPr indent="0" lvl="1" marL="0" marR="0" rtl="0" algn="l">
              <a:spcBef>
                <a:spcPts val="0"/>
              </a:spcBef>
              <a:spcAft>
                <a:spcPts val="0"/>
              </a:spcAft>
              <a:buSzPts val="3600"/>
              <a:buNone/>
              <a:defRPr b="0" i="0" sz="1800" u="none" cap="none" strike="noStrike">
                <a:solidFill>
                  <a:schemeClr val="dk2"/>
                </a:solidFill>
              </a:defRPr>
            </a:lvl2pPr>
            <a:lvl3pPr indent="0" lvl="2" marL="0" marR="0" rtl="0" algn="l">
              <a:spcBef>
                <a:spcPts val="0"/>
              </a:spcBef>
              <a:spcAft>
                <a:spcPts val="0"/>
              </a:spcAft>
              <a:buSzPts val="3600"/>
              <a:buNone/>
              <a:defRPr b="0" i="0" sz="1800" u="none" cap="none" strike="noStrike">
                <a:solidFill>
                  <a:schemeClr val="dk2"/>
                </a:solidFill>
              </a:defRPr>
            </a:lvl3pPr>
            <a:lvl4pPr indent="0" lvl="3" marL="0" marR="0" rtl="0" algn="l">
              <a:spcBef>
                <a:spcPts val="0"/>
              </a:spcBef>
              <a:spcAft>
                <a:spcPts val="0"/>
              </a:spcAft>
              <a:buSzPts val="3600"/>
              <a:buNone/>
              <a:defRPr b="0" i="0" sz="1800" u="none" cap="none" strike="noStrike">
                <a:solidFill>
                  <a:schemeClr val="dk2"/>
                </a:solidFill>
              </a:defRPr>
            </a:lvl4pPr>
            <a:lvl5pPr indent="0" lvl="4" marL="0" marR="0" rtl="0" algn="l">
              <a:spcBef>
                <a:spcPts val="0"/>
              </a:spcBef>
              <a:spcAft>
                <a:spcPts val="0"/>
              </a:spcAft>
              <a:buSzPts val="3600"/>
              <a:buNone/>
              <a:defRPr b="0" i="0" sz="1800" u="none" cap="none" strike="noStrike">
                <a:solidFill>
                  <a:schemeClr val="dk2"/>
                </a:solidFill>
              </a:defRPr>
            </a:lvl5pPr>
            <a:lvl6pPr indent="0" lvl="5" marL="0" marR="0" rtl="0" algn="l">
              <a:spcBef>
                <a:spcPts val="0"/>
              </a:spcBef>
              <a:spcAft>
                <a:spcPts val="0"/>
              </a:spcAft>
              <a:buSzPts val="3600"/>
              <a:buNone/>
              <a:defRPr b="0" i="0" sz="1800" u="none" cap="none" strike="noStrike">
                <a:solidFill>
                  <a:schemeClr val="dk2"/>
                </a:solidFill>
              </a:defRPr>
            </a:lvl6pPr>
            <a:lvl7pPr indent="0" lvl="6" marL="0" marR="0" rtl="0" algn="l">
              <a:spcBef>
                <a:spcPts val="0"/>
              </a:spcBef>
              <a:spcAft>
                <a:spcPts val="0"/>
              </a:spcAft>
              <a:buSzPts val="3600"/>
              <a:buNone/>
              <a:defRPr b="0" i="0" sz="1800" u="none" cap="none" strike="noStrike">
                <a:solidFill>
                  <a:schemeClr val="dk2"/>
                </a:solidFill>
              </a:defRPr>
            </a:lvl7pPr>
            <a:lvl8pPr indent="0" lvl="7" marL="0" marR="0" rtl="0" algn="l">
              <a:spcBef>
                <a:spcPts val="0"/>
              </a:spcBef>
              <a:spcAft>
                <a:spcPts val="0"/>
              </a:spcAft>
              <a:buSzPts val="3600"/>
              <a:buNone/>
              <a:defRPr b="0" i="0" sz="1800" u="none" cap="none" strike="noStrike">
                <a:solidFill>
                  <a:schemeClr val="dk2"/>
                </a:solidFill>
              </a:defRPr>
            </a:lvl8pPr>
            <a:lvl9pPr indent="0" lvl="8" marL="0" marR="0" rtl="0" algn="l">
              <a:spcBef>
                <a:spcPts val="0"/>
              </a:spcBef>
              <a:spcAft>
                <a:spcPts val="0"/>
              </a:spcAft>
              <a:buSzPts val="3600"/>
              <a:buNone/>
              <a:defRPr b="0" i="0" sz="1800" u="none" cap="none" strike="noStrike">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rtl="0" algn="ctr">
              <a:spcBef>
                <a:spcPts val="0"/>
              </a:spcBef>
              <a:spcAft>
                <a:spcPts val="0"/>
              </a:spcAft>
              <a:buSzPts val="3600"/>
              <a:buNone/>
              <a:defRPr/>
            </a:lvl6pPr>
            <a:lvl7pPr lvl="6" rtl="0" algn="ctr">
              <a:spcBef>
                <a:spcPts val="0"/>
              </a:spcBef>
              <a:spcAft>
                <a:spcPts val="0"/>
              </a:spcAft>
              <a:buSzPts val="3600"/>
              <a:buNone/>
              <a:defRPr/>
            </a:lvl7pPr>
            <a:lvl8pPr lvl="7" rtl="0" algn="ctr">
              <a:spcBef>
                <a:spcPts val="0"/>
              </a:spcBef>
              <a:spcAft>
                <a:spcPts val="0"/>
              </a:spcAft>
              <a:buSzPts val="3600"/>
              <a:buNone/>
              <a:defRPr/>
            </a:lvl8pPr>
            <a:lvl9pPr lvl="8" rtl="0"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lstStyle>
            <a:lvl1pPr lvl="0" rtl="0">
              <a:spcBef>
                <a:spcPts val="0"/>
              </a:spcBef>
              <a:spcAft>
                <a:spcPts val="0"/>
              </a:spcAft>
              <a:buClr>
                <a:schemeClr val="dk2"/>
              </a:buClr>
              <a:buSzPts val="5400"/>
              <a:buNone/>
              <a:defRPr b="0" sz="5400">
                <a:solidFill>
                  <a:schemeClr val="dk2"/>
                </a:solidFill>
              </a:defRPr>
            </a:lvl1pPr>
            <a:lvl2pPr lvl="1" rtl="0">
              <a:spcBef>
                <a:spcPts val="0"/>
              </a:spcBef>
              <a:spcAft>
                <a:spcPts val="0"/>
              </a:spcAft>
              <a:buClr>
                <a:schemeClr val="dk2"/>
              </a:buClr>
              <a:buSzPts val="5400"/>
              <a:buNone/>
              <a:defRPr b="0" sz="5400">
                <a:solidFill>
                  <a:schemeClr val="dk2"/>
                </a:solidFill>
              </a:defRPr>
            </a:lvl2pPr>
            <a:lvl3pPr lvl="2" rtl="0">
              <a:spcBef>
                <a:spcPts val="0"/>
              </a:spcBef>
              <a:spcAft>
                <a:spcPts val="0"/>
              </a:spcAft>
              <a:buClr>
                <a:schemeClr val="dk2"/>
              </a:buClr>
              <a:buSzPts val="5400"/>
              <a:buNone/>
              <a:defRPr b="0" sz="5400">
                <a:solidFill>
                  <a:schemeClr val="dk2"/>
                </a:solidFill>
              </a:defRPr>
            </a:lvl3pPr>
            <a:lvl4pPr lvl="3" rtl="0">
              <a:spcBef>
                <a:spcPts val="0"/>
              </a:spcBef>
              <a:spcAft>
                <a:spcPts val="0"/>
              </a:spcAft>
              <a:buClr>
                <a:schemeClr val="dk2"/>
              </a:buClr>
              <a:buSzPts val="5400"/>
              <a:buNone/>
              <a:defRPr b="0" sz="5400">
                <a:solidFill>
                  <a:schemeClr val="dk2"/>
                </a:solidFill>
              </a:defRPr>
            </a:lvl4pPr>
            <a:lvl5pPr lvl="4" rtl="0">
              <a:spcBef>
                <a:spcPts val="0"/>
              </a:spcBef>
              <a:spcAft>
                <a:spcPts val="0"/>
              </a:spcAft>
              <a:buClr>
                <a:schemeClr val="dk2"/>
              </a:buClr>
              <a:buSzPts val="5400"/>
              <a:buNone/>
              <a:defRPr b="0" sz="5400">
                <a:solidFill>
                  <a:schemeClr val="dk2"/>
                </a:solidFill>
              </a:defRPr>
            </a:lvl5pPr>
            <a:lvl6pPr lvl="5" rtl="0">
              <a:spcBef>
                <a:spcPts val="0"/>
              </a:spcBef>
              <a:spcAft>
                <a:spcPts val="0"/>
              </a:spcAft>
              <a:buClr>
                <a:schemeClr val="dk2"/>
              </a:buClr>
              <a:buSzPts val="5400"/>
              <a:buNone/>
              <a:defRPr b="0" sz="5400">
                <a:solidFill>
                  <a:schemeClr val="dk2"/>
                </a:solidFill>
              </a:defRPr>
            </a:lvl6pPr>
            <a:lvl7pPr lvl="6" rtl="0">
              <a:spcBef>
                <a:spcPts val="0"/>
              </a:spcBef>
              <a:spcAft>
                <a:spcPts val="0"/>
              </a:spcAft>
              <a:buClr>
                <a:schemeClr val="dk2"/>
              </a:buClr>
              <a:buSzPts val="5400"/>
              <a:buNone/>
              <a:defRPr b="0" sz="5400">
                <a:solidFill>
                  <a:schemeClr val="dk2"/>
                </a:solidFill>
              </a:defRPr>
            </a:lvl7pPr>
            <a:lvl8pPr lvl="7" rtl="0">
              <a:spcBef>
                <a:spcPts val="0"/>
              </a:spcBef>
              <a:spcAft>
                <a:spcPts val="0"/>
              </a:spcAft>
              <a:buClr>
                <a:schemeClr val="dk2"/>
              </a:buClr>
              <a:buSzPts val="5400"/>
              <a:buNone/>
              <a:defRPr b="0" sz="5400">
                <a:solidFill>
                  <a:schemeClr val="dk2"/>
                </a:solidFill>
              </a:defRPr>
            </a:lvl8pPr>
            <a:lvl9pPr lvl="8" rtl="0">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Open Sans"/>
                <a:ea typeface="Open Sans"/>
                <a:cs typeface="Open Sans"/>
                <a:sym typeface="Open Sans"/>
              </a:defRPr>
            </a:lvl1pPr>
            <a:lvl2pPr lvl="1" rtl="0" algn="r">
              <a:buNone/>
              <a:defRPr sz="1000">
                <a:solidFill>
                  <a:schemeClr val="dk2"/>
                </a:solidFill>
                <a:latin typeface="Open Sans"/>
                <a:ea typeface="Open Sans"/>
                <a:cs typeface="Open Sans"/>
                <a:sym typeface="Open Sans"/>
              </a:defRPr>
            </a:lvl2pPr>
            <a:lvl3pPr lvl="2" rtl="0" algn="r">
              <a:buNone/>
              <a:defRPr sz="1000">
                <a:solidFill>
                  <a:schemeClr val="dk2"/>
                </a:solidFill>
                <a:latin typeface="Open Sans"/>
                <a:ea typeface="Open Sans"/>
                <a:cs typeface="Open Sans"/>
                <a:sym typeface="Open Sans"/>
              </a:defRPr>
            </a:lvl3pPr>
            <a:lvl4pPr lvl="3" rtl="0" algn="r">
              <a:buNone/>
              <a:defRPr sz="1000">
                <a:solidFill>
                  <a:schemeClr val="dk2"/>
                </a:solidFill>
                <a:latin typeface="Open Sans"/>
                <a:ea typeface="Open Sans"/>
                <a:cs typeface="Open Sans"/>
                <a:sym typeface="Open Sans"/>
              </a:defRPr>
            </a:lvl4pPr>
            <a:lvl5pPr lvl="4" rtl="0" algn="r">
              <a:buNone/>
              <a:defRPr sz="1000">
                <a:solidFill>
                  <a:schemeClr val="dk2"/>
                </a:solidFill>
                <a:latin typeface="Open Sans"/>
                <a:ea typeface="Open Sans"/>
                <a:cs typeface="Open Sans"/>
                <a:sym typeface="Open Sans"/>
              </a:defRPr>
            </a:lvl5pPr>
            <a:lvl6pPr lvl="5" rtl="0" algn="r">
              <a:buNone/>
              <a:defRPr sz="1000">
                <a:solidFill>
                  <a:schemeClr val="dk2"/>
                </a:solidFill>
                <a:latin typeface="Open Sans"/>
                <a:ea typeface="Open Sans"/>
                <a:cs typeface="Open Sans"/>
                <a:sym typeface="Open Sans"/>
              </a:defRPr>
            </a:lvl6pPr>
            <a:lvl7pPr lvl="6" rtl="0" algn="r">
              <a:buNone/>
              <a:defRPr sz="1000">
                <a:solidFill>
                  <a:schemeClr val="dk2"/>
                </a:solidFill>
                <a:latin typeface="Open Sans"/>
                <a:ea typeface="Open Sans"/>
                <a:cs typeface="Open Sans"/>
                <a:sym typeface="Open Sans"/>
              </a:defRPr>
            </a:lvl7pPr>
            <a:lvl8pPr lvl="7" rtl="0" algn="r">
              <a:buNone/>
              <a:defRPr sz="1000">
                <a:solidFill>
                  <a:schemeClr val="dk2"/>
                </a:solidFill>
                <a:latin typeface="Open Sans"/>
                <a:ea typeface="Open Sans"/>
                <a:cs typeface="Open Sans"/>
                <a:sym typeface="Open Sans"/>
              </a:defRPr>
            </a:lvl8pPr>
            <a:lvl9pPr lvl="8" rtl="0"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ctrTitle"/>
          </p:nvPr>
        </p:nvSpPr>
        <p:spPr>
          <a:xfrm>
            <a:off x="940825" y="1916839"/>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674EA7"/>
                </a:solidFill>
              </a:rPr>
              <a:t>New Family Orientation</a:t>
            </a:r>
            <a:endParaRPr>
              <a:solidFill>
                <a:srgbClr val="674EA7"/>
              </a:solidFill>
            </a:endParaRPr>
          </a:p>
        </p:txBody>
      </p:sp>
      <p:sp>
        <p:nvSpPr>
          <p:cNvPr id="73" name="Google Shape;73;p14"/>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Exploris School, 2019-2020</a:t>
            </a:r>
            <a:endParaRPr/>
          </a:p>
        </p:txBody>
      </p:sp>
      <p:pic>
        <p:nvPicPr>
          <p:cNvPr id="74" name="Google Shape;74;p14"/>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387900" y="369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Arrival</a:t>
            </a:r>
            <a:endParaRPr>
              <a:solidFill>
                <a:srgbClr val="674EA7"/>
              </a:solidFill>
            </a:endParaRPr>
          </a:p>
        </p:txBody>
      </p:sp>
      <p:pic>
        <p:nvPicPr>
          <p:cNvPr id="137" name="Google Shape;137;p23"/>
          <p:cNvPicPr preferRelativeResize="0"/>
          <p:nvPr/>
        </p:nvPicPr>
        <p:blipFill>
          <a:blip r:embed="rId3">
            <a:alphaModFix/>
          </a:blip>
          <a:stretch>
            <a:fillRect/>
          </a:stretch>
        </p:blipFill>
        <p:spPr>
          <a:xfrm>
            <a:off x="6784489" y="4236875"/>
            <a:ext cx="2205511" cy="792600"/>
          </a:xfrm>
          <a:prstGeom prst="rect">
            <a:avLst/>
          </a:prstGeom>
          <a:noFill/>
          <a:ln>
            <a:noFill/>
          </a:ln>
        </p:spPr>
      </p:pic>
      <p:sp>
        <p:nvSpPr>
          <p:cNvPr id="138" name="Google Shape;138;p23"/>
          <p:cNvSpPr txBox="1"/>
          <p:nvPr/>
        </p:nvSpPr>
        <p:spPr>
          <a:xfrm>
            <a:off x="456225" y="621875"/>
            <a:ext cx="8047800" cy="350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latin typeface="Times New Roman"/>
                <a:ea typeface="Times New Roman"/>
                <a:cs typeface="Times New Roman"/>
                <a:sym typeface="Times New Roman"/>
              </a:rPr>
              <a:t>Three Options: Carpool line, Before-Care, Walk Up</a:t>
            </a:r>
            <a:endParaRPr sz="24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0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Before-Care is 7:15am-8:10am</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Drop off/Walk Up is 8:10am-8:25am</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Students in the classroom by 8:30am</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Carpool notes:</a:t>
            </a:r>
            <a:endParaRPr sz="2400">
              <a:latin typeface="Times New Roman"/>
              <a:ea typeface="Times New Roman"/>
              <a:cs typeface="Times New Roman"/>
              <a:sym typeface="Times New Roman"/>
            </a:endParaRPr>
          </a:p>
          <a:p>
            <a:pPr indent="-381000" lvl="1" marL="9144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Adults stay in the car</a:t>
            </a:r>
            <a:endParaRPr sz="2400">
              <a:latin typeface="Times New Roman"/>
              <a:ea typeface="Times New Roman"/>
              <a:cs typeface="Times New Roman"/>
              <a:sym typeface="Times New Roman"/>
            </a:endParaRPr>
          </a:p>
          <a:p>
            <a:pPr indent="-381000" lvl="1" marL="9144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Practice independent booster seat exit and entry </a:t>
            </a:r>
            <a:endParaRPr sz="2400">
              <a:latin typeface="Times New Roman"/>
              <a:ea typeface="Times New Roman"/>
              <a:cs typeface="Times New Roman"/>
              <a:sym typeface="Times New Roman"/>
            </a:endParaRPr>
          </a:p>
          <a:p>
            <a:pPr indent="-381000" lvl="1" marL="914400" rtl="0" algn="l">
              <a:lnSpc>
                <a:spcPct val="115000"/>
              </a:lnSpc>
              <a:spcBef>
                <a:spcPts val="0"/>
              </a:spcBef>
              <a:spcAft>
                <a:spcPts val="0"/>
              </a:spcAft>
              <a:buSzPts val="2400"/>
              <a:buFont typeface="Times New Roman"/>
              <a:buChar char="○"/>
            </a:pPr>
            <a:r>
              <a:rPr b="1" lang="en" sz="2400">
                <a:latin typeface="Times New Roman"/>
                <a:ea typeface="Times New Roman"/>
                <a:cs typeface="Times New Roman"/>
                <a:sym typeface="Times New Roman"/>
              </a:rPr>
              <a:t>Always turn right into and out of the parking lot!</a:t>
            </a:r>
            <a:endParaRPr b="1" sz="24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387900" y="1131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Dismissal</a:t>
            </a:r>
            <a:endParaRPr>
              <a:solidFill>
                <a:srgbClr val="674EA7"/>
              </a:solidFill>
            </a:endParaRPr>
          </a:p>
        </p:txBody>
      </p:sp>
      <p:pic>
        <p:nvPicPr>
          <p:cNvPr id="144" name="Google Shape;144;p24"/>
          <p:cNvPicPr preferRelativeResize="0"/>
          <p:nvPr/>
        </p:nvPicPr>
        <p:blipFill>
          <a:blip r:embed="rId3">
            <a:alphaModFix/>
          </a:blip>
          <a:stretch>
            <a:fillRect/>
          </a:stretch>
        </p:blipFill>
        <p:spPr>
          <a:xfrm>
            <a:off x="6784489" y="4236875"/>
            <a:ext cx="2205511" cy="792600"/>
          </a:xfrm>
          <a:prstGeom prst="rect">
            <a:avLst/>
          </a:prstGeom>
          <a:noFill/>
          <a:ln>
            <a:noFill/>
          </a:ln>
        </p:spPr>
      </p:pic>
      <p:sp>
        <p:nvSpPr>
          <p:cNvPr id="145" name="Google Shape;145;p24"/>
          <p:cNvSpPr txBox="1"/>
          <p:nvPr/>
        </p:nvSpPr>
        <p:spPr>
          <a:xfrm>
            <a:off x="456225" y="621875"/>
            <a:ext cx="8299800" cy="350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latin typeface="Times New Roman"/>
                <a:ea typeface="Times New Roman"/>
                <a:cs typeface="Times New Roman"/>
                <a:sym typeface="Times New Roman"/>
              </a:rPr>
              <a:t>Three Options: Carpool line, After-Care, Walk Up</a:t>
            </a:r>
            <a:endParaRPr sz="24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8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After-Care until 6:00pm sharp</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Dismissal begins at 3:15pm. </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Last Check Out is 2:45pm</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Carpool notes:</a:t>
            </a:r>
            <a:endParaRPr sz="2400">
              <a:latin typeface="Times New Roman"/>
              <a:ea typeface="Times New Roman"/>
              <a:cs typeface="Times New Roman"/>
              <a:sym typeface="Times New Roman"/>
            </a:endParaRPr>
          </a:p>
          <a:p>
            <a:pPr indent="-381000" lvl="1" marL="914400" rtl="0" algn="l">
              <a:lnSpc>
                <a:spcPct val="115000"/>
              </a:lnSpc>
              <a:spcBef>
                <a:spcPts val="0"/>
              </a:spcBef>
              <a:spcAft>
                <a:spcPts val="0"/>
              </a:spcAft>
              <a:buSzPts val="2400"/>
              <a:buFont typeface="Times New Roman"/>
              <a:buChar char="○"/>
            </a:pPr>
            <a:r>
              <a:rPr b="1" lang="en" sz="2400">
                <a:latin typeface="Times New Roman"/>
                <a:ea typeface="Times New Roman"/>
                <a:cs typeface="Times New Roman"/>
                <a:sym typeface="Times New Roman"/>
              </a:rPr>
              <a:t>Always turn right into and out of the parking lot!</a:t>
            </a:r>
            <a:endParaRPr b="1" sz="2400">
              <a:latin typeface="Times New Roman"/>
              <a:ea typeface="Times New Roman"/>
              <a:cs typeface="Times New Roman"/>
              <a:sym typeface="Times New Roman"/>
            </a:endParaRPr>
          </a:p>
          <a:p>
            <a:pPr indent="-381000" lvl="1" marL="9144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Wait at the entrance to be waved in</a:t>
            </a:r>
            <a:endParaRPr sz="2400">
              <a:latin typeface="Times New Roman"/>
              <a:ea typeface="Times New Roman"/>
              <a:cs typeface="Times New Roman"/>
              <a:sym typeface="Times New Roman"/>
            </a:endParaRPr>
          </a:p>
          <a:p>
            <a:pPr indent="-381000" lvl="1" marL="9144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Helpful, but not required, to have a sign in the windshield</a:t>
            </a:r>
            <a:endParaRPr sz="2400">
              <a:latin typeface="Times New Roman"/>
              <a:ea typeface="Times New Roman"/>
              <a:cs typeface="Times New Roman"/>
              <a:sym typeface="Times New Roman"/>
            </a:endParaRPr>
          </a:p>
          <a:p>
            <a:pPr indent="-381000" lvl="1" marL="9144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Never park on the opposite side of the street</a:t>
            </a:r>
            <a:endParaRPr sz="240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5"/>
          <p:cNvSpPr txBox="1"/>
          <p:nvPr>
            <p:ph type="title"/>
          </p:nvPr>
        </p:nvSpPr>
        <p:spPr>
          <a:xfrm>
            <a:off x="387900" y="369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What Would Have Been Helpful to Know as an Incoming Parent?</a:t>
            </a:r>
            <a:endParaRPr>
              <a:solidFill>
                <a:srgbClr val="674EA7"/>
              </a:solidFill>
            </a:endParaRPr>
          </a:p>
        </p:txBody>
      </p:sp>
      <p:pic>
        <p:nvPicPr>
          <p:cNvPr id="151" name="Google Shape;151;p25"/>
          <p:cNvPicPr preferRelativeResize="0"/>
          <p:nvPr/>
        </p:nvPicPr>
        <p:blipFill>
          <a:blip r:embed="rId3">
            <a:alphaModFix/>
          </a:blip>
          <a:stretch>
            <a:fillRect/>
          </a:stretch>
        </p:blipFill>
        <p:spPr>
          <a:xfrm>
            <a:off x="6784489" y="4236875"/>
            <a:ext cx="2205511" cy="792600"/>
          </a:xfrm>
          <a:prstGeom prst="rect">
            <a:avLst/>
          </a:prstGeom>
          <a:noFill/>
          <a:ln>
            <a:noFill/>
          </a:ln>
        </p:spPr>
      </p:pic>
      <p:sp>
        <p:nvSpPr>
          <p:cNvPr id="152" name="Google Shape;152;p25"/>
          <p:cNvSpPr txBox="1"/>
          <p:nvPr/>
        </p:nvSpPr>
        <p:spPr>
          <a:xfrm>
            <a:off x="390075" y="1134225"/>
            <a:ext cx="7685100" cy="23910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They really do need a good poncho and walking shoes. Also a change of clothes is needed for younger grades.</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Volunteer Hours</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What does it mean to be a charter school?</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So many new words!</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The grading system</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What is Community Circle</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The difference between Expedition and Explorations</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Channels of Communication</a:t>
            </a:r>
            <a:endParaRPr sz="220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6"/>
          <p:cNvSpPr txBox="1"/>
          <p:nvPr>
            <p:ph type="title"/>
          </p:nvPr>
        </p:nvSpPr>
        <p:spPr>
          <a:xfrm>
            <a:off x="387900" y="369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What Would Have Been Helpful to Know as an Incoming Parent?</a:t>
            </a:r>
            <a:endParaRPr>
              <a:solidFill>
                <a:srgbClr val="674EA7"/>
              </a:solidFill>
            </a:endParaRPr>
          </a:p>
        </p:txBody>
      </p:sp>
      <p:pic>
        <p:nvPicPr>
          <p:cNvPr id="158" name="Google Shape;158;p26"/>
          <p:cNvPicPr preferRelativeResize="0"/>
          <p:nvPr/>
        </p:nvPicPr>
        <p:blipFill>
          <a:blip r:embed="rId3">
            <a:alphaModFix/>
          </a:blip>
          <a:stretch>
            <a:fillRect/>
          </a:stretch>
        </p:blipFill>
        <p:spPr>
          <a:xfrm>
            <a:off x="6784489" y="4236875"/>
            <a:ext cx="2205511" cy="792600"/>
          </a:xfrm>
          <a:prstGeom prst="rect">
            <a:avLst/>
          </a:prstGeom>
          <a:noFill/>
          <a:ln>
            <a:noFill/>
          </a:ln>
        </p:spPr>
      </p:pic>
      <p:sp>
        <p:nvSpPr>
          <p:cNvPr id="159" name="Google Shape;159;p26"/>
          <p:cNvSpPr txBox="1"/>
          <p:nvPr/>
        </p:nvSpPr>
        <p:spPr>
          <a:xfrm>
            <a:off x="390075" y="1134225"/>
            <a:ext cx="7685100" cy="23910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SzPts val="2200"/>
              <a:buFont typeface="Times New Roman"/>
              <a:buChar char="●"/>
            </a:pPr>
            <a:r>
              <a:rPr lang="en" sz="2200">
                <a:highlight>
                  <a:srgbClr val="FFFF00"/>
                </a:highlight>
                <a:latin typeface="Times New Roman"/>
                <a:ea typeface="Times New Roman"/>
                <a:cs typeface="Times New Roman"/>
                <a:sym typeface="Times New Roman"/>
              </a:rPr>
              <a:t>They really do need a good poncho and walking shoes. Also a change of clothes is needed for younger grades.</a:t>
            </a:r>
            <a:endParaRPr sz="2200">
              <a:highlight>
                <a:srgbClr val="FFFF00"/>
              </a:highlight>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highlight>
                  <a:srgbClr val="FFFF00"/>
                </a:highlight>
                <a:latin typeface="Times New Roman"/>
                <a:ea typeface="Times New Roman"/>
                <a:cs typeface="Times New Roman"/>
                <a:sym typeface="Times New Roman"/>
              </a:rPr>
              <a:t>Volunteer Hours</a:t>
            </a:r>
            <a:endParaRPr sz="2200">
              <a:highlight>
                <a:srgbClr val="FFFF00"/>
              </a:highlight>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What does it mean to be a charter school?</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So many new words!</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The grading system</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What is Community Circle</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The difference between Expedition and Explorations</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Channels of Communication</a:t>
            </a:r>
            <a:endParaRPr sz="22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7"/>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What Does it Mean to be a Charter School</a:t>
            </a:r>
            <a:endParaRPr>
              <a:solidFill>
                <a:srgbClr val="674EA7"/>
              </a:solidFill>
            </a:endParaRPr>
          </a:p>
        </p:txBody>
      </p:sp>
      <p:pic>
        <p:nvPicPr>
          <p:cNvPr id="165" name="Google Shape;165;p27"/>
          <p:cNvPicPr preferRelativeResize="0"/>
          <p:nvPr/>
        </p:nvPicPr>
        <p:blipFill>
          <a:blip r:embed="rId3">
            <a:alphaModFix/>
          </a:blip>
          <a:stretch>
            <a:fillRect/>
          </a:stretch>
        </p:blipFill>
        <p:spPr>
          <a:xfrm>
            <a:off x="6784489" y="4236875"/>
            <a:ext cx="2205511" cy="792600"/>
          </a:xfrm>
          <a:prstGeom prst="rect">
            <a:avLst/>
          </a:prstGeom>
          <a:noFill/>
          <a:ln>
            <a:noFill/>
          </a:ln>
        </p:spPr>
      </p:pic>
      <p:sp>
        <p:nvSpPr>
          <p:cNvPr id="166" name="Google Shape;166;p27"/>
          <p:cNvSpPr txBox="1"/>
          <p:nvPr/>
        </p:nvSpPr>
        <p:spPr>
          <a:xfrm>
            <a:off x="387900" y="1095000"/>
            <a:ext cx="8202600" cy="23910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Funding Differences</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Our Own School District</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Our Own Calendar</a:t>
            </a:r>
            <a:endParaRPr sz="2400">
              <a:latin typeface="Times New Roman"/>
              <a:ea typeface="Times New Roman"/>
              <a:cs typeface="Times New Roman"/>
              <a:sym typeface="Times New Roman"/>
            </a:endParaRPr>
          </a:p>
          <a:p>
            <a:pPr indent="-381000" lvl="1" marL="9144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No After-Care on Early Release Days (12/20 and 6/12)</a:t>
            </a:r>
            <a:endParaRPr sz="2400">
              <a:latin typeface="Times New Roman"/>
              <a:ea typeface="Times New Roman"/>
              <a:cs typeface="Times New Roman"/>
              <a:sym typeface="Times New Roman"/>
            </a:endParaRPr>
          </a:p>
          <a:p>
            <a:pPr indent="-381000" lvl="1" marL="9144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Note about inclement weather</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Follow state standards and EOG testing</a:t>
            </a:r>
            <a:endParaRPr sz="2400">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8"/>
          <p:cNvSpPr txBox="1"/>
          <p:nvPr>
            <p:ph type="title"/>
          </p:nvPr>
        </p:nvSpPr>
        <p:spPr>
          <a:xfrm>
            <a:off x="387900" y="11799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000">
                <a:solidFill>
                  <a:srgbClr val="674EA7"/>
                </a:solidFill>
                <a:latin typeface="Architects Daughter"/>
                <a:ea typeface="Architects Daughter"/>
                <a:cs typeface="Architects Daughter"/>
                <a:sym typeface="Architects Daughter"/>
              </a:rPr>
              <a:t>The Exploris Glossary</a:t>
            </a:r>
            <a:endParaRPr sz="6000">
              <a:solidFill>
                <a:srgbClr val="674EA7"/>
              </a:solidFill>
              <a:latin typeface="Architects Daughter"/>
              <a:ea typeface="Architects Daughter"/>
              <a:cs typeface="Architects Daughter"/>
              <a:sym typeface="Architects Daughter"/>
            </a:endParaRPr>
          </a:p>
        </p:txBody>
      </p:sp>
      <p:pic>
        <p:nvPicPr>
          <p:cNvPr id="172" name="Google Shape;172;p28"/>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9"/>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Assessment: Standards Based Grading</a:t>
            </a:r>
            <a:endParaRPr>
              <a:solidFill>
                <a:srgbClr val="674EA7"/>
              </a:solidFill>
            </a:endParaRPr>
          </a:p>
          <a:p>
            <a:pPr indent="0" lvl="0" marL="0" rtl="0" algn="l">
              <a:spcBef>
                <a:spcPts val="0"/>
              </a:spcBef>
              <a:spcAft>
                <a:spcPts val="0"/>
              </a:spcAft>
              <a:buNone/>
            </a:pPr>
            <a:r>
              <a:t/>
            </a:r>
            <a:endParaRPr b="0" sz="1200">
              <a:solidFill>
                <a:srgbClr val="674EA7"/>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0" lang="en" sz="2500">
                <a:solidFill>
                  <a:srgbClr val="000000"/>
                </a:solidFill>
                <a:latin typeface="Times New Roman"/>
                <a:ea typeface="Times New Roman"/>
                <a:cs typeface="Times New Roman"/>
                <a:sym typeface="Times New Roman"/>
              </a:rPr>
              <a:t>Planning, instruction, and assessment focused on mastery of North Carolina Standard Course of Study</a:t>
            </a:r>
            <a:endParaRPr b="0" sz="2500">
              <a:solidFill>
                <a:srgbClr val="000000"/>
              </a:solidFill>
              <a:latin typeface="Times New Roman"/>
              <a:ea typeface="Times New Roman"/>
              <a:cs typeface="Times New Roman"/>
              <a:sym typeface="Times New Roman"/>
            </a:endParaRPr>
          </a:p>
          <a:p>
            <a:pPr indent="-387350" lvl="0" marL="342900" rtl="0" algn="l">
              <a:lnSpc>
                <a:spcPct val="115000"/>
              </a:lnSpc>
              <a:spcBef>
                <a:spcPts val="0"/>
              </a:spcBef>
              <a:spcAft>
                <a:spcPts val="0"/>
              </a:spcAft>
              <a:buClr>
                <a:srgbClr val="000000"/>
              </a:buClr>
              <a:buSzPts val="2500"/>
              <a:buFont typeface="Times New Roman"/>
              <a:buChar char="●"/>
            </a:pPr>
            <a:r>
              <a:rPr b="0" lang="en" sz="2500">
                <a:solidFill>
                  <a:srgbClr val="000000"/>
                </a:solidFill>
                <a:latin typeface="Times New Roman"/>
                <a:ea typeface="Times New Roman"/>
                <a:cs typeface="Times New Roman"/>
                <a:sym typeface="Times New Roman"/>
              </a:rPr>
              <a:t>Indicates progress on specific learning objectives rather than calculating averages</a:t>
            </a:r>
            <a:endParaRPr b="0" sz="2500">
              <a:solidFill>
                <a:srgbClr val="000000"/>
              </a:solidFill>
              <a:latin typeface="Times New Roman"/>
              <a:ea typeface="Times New Roman"/>
              <a:cs typeface="Times New Roman"/>
              <a:sym typeface="Times New Roman"/>
            </a:endParaRPr>
          </a:p>
          <a:p>
            <a:pPr indent="-387350" lvl="0" marL="342900" rtl="0" algn="l">
              <a:lnSpc>
                <a:spcPct val="115000"/>
              </a:lnSpc>
              <a:spcBef>
                <a:spcPts val="0"/>
              </a:spcBef>
              <a:spcAft>
                <a:spcPts val="0"/>
              </a:spcAft>
              <a:buClr>
                <a:srgbClr val="000000"/>
              </a:buClr>
              <a:buSzPts val="2500"/>
              <a:buFont typeface="Times New Roman"/>
              <a:buChar char="●"/>
            </a:pPr>
            <a:r>
              <a:rPr b="0" lang="en" sz="2500">
                <a:solidFill>
                  <a:srgbClr val="000000"/>
                </a:solidFill>
                <a:latin typeface="Times New Roman"/>
                <a:ea typeface="Times New Roman"/>
                <a:cs typeface="Times New Roman"/>
                <a:sym typeface="Times New Roman"/>
              </a:rPr>
              <a:t>Allows for an opportunity to circle back throughout the year</a:t>
            </a:r>
            <a:endParaRPr b="0" sz="2500">
              <a:solidFill>
                <a:srgbClr val="000000"/>
              </a:solidFill>
              <a:latin typeface="Times New Roman"/>
              <a:ea typeface="Times New Roman"/>
              <a:cs typeface="Times New Roman"/>
              <a:sym typeface="Times New Roman"/>
            </a:endParaRPr>
          </a:p>
          <a:p>
            <a:pPr indent="-387350" lvl="0" marL="342900" rtl="0" algn="l">
              <a:lnSpc>
                <a:spcPct val="115000"/>
              </a:lnSpc>
              <a:spcBef>
                <a:spcPts val="0"/>
              </a:spcBef>
              <a:spcAft>
                <a:spcPts val="0"/>
              </a:spcAft>
              <a:buClr>
                <a:srgbClr val="000000"/>
              </a:buClr>
              <a:buSzPts val="2500"/>
              <a:buFont typeface="Times New Roman"/>
              <a:buChar char="●"/>
            </a:pPr>
            <a:r>
              <a:rPr b="0" lang="en" sz="2500">
                <a:solidFill>
                  <a:srgbClr val="000000"/>
                </a:solidFill>
                <a:latin typeface="Times New Roman"/>
                <a:ea typeface="Times New Roman"/>
                <a:cs typeface="Times New Roman"/>
                <a:sym typeface="Times New Roman"/>
              </a:rPr>
              <a:t>Not a “one and done”</a:t>
            </a:r>
            <a:endParaRPr b="0" sz="2500">
              <a:solidFill>
                <a:srgbClr val="000000"/>
              </a:solidFill>
              <a:latin typeface="Times New Roman"/>
              <a:ea typeface="Times New Roman"/>
              <a:cs typeface="Times New Roman"/>
              <a:sym typeface="Times New Roman"/>
            </a:endParaRPr>
          </a:p>
          <a:p>
            <a:pPr indent="-387350" lvl="0" marL="342900" rtl="0" algn="l">
              <a:lnSpc>
                <a:spcPct val="115000"/>
              </a:lnSpc>
              <a:spcBef>
                <a:spcPts val="0"/>
              </a:spcBef>
              <a:spcAft>
                <a:spcPts val="0"/>
              </a:spcAft>
              <a:buClr>
                <a:srgbClr val="000000"/>
              </a:buClr>
              <a:buSzPts val="2500"/>
              <a:buFont typeface="Times New Roman"/>
              <a:buChar char="●"/>
            </a:pPr>
            <a:r>
              <a:rPr b="0" lang="en" sz="2500">
                <a:solidFill>
                  <a:srgbClr val="000000"/>
                </a:solidFill>
                <a:latin typeface="Times New Roman"/>
                <a:ea typeface="Times New Roman"/>
                <a:cs typeface="Times New Roman"/>
                <a:sym typeface="Times New Roman"/>
              </a:rPr>
              <a:t>Mastery often not accomplished until the end of the year</a:t>
            </a:r>
            <a:endParaRPr b="0" sz="2500">
              <a:solidFill>
                <a:srgbClr val="674EA7"/>
              </a:solidFill>
              <a:latin typeface="Times New Roman"/>
              <a:ea typeface="Times New Roman"/>
              <a:cs typeface="Times New Roman"/>
              <a:sym typeface="Times New Roman"/>
            </a:endParaRPr>
          </a:p>
          <a:p>
            <a:pPr indent="0" lvl="0" marL="0" rtl="0" algn="l">
              <a:spcBef>
                <a:spcPts val="1600"/>
              </a:spcBef>
              <a:spcAft>
                <a:spcPts val="0"/>
              </a:spcAft>
              <a:buNone/>
            </a:pPr>
            <a:r>
              <a:t/>
            </a:r>
            <a:endParaRPr b="0" sz="2500">
              <a:solidFill>
                <a:srgbClr val="674EA7"/>
              </a:solidFill>
              <a:latin typeface="Times New Roman"/>
              <a:ea typeface="Times New Roman"/>
              <a:cs typeface="Times New Roman"/>
              <a:sym typeface="Times New Roman"/>
            </a:endParaRPr>
          </a:p>
          <a:p>
            <a:pPr indent="0" lvl="0" marL="0" rtl="0" algn="l">
              <a:spcBef>
                <a:spcPts val="0"/>
              </a:spcBef>
              <a:spcAft>
                <a:spcPts val="0"/>
              </a:spcAft>
              <a:buNone/>
            </a:pPr>
            <a:r>
              <a:t/>
            </a:r>
            <a:endParaRPr b="0" sz="2500">
              <a:solidFill>
                <a:srgbClr val="674EA7"/>
              </a:solidFill>
              <a:latin typeface="Times New Roman"/>
              <a:ea typeface="Times New Roman"/>
              <a:cs typeface="Times New Roman"/>
              <a:sym typeface="Times New Roman"/>
            </a:endParaRPr>
          </a:p>
          <a:p>
            <a:pPr indent="0" lvl="0" marL="0" rtl="0" algn="l">
              <a:spcBef>
                <a:spcPts val="0"/>
              </a:spcBef>
              <a:spcAft>
                <a:spcPts val="0"/>
              </a:spcAft>
              <a:buNone/>
            </a:pPr>
            <a:r>
              <a:t/>
            </a:r>
            <a:endParaRPr b="0" sz="2500">
              <a:solidFill>
                <a:srgbClr val="674EA7"/>
              </a:solidFill>
              <a:latin typeface="Times New Roman"/>
              <a:ea typeface="Times New Roman"/>
              <a:cs typeface="Times New Roman"/>
              <a:sym typeface="Times New Roman"/>
            </a:endParaRPr>
          </a:p>
          <a:p>
            <a:pPr indent="0" lvl="0" marL="0" rtl="0" algn="l">
              <a:spcBef>
                <a:spcPts val="0"/>
              </a:spcBef>
              <a:spcAft>
                <a:spcPts val="0"/>
              </a:spcAft>
              <a:buNone/>
            </a:pPr>
            <a:r>
              <a:t/>
            </a:r>
            <a:endParaRPr b="0" sz="2500">
              <a:solidFill>
                <a:srgbClr val="674EA7"/>
              </a:solidFill>
              <a:latin typeface="Times New Roman"/>
              <a:ea typeface="Times New Roman"/>
              <a:cs typeface="Times New Roman"/>
              <a:sym typeface="Times New Roman"/>
            </a:endParaRPr>
          </a:p>
        </p:txBody>
      </p:sp>
      <p:pic>
        <p:nvPicPr>
          <p:cNvPr id="178" name="Google Shape;178;p29"/>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0"/>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Assessment Takes on Many Forms</a:t>
            </a:r>
            <a:endParaRPr>
              <a:solidFill>
                <a:srgbClr val="674EA7"/>
              </a:solidFill>
            </a:endParaRPr>
          </a:p>
        </p:txBody>
      </p:sp>
      <p:sp>
        <p:nvSpPr>
          <p:cNvPr id="184" name="Google Shape;184;p30"/>
          <p:cNvSpPr txBox="1"/>
          <p:nvPr>
            <p:ph idx="1" type="body"/>
          </p:nvPr>
        </p:nvSpPr>
        <p:spPr>
          <a:xfrm>
            <a:off x="302525" y="812875"/>
            <a:ext cx="7957500" cy="3078900"/>
          </a:xfrm>
          <a:prstGeom prst="rect">
            <a:avLst/>
          </a:prstGeom>
        </p:spPr>
        <p:txBody>
          <a:bodyPr anchorCtr="0" anchor="t" bIns="91425" lIns="91425" spcFirstLastPara="1" rIns="91425" wrap="square" tIns="91425">
            <a:noAutofit/>
          </a:bodyPr>
          <a:lstStyle/>
          <a:p>
            <a:pPr indent="-387350" lvl="0" marL="9144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Check-ins: visual, whiteboards, walk arounds</a:t>
            </a:r>
            <a:endParaRPr sz="2500">
              <a:solidFill>
                <a:srgbClr val="000000"/>
              </a:solidFill>
              <a:latin typeface="Times New Roman"/>
              <a:ea typeface="Times New Roman"/>
              <a:cs typeface="Times New Roman"/>
              <a:sym typeface="Times New Roman"/>
            </a:endParaRPr>
          </a:p>
          <a:p>
            <a:pPr indent="-387350" lvl="0" marL="9144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Exit tickets </a:t>
            </a:r>
            <a:endParaRPr sz="2500">
              <a:solidFill>
                <a:srgbClr val="000000"/>
              </a:solidFill>
              <a:latin typeface="Times New Roman"/>
              <a:ea typeface="Times New Roman"/>
              <a:cs typeface="Times New Roman"/>
              <a:sym typeface="Times New Roman"/>
            </a:endParaRPr>
          </a:p>
          <a:p>
            <a:pPr indent="-387350" lvl="0" marL="9144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Short quizzes</a:t>
            </a:r>
            <a:endParaRPr sz="2500">
              <a:solidFill>
                <a:srgbClr val="000000"/>
              </a:solidFill>
              <a:latin typeface="Times New Roman"/>
              <a:ea typeface="Times New Roman"/>
              <a:cs typeface="Times New Roman"/>
              <a:sym typeface="Times New Roman"/>
            </a:endParaRPr>
          </a:p>
          <a:p>
            <a:pPr indent="-387350" lvl="0" marL="9144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Journals</a:t>
            </a:r>
            <a:endParaRPr sz="2500">
              <a:solidFill>
                <a:srgbClr val="000000"/>
              </a:solidFill>
              <a:latin typeface="Times New Roman"/>
              <a:ea typeface="Times New Roman"/>
              <a:cs typeface="Times New Roman"/>
              <a:sym typeface="Times New Roman"/>
            </a:endParaRPr>
          </a:p>
          <a:p>
            <a:pPr indent="-387350" lvl="0" marL="9144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Tests</a:t>
            </a:r>
            <a:endParaRPr sz="2500">
              <a:solidFill>
                <a:srgbClr val="000000"/>
              </a:solidFill>
              <a:latin typeface="Times New Roman"/>
              <a:ea typeface="Times New Roman"/>
              <a:cs typeface="Times New Roman"/>
              <a:sym typeface="Times New Roman"/>
            </a:endParaRPr>
          </a:p>
          <a:p>
            <a:pPr indent="-387350" lvl="0" marL="9144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Final products</a:t>
            </a:r>
            <a:endParaRPr sz="2500">
              <a:solidFill>
                <a:srgbClr val="000000"/>
              </a:solidFill>
              <a:latin typeface="Times New Roman"/>
              <a:ea typeface="Times New Roman"/>
              <a:cs typeface="Times New Roman"/>
              <a:sym typeface="Times New Roman"/>
            </a:endParaRPr>
          </a:p>
          <a:p>
            <a:pPr indent="-387350" lvl="0" marL="9144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Presentations</a:t>
            </a:r>
            <a:endParaRPr sz="2500">
              <a:solidFill>
                <a:srgbClr val="000000"/>
              </a:solidFill>
              <a:latin typeface="Times New Roman"/>
              <a:ea typeface="Times New Roman"/>
              <a:cs typeface="Times New Roman"/>
              <a:sym typeface="Times New Roman"/>
            </a:endParaRPr>
          </a:p>
          <a:p>
            <a:pPr indent="-387350" lvl="0" marL="9144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See also Standardized Tests chart</a:t>
            </a:r>
            <a:endParaRPr sz="2500">
              <a:solidFill>
                <a:srgbClr val="000000"/>
              </a:solidFill>
              <a:latin typeface="Times New Roman"/>
              <a:ea typeface="Times New Roman"/>
              <a:cs typeface="Times New Roman"/>
              <a:sym typeface="Times New Roman"/>
            </a:endParaRPr>
          </a:p>
        </p:txBody>
      </p:sp>
      <p:pic>
        <p:nvPicPr>
          <p:cNvPr id="185" name="Google Shape;185;p30"/>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1"/>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You will see:</a:t>
            </a:r>
            <a:endParaRPr>
              <a:solidFill>
                <a:srgbClr val="674EA7"/>
              </a:solidFill>
            </a:endParaRPr>
          </a:p>
          <a:p>
            <a:pPr indent="0" lvl="0" marL="0" rtl="0" algn="l">
              <a:spcBef>
                <a:spcPts val="0"/>
              </a:spcBef>
              <a:spcAft>
                <a:spcPts val="0"/>
              </a:spcAft>
              <a:buNone/>
            </a:pPr>
            <a:r>
              <a:t/>
            </a:r>
            <a:endParaRPr>
              <a:solidFill>
                <a:srgbClr val="674EA7"/>
              </a:solidFill>
            </a:endParaRPr>
          </a:p>
          <a:p>
            <a:pPr indent="0" lvl="0" marL="0" rtl="0" algn="l">
              <a:spcBef>
                <a:spcPts val="0"/>
              </a:spcBef>
              <a:spcAft>
                <a:spcPts val="0"/>
              </a:spcAft>
              <a:buNone/>
            </a:pPr>
            <a:r>
              <a:t/>
            </a:r>
            <a:endParaRPr>
              <a:solidFill>
                <a:srgbClr val="674EA7"/>
              </a:solidFill>
            </a:endParaRPr>
          </a:p>
          <a:p>
            <a:pPr indent="0" lvl="0" marL="0" rtl="0" algn="l">
              <a:spcBef>
                <a:spcPts val="0"/>
              </a:spcBef>
              <a:spcAft>
                <a:spcPts val="0"/>
              </a:spcAft>
              <a:buNone/>
            </a:pPr>
            <a:r>
              <a:t/>
            </a:r>
            <a:endParaRPr>
              <a:solidFill>
                <a:srgbClr val="674EA7"/>
              </a:solidFill>
            </a:endParaRPr>
          </a:p>
          <a:p>
            <a:pPr indent="0" lvl="0" marL="0" rtl="0" algn="l">
              <a:spcBef>
                <a:spcPts val="0"/>
              </a:spcBef>
              <a:spcAft>
                <a:spcPts val="0"/>
              </a:spcAft>
              <a:buNone/>
            </a:pPr>
            <a:r>
              <a:t/>
            </a:r>
            <a:endParaRPr>
              <a:solidFill>
                <a:srgbClr val="674EA7"/>
              </a:solidFill>
            </a:endParaRPr>
          </a:p>
          <a:p>
            <a:pPr indent="0" lvl="0" marL="0" rtl="0" algn="l">
              <a:spcBef>
                <a:spcPts val="0"/>
              </a:spcBef>
              <a:spcAft>
                <a:spcPts val="0"/>
              </a:spcAft>
              <a:buNone/>
            </a:pPr>
            <a:r>
              <a:t/>
            </a:r>
            <a:endParaRPr>
              <a:solidFill>
                <a:srgbClr val="674EA7"/>
              </a:solidFill>
            </a:endParaRPr>
          </a:p>
          <a:p>
            <a:pPr indent="0" lvl="0" marL="0" rtl="0" algn="l">
              <a:spcBef>
                <a:spcPts val="0"/>
              </a:spcBef>
              <a:spcAft>
                <a:spcPts val="0"/>
              </a:spcAft>
              <a:buNone/>
            </a:pPr>
            <a:r>
              <a:t/>
            </a:r>
            <a:endParaRPr>
              <a:solidFill>
                <a:srgbClr val="674EA7"/>
              </a:solidFill>
            </a:endParaRPr>
          </a:p>
          <a:p>
            <a:pPr indent="0" lvl="0" marL="0" rtl="0" algn="l">
              <a:spcBef>
                <a:spcPts val="0"/>
              </a:spcBef>
              <a:spcAft>
                <a:spcPts val="0"/>
              </a:spcAft>
              <a:buNone/>
            </a:pPr>
            <a:r>
              <a:t/>
            </a:r>
            <a:endParaRPr>
              <a:solidFill>
                <a:srgbClr val="674EA7"/>
              </a:solidFill>
            </a:endParaRPr>
          </a:p>
        </p:txBody>
      </p:sp>
      <p:sp>
        <p:nvSpPr>
          <p:cNvPr id="191" name="Google Shape;191;p31"/>
          <p:cNvSpPr txBox="1"/>
          <p:nvPr>
            <p:ph idx="1" type="body"/>
          </p:nvPr>
        </p:nvSpPr>
        <p:spPr>
          <a:xfrm>
            <a:off x="302525" y="965275"/>
            <a:ext cx="8917800" cy="30789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Periodic graded work sent home (less than you might be used to)</a:t>
            </a:r>
            <a:endParaRPr sz="2500">
              <a:solidFill>
                <a:srgbClr val="000000"/>
              </a:solidFill>
              <a:latin typeface="Times New Roman"/>
              <a:ea typeface="Times New Roman"/>
              <a:cs typeface="Times New Roman"/>
              <a:sym typeface="Times New Roman"/>
            </a:endParaRPr>
          </a:p>
          <a:p>
            <a:pPr indent="-355600" lvl="1" marL="914400" rtl="0" algn="l">
              <a:spcBef>
                <a:spcPts val="0"/>
              </a:spcBef>
              <a:spcAft>
                <a:spcPts val="0"/>
              </a:spcAft>
              <a:buClr>
                <a:srgbClr val="000000"/>
              </a:buClr>
              <a:buSzPts val="2000"/>
              <a:buFont typeface="Times New Roman"/>
              <a:buChar char="○"/>
            </a:pPr>
            <a:r>
              <a:rPr b="1" lang="en" sz="2000">
                <a:solidFill>
                  <a:srgbClr val="000000"/>
                </a:solidFill>
                <a:latin typeface="Times New Roman"/>
                <a:ea typeface="Times New Roman"/>
                <a:cs typeface="Times New Roman"/>
                <a:sym typeface="Times New Roman"/>
              </a:rPr>
              <a:t>Accomplished</a:t>
            </a:r>
            <a:r>
              <a:rPr lang="en" sz="2000">
                <a:solidFill>
                  <a:srgbClr val="000000"/>
                </a:solidFill>
                <a:latin typeface="Times New Roman"/>
                <a:ea typeface="Times New Roman"/>
                <a:cs typeface="Times New Roman"/>
                <a:sym typeface="Times New Roman"/>
              </a:rPr>
              <a:t> - Student has a </a:t>
            </a:r>
            <a:r>
              <a:rPr b="1" lang="en" sz="2000">
                <a:solidFill>
                  <a:srgbClr val="000000"/>
                </a:solidFill>
                <a:latin typeface="Times New Roman"/>
                <a:ea typeface="Times New Roman"/>
                <a:cs typeface="Times New Roman"/>
                <a:sym typeface="Times New Roman"/>
              </a:rPr>
              <a:t>solid </a:t>
            </a:r>
            <a:r>
              <a:rPr lang="en" sz="2000">
                <a:solidFill>
                  <a:srgbClr val="000000"/>
                </a:solidFill>
                <a:latin typeface="Times New Roman"/>
                <a:ea typeface="Times New Roman"/>
                <a:cs typeface="Times New Roman"/>
                <a:sym typeface="Times New Roman"/>
              </a:rPr>
              <a:t>command of the knowledge and skills. </a:t>
            </a:r>
            <a:endParaRPr sz="2000">
              <a:solidFill>
                <a:srgbClr val="000000"/>
              </a:solidFill>
              <a:latin typeface="Times New Roman"/>
              <a:ea typeface="Times New Roman"/>
              <a:cs typeface="Times New Roman"/>
              <a:sym typeface="Times New Roman"/>
            </a:endParaRPr>
          </a:p>
          <a:p>
            <a:pPr indent="-355600" lvl="1" marL="914400" rtl="0" algn="l">
              <a:lnSpc>
                <a:spcPct val="100000"/>
              </a:lnSpc>
              <a:spcBef>
                <a:spcPts val="0"/>
              </a:spcBef>
              <a:spcAft>
                <a:spcPts val="0"/>
              </a:spcAft>
              <a:buClr>
                <a:srgbClr val="000000"/>
              </a:buClr>
              <a:buSzPts val="2000"/>
              <a:buFont typeface="Times New Roman"/>
              <a:buChar char="○"/>
            </a:pPr>
            <a:r>
              <a:rPr b="1" lang="en" sz="2000">
                <a:solidFill>
                  <a:srgbClr val="000000"/>
                </a:solidFill>
                <a:latin typeface="Times New Roman"/>
                <a:ea typeface="Times New Roman"/>
                <a:cs typeface="Times New Roman"/>
                <a:sym typeface="Times New Roman"/>
              </a:rPr>
              <a:t>Developing</a:t>
            </a:r>
            <a:r>
              <a:rPr lang="en" sz="2000">
                <a:solidFill>
                  <a:srgbClr val="000000"/>
                </a:solidFill>
                <a:latin typeface="Times New Roman"/>
                <a:ea typeface="Times New Roman"/>
                <a:cs typeface="Times New Roman"/>
                <a:sym typeface="Times New Roman"/>
              </a:rPr>
              <a:t> - Student has a </a:t>
            </a:r>
            <a:r>
              <a:rPr b="1" lang="en" sz="2000">
                <a:solidFill>
                  <a:srgbClr val="000000"/>
                </a:solidFill>
                <a:latin typeface="Times New Roman"/>
                <a:ea typeface="Times New Roman"/>
                <a:cs typeface="Times New Roman"/>
                <a:sym typeface="Times New Roman"/>
              </a:rPr>
              <a:t>partial </a:t>
            </a:r>
            <a:r>
              <a:rPr lang="en" sz="2000">
                <a:solidFill>
                  <a:srgbClr val="000000"/>
                </a:solidFill>
                <a:latin typeface="Times New Roman"/>
                <a:ea typeface="Times New Roman"/>
                <a:cs typeface="Times New Roman"/>
                <a:sym typeface="Times New Roman"/>
              </a:rPr>
              <a:t>command of the knowledge and skills. </a:t>
            </a:r>
            <a:endParaRPr sz="2000">
              <a:solidFill>
                <a:srgbClr val="000000"/>
              </a:solidFill>
              <a:latin typeface="Times New Roman"/>
              <a:ea typeface="Times New Roman"/>
              <a:cs typeface="Times New Roman"/>
              <a:sym typeface="Times New Roman"/>
            </a:endParaRPr>
          </a:p>
          <a:p>
            <a:pPr indent="-355600" lvl="1" marL="914400" rtl="0" algn="l">
              <a:spcBef>
                <a:spcPts val="0"/>
              </a:spcBef>
              <a:spcAft>
                <a:spcPts val="0"/>
              </a:spcAft>
              <a:buClr>
                <a:srgbClr val="000000"/>
              </a:buClr>
              <a:buSzPts val="2000"/>
              <a:buFont typeface="Times New Roman"/>
              <a:buChar char="○"/>
            </a:pPr>
            <a:r>
              <a:rPr b="1" lang="en" sz="2000">
                <a:solidFill>
                  <a:srgbClr val="000000"/>
                </a:solidFill>
                <a:latin typeface="Times New Roman"/>
                <a:ea typeface="Times New Roman"/>
                <a:cs typeface="Times New Roman"/>
                <a:sym typeface="Times New Roman"/>
              </a:rPr>
              <a:t>Beginning</a:t>
            </a:r>
            <a:r>
              <a:rPr lang="en" sz="2000">
                <a:solidFill>
                  <a:srgbClr val="000000"/>
                </a:solidFill>
                <a:latin typeface="Times New Roman"/>
                <a:ea typeface="Times New Roman"/>
                <a:cs typeface="Times New Roman"/>
                <a:sym typeface="Times New Roman"/>
              </a:rPr>
              <a:t> - Student has a </a:t>
            </a:r>
            <a:r>
              <a:rPr b="1" lang="en" sz="2000">
                <a:solidFill>
                  <a:srgbClr val="000000"/>
                </a:solidFill>
                <a:latin typeface="Times New Roman"/>
                <a:ea typeface="Times New Roman"/>
                <a:cs typeface="Times New Roman"/>
                <a:sym typeface="Times New Roman"/>
              </a:rPr>
              <a:t>limited </a:t>
            </a:r>
            <a:r>
              <a:rPr lang="en" sz="2000">
                <a:solidFill>
                  <a:srgbClr val="000000"/>
                </a:solidFill>
                <a:latin typeface="Times New Roman"/>
                <a:ea typeface="Times New Roman"/>
                <a:cs typeface="Times New Roman"/>
                <a:sym typeface="Times New Roman"/>
              </a:rPr>
              <a:t>command of the knowledge and skills. </a:t>
            </a:r>
            <a:endParaRPr sz="2500">
              <a:solidFill>
                <a:srgbClr val="000000"/>
              </a:solidFill>
              <a:latin typeface="Times New Roman"/>
              <a:ea typeface="Times New Roman"/>
              <a:cs typeface="Times New Roman"/>
              <a:sym typeface="Times New Roman"/>
            </a:endParaRPr>
          </a:p>
          <a:p>
            <a:pPr indent="-387350" lvl="0" marL="4572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Achievement Reports each </a:t>
            </a:r>
            <a:r>
              <a:rPr b="1" i="1" lang="en" sz="2500">
                <a:solidFill>
                  <a:srgbClr val="000000"/>
                </a:solidFill>
                <a:latin typeface="Times New Roman"/>
                <a:ea typeface="Times New Roman"/>
                <a:cs typeface="Times New Roman"/>
                <a:sym typeface="Times New Roman"/>
              </a:rPr>
              <a:t>trimester</a:t>
            </a:r>
            <a:endParaRPr sz="2500">
              <a:solidFill>
                <a:srgbClr val="000000"/>
              </a:solidFill>
              <a:latin typeface="Times New Roman"/>
              <a:ea typeface="Times New Roman"/>
              <a:cs typeface="Times New Roman"/>
              <a:sym typeface="Times New Roman"/>
            </a:endParaRPr>
          </a:p>
          <a:p>
            <a:pPr indent="-387350" lvl="0" marL="4572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Students typically have several Developing ratings at the end of the 1st and 2nd trimesters</a:t>
            </a:r>
            <a:endParaRPr sz="2500">
              <a:solidFill>
                <a:srgbClr val="000000"/>
              </a:solidFill>
              <a:latin typeface="Times New Roman"/>
              <a:ea typeface="Times New Roman"/>
              <a:cs typeface="Times New Roman"/>
              <a:sym typeface="Times New Roman"/>
            </a:endParaRPr>
          </a:p>
          <a:p>
            <a:pPr indent="-387350" lvl="0" marL="4572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Acc</a:t>
            </a:r>
            <a:r>
              <a:rPr lang="en" sz="2500">
                <a:solidFill>
                  <a:srgbClr val="000000"/>
                </a:solidFill>
                <a:latin typeface="Times New Roman"/>
                <a:ea typeface="Times New Roman"/>
                <a:cs typeface="Times New Roman"/>
                <a:sym typeface="Times New Roman"/>
              </a:rPr>
              <a:t>omplished is usually a </a:t>
            </a:r>
            <a:r>
              <a:rPr b="1" i="1" lang="en" sz="2500">
                <a:solidFill>
                  <a:srgbClr val="000000"/>
                </a:solidFill>
                <a:latin typeface="Times New Roman"/>
                <a:ea typeface="Times New Roman"/>
                <a:cs typeface="Times New Roman"/>
                <a:sym typeface="Times New Roman"/>
              </a:rPr>
              <a:t>year end</a:t>
            </a:r>
            <a:r>
              <a:rPr lang="en" sz="2500">
                <a:solidFill>
                  <a:srgbClr val="000000"/>
                </a:solidFill>
                <a:latin typeface="Times New Roman"/>
                <a:ea typeface="Times New Roman"/>
                <a:cs typeface="Times New Roman"/>
                <a:sym typeface="Times New Roman"/>
              </a:rPr>
              <a:t> goal</a:t>
            </a:r>
            <a:endParaRPr b="1" i="1" sz="2500">
              <a:solidFill>
                <a:srgbClr val="434343"/>
              </a:solidFill>
              <a:latin typeface="Times New Roman"/>
              <a:ea typeface="Times New Roman"/>
              <a:cs typeface="Times New Roman"/>
              <a:sym typeface="Times New Roman"/>
            </a:endParaRPr>
          </a:p>
        </p:txBody>
      </p:sp>
      <p:pic>
        <p:nvPicPr>
          <p:cNvPr id="192" name="Google Shape;192;p31"/>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pic>
        <p:nvPicPr>
          <p:cNvPr id="197" name="Google Shape;197;p32"/>
          <p:cNvPicPr preferRelativeResize="0"/>
          <p:nvPr/>
        </p:nvPicPr>
        <p:blipFill>
          <a:blip r:embed="rId3">
            <a:alphaModFix/>
          </a:blip>
          <a:stretch>
            <a:fillRect/>
          </a:stretch>
        </p:blipFill>
        <p:spPr>
          <a:xfrm>
            <a:off x="6784489" y="4236875"/>
            <a:ext cx="2205511" cy="792600"/>
          </a:xfrm>
          <a:prstGeom prst="rect">
            <a:avLst/>
          </a:prstGeom>
          <a:noFill/>
          <a:ln>
            <a:noFill/>
          </a:ln>
        </p:spPr>
      </p:pic>
      <p:pic>
        <p:nvPicPr>
          <p:cNvPr id="198" name="Google Shape;198;p32"/>
          <p:cNvPicPr preferRelativeResize="0"/>
          <p:nvPr/>
        </p:nvPicPr>
        <p:blipFill>
          <a:blip r:embed="rId4">
            <a:alphaModFix/>
          </a:blip>
          <a:stretch>
            <a:fillRect/>
          </a:stretch>
        </p:blipFill>
        <p:spPr>
          <a:xfrm>
            <a:off x="152400" y="152400"/>
            <a:ext cx="5726422" cy="48387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5"/>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Mission</a:t>
            </a:r>
            <a:endParaRPr>
              <a:solidFill>
                <a:srgbClr val="674EA7"/>
              </a:solidFill>
            </a:endParaRPr>
          </a:p>
        </p:txBody>
      </p:sp>
      <p:sp>
        <p:nvSpPr>
          <p:cNvPr id="80" name="Google Shape;80;p15"/>
          <p:cNvSpPr txBox="1"/>
          <p:nvPr>
            <p:ph idx="1" type="body"/>
          </p:nvPr>
        </p:nvSpPr>
        <p:spPr>
          <a:xfrm>
            <a:off x="302525" y="1117675"/>
            <a:ext cx="7957500" cy="3078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800">
                <a:solidFill>
                  <a:srgbClr val="000000"/>
                </a:solidFill>
                <a:latin typeface="Times New Roman"/>
                <a:ea typeface="Times New Roman"/>
                <a:cs typeface="Times New Roman"/>
                <a:sym typeface="Times New Roman"/>
              </a:rPr>
              <a:t>The Exploris School is a diverse learning community that engages students in a challenging, relevant, relationship-based education. Through experiential, project-based learning we empower students to foster a just and sustainable world.</a:t>
            </a:r>
            <a:endParaRPr sz="2800">
              <a:solidFill>
                <a:srgbClr val="434343"/>
              </a:solidFill>
              <a:latin typeface="Times New Roman"/>
              <a:ea typeface="Times New Roman"/>
              <a:cs typeface="Times New Roman"/>
              <a:sym typeface="Times New Roman"/>
            </a:endParaRPr>
          </a:p>
        </p:txBody>
      </p:sp>
      <p:pic>
        <p:nvPicPr>
          <p:cNvPr id="81" name="Google Shape;81;p15"/>
          <p:cNvPicPr preferRelativeResize="0"/>
          <p:nvPr/>
        </p:nvPicPr>
        <p:blipFill rotWithShape="1">
          <a:blip r:embed="rId3">
            <a:alphaModFix/>
          </a:blip>
          <a:srcRect b="9609" l="0" r="0" t="-9610"/>
          <a:stretch/>
        </p:blipFill>
        <p:spPr>
          <a:xfrm>
            <a:off x="6784489" y="4236875"/>
            <a:ext cx="2205511" cy="792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33"/>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Community Circle</a:t>
            </a:r>
            <a:endParaRPr>
              <a:solidFill>
                <a:srgbClr val="674EA7"/>
              </a:solidFill>
            </a:endParaRPr>
          </a:p>
        </p:txBody>
      </p:sp>
      <p:sp>
        <p:nvSpPr>
          <p:cNvPr id="204" name="Google Shape;204;p33"/>
          <p:cNvSpPr txBox="1"/>
          <p:nvPr>
            <p:ph idx="1" type="body"/>
          </p:nvPr>
        </p:nvSpPr>
        <p:spPr>
          <a:xfrm>
            <a:off x="261800" y="951650"/>
            <a:ext cx="7957500" cy="3078900"/>
          </a:xfrm>
          <a:prstGeom prst="rect">
            <a:avLst/>
          </a:prstGeom>
        </p:spPr>
        <p:txBody>
          <a:bodyPr anchorCtr="0" anchor="t" bIns="91425" lIns="91425" spcFirstLastPara="1" rIns="91425" wrap="square" tIns="91425">
            <a:noAutofit/>
          </a:bodyPr>
          <a:lstStyle/>
          <a:p>
            <a:pPr indent="-387350" lvl="0" marL="457200" rtl="0" algn="l">
              <a:lnSpc>
                <a:spcPct val="100000"/>
              </a:lnSpc>
              <a:spcBef>
                <a:spcPts val="0"/>
              </a:spcBef>
              <a:spcAft>
                <a:spcPts val="0"/>
              </a:spcAft>
              <a:buClr>
                <a:srgbClr val="434343"/>
              </a:buClr>
              <a:buSzPts val="2500"/>
              <a:buFont typeface="Times New Roman"/>
              <a:buChar char="●"/>
            </a:pPr>
            <a:r>
              <a:rPr lang="en" sz="2500">
                <a:solidFill>
                  <a:srgbClr val="000000"/>
                </a:solidFill>
                <a:latin typeface="Times New Roman"/>
                <a:ea typeface="Times New Roman"/>
                <a:cs typeface="Times New Roman"/>
                <a:sym typeface="Times New Roman"/>
              </a:rPr>
              <a:t>Fridays 8:30-9:00</a:t>
            </a:r>
            <a:endParaRPr sz="2500">
              <a:solidFill>
                <a:srgbClr val="000000"/>
              </a:solidFill>
              <a:latin typeface="Times New Roman"/>
              <a:ea typeface="Times New Roman"/>
              <a:cs typeface="Times New Roman"/>
              <a:sym typeface="Times New Roman"/>
            </a:endParaRPr>
          </a:p>
          <a:p>
            <a:pPr indent="-387350" lvl="0" marL="457200" rtl="0" algn="l">
              <a:lnSpc>
                <a:spcPct val="100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School-wide Morning Meeting facilitated by 5th graders</a:t>
            </a:r>
            <a:endParaRPr sz="2500">
              <a:solidFill>
                <a:srgbClr val="000000"/>
              </a:solidFill>
              <a:latin typeface="Times New Roman"/>
              <a:ea typeface="Times New Roman"/>
              <a:cs typeface="Times New Roman"/>
              <a:sym typeface="Times New Roman"/>
            </a:endParaRPr>
          </a:p>
          <a:p>
            <a:pPr indent="-387350" lvl="1" marL="914400" rtl="0" algn="l">
              <a:lnSpc>
                <a:spcPct val="100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Greeting song</a:t>
            </a:r>
            <a:endParaRPr sz="2500">
              <a:solidFill>
                <a:srgbClr val="000000"/>
              </a:solidFill>
              <a:latin typeface="Times New Roman"/>
              <a:ea typeface="Times New Roman"/>
              <a:cs typeface="Times New Roman"/>
              <a:sym typeface="Times New Roman"/>
            </a:endParaRPr>
          </a:p>
          <a:p>
            <a:pPr indent="-387350" lvl="1" marL="914400" rtl="0" algn="l">
              <a:lnSpc>
                <a:spcPct val="100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Activity, game, song, or dance</a:t>
            </a:r>
            <a:endParaRPr sz="2500">
              <a:solidFill>
                <a:srgbClr val="000000"/>
              </a:solidFill>
              <a:latin typeface="Times New Roman"/>
              <a:ea typeface="Times New Roman"/>
              <a:cs typeface="Times New Roman"/>
              <a:sym typeface="Times New Roman"/>
            </a:endParaRPr>
          </a:p>
          <a:p>
            <a:pPr indent="-387350" lvl="1" marL="914400" rtl="0" algn="l">
              <a:lnSpc>
                <a:spcPct val="100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Share</a:t>
            </a:r>
            <a:endParaRPr sz="2500">
              <a:solidFill>
                <a:srgbClr val="000000"/>
              </a:solidFill>
              <a:latin typeface="Times New Roman"/>
              <a:ea typeface="Times New Roman"/>
              <a:cs typeface="Times New Roman"/>
              <a:sym typeface="Times New Roman"/>
            </a:endParaRPr>
          </a:p>
          <a:p>
            <a:pPr indent="-387350" lvl="1" marL="914400" rtl="0" algn="l">
              <a:lnSpc>
                <a:spcPct val="100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Birthdays</a:t>
            </a:r>
            <a:endParaRPr sz="2500">
              <a:solidFill>
                <a:srgbClr val="000000"/>
              </a:solidFill>
              <a:latin typeface="Times New Roman"/>
              <a:ea typeface="Times New Roman"/>
              <a:cs typeface="Times New Roman"/>
              <a:sym typeface="Times New Roman"/>
            </a:endParaRPr>
          </a:p>
          <a:p>
            <a:pPr indent="-387350" lvl="1" marL="914400" rtl="0" algn="l">
              <a:lnSpc>
                <a:spcPct val="100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Spotlights</a:t>
            </a:r>
            <a:endParaRPr sz="2500">
              <a:solidFill>
                <a:srgbClr val="000000"/>
              </a:solidFill>
              <a:latin typeface="Times New Roman"/>
              <a:ea typeface="Times New Roman"/>
              <a:cs typeface="Times New Roman"/>
              <a:sym typeface="Times New Roman"/>
            </a:endParaRPr>
          </a:p>
          <a:p>
            <a:pPr indent="-387350" lvl="1" marL="914400" rtl="0" algn="l">
              <a:lnSpc>
                <a:spcPct val="100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Closing song</a:t>
            </a:r>
            <a:endParaRPr sz="2500">
              <a:solidFill>
                <a:srgbClr val="000000"/>
              </a:solidFill>
              <a:latin typeface="Times New Roman"/>
              <a:ea typeface="Times New Roman"/>
              <a:cs typeface="Times New Roman"/>
              <a:sym typeface="Times New Roman"/>
            </a:endParaRPr>
          </a:p>
        </p:txBody>
      </p:sp>
      <p:pic>
        <p:nvPicPr>
          <p:cNvPr id="205" name="Google Shape;205;p33"/>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4"/>
          <p:cNvSpPr txBox="1"/>
          <p:nvPr>
            <p:ph type="title"/>
          </p:nvPr>
        </p:nvSpPr>
        <p:spPr>
          <a:xfrm>
            <a:off x="387900" y="1131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Crew</a:t>
            </a:r>
            <a:endParaRPr>
              <a:solidFill>
                <a:srgbClr val="674EA7"/>
              </a:solidFill>
            </a:endParaRPr>
          </a:p>
        </p:txBody>
      </p:sp>
      <p:sp>
        <p:nvSpPr>
          <p:cNvPr id="211" name="Google Shape;211;p34"/>
          <p:cNvSpPr txBox="1"/>
          <p:nvPr>
            <p:ph idx="1" type="body"/>
          </p:nvPr>
        </p:nvSpPr>
        <p:spPr>
          <a:xfrm>
            <a:off x="261800" y="723050"/>
            <a:ext cx="7957500" cy="30789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Provides each student with a smaller core community and one adult for a closer relationship (1:19)</a:t>
            </a:r>
            <a:endParaRPr sz="2500">
              <a:solidFill>
                <a:srgbClr val="000000"/>
              </a:solidFill>
              <a:latin typeface="Times New Roman"/>
              <a:ea typeface="Times New Roman"/>
              <a:cs typeface="Times New Roman"/>
              <a:sym typeface="Times New Roman"/>
            </a:endParaRPr>
          </a:p>
          <a:p>
            <a:pPr indent="-444500" lvl="0" marL="51435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Meets daily</a:t>
            </a:r>
            <a:endParaRPr sz="2500">
              <a:solidFill>
                <a:srgbClr val="000000"/>
              </a:solidFill>
              <a:latin typeface="Times New Roman"/>
              <a:ea typeface="Times New Roman"/>
              <a:cs typeface="Times New Roman"/>
              <a:sym typeface="Times New Roman"/>
            </a:endParaRPr>
          </a:p>
          <a:p>
            <a:pPr indent="-444500" lvl="0" marL="51435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Builds</a:t>
            </a:r>
            <a:endParaRPr sz="2500">
              <a:solidFill>
                <a:srgbClr val="000000"/>
              </a:solidFill>
              <a:latin typeface="Times New Roman"/>
              <a:ea typeface="Times New Roman"/>
              <a:cs typeface="Times New Roman"/>
              <a:sym typeface="Times New Roman"/>
            </a:endParaRPr>
          </a:p>
          <a:p>
            <a:pPr indent="-387350" lvl="0" marL="13716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Relationships</a:t>
            </a:r>
            <a:endParaRPr sz="2500">
              <a:solidFill>
                <a:srgbClr val="000000"/>
              </a:solidFill>
              <a:latin typeface="Times New Roman"/>
              <a:ea typeface="Times New Roman"/>
              <a:cs typeface="Times New Roman"/>
              <a:sym typeface="Times New Roman"/>
            </a:endParaRPr>
          </a:p>
          <a:p>
            <a:pPr indent="-387350" lvl="0" marL="13716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Group cohesion</a:t>
            </a:r>
            <a:endParaRPr sz="2500">
              <a:solidFill>
                <a:srgbClr val="000000"/>
              </a:solidFill>
              <a:latin typeface="Times New Roman"/>
              <a:ea typeface="Times New Roman"/>
              <a:cs typeface="Times New Roman"/>
              <a:sym typeface="Times New Roman"/>
            </a:endParaRPr>
          </a:p>
          <a:p>
            <a:pPr indent="-387350" lvl="0" marL="13716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School and grade level norms</a:t>
            </a:r>
            <a:endParaRPr sz="2500">
              <a:solidFill>
                <a:srgbClr val="000000"/>
              </a:solidFill>
              <a:latin typeface="Times New Roman"/>
              <a:ea typeface="Times New Roman"/>
              <a:cs typeface="Times New Roman"/>
              <a:sym typeface="Times New Roman"/>
            </a:endParaRPr>
          </a:p>
          <a:p>
            <a:pPr indent="-444500" lvl="0" marL="51435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Student oriented and often student directed</a:t>
            </a:r>
            <a:endParaRPr sz="2500">
              <a:solidFill>
                <a:srgbClr val="000000"/>
              </a:solidFill>
              <a:latin typeface="Times New Roman"/>
              <a:ea typeface="Times New Roman"/>
              <a:cs typeface="Times New Roman"/>
              <a:sym typeface="Times New Roman"/>
            </a:endParaRPr>
          </a:p>
          <a:p>
            <a:pPr indent="0" lvl="0" marL="914400" rtl="0" algn="l">
              <a:spcBef>
                <a:spcPts val="1600"/>
              </a:spcBef>
              <a:spcAft>
                <a:spcPts val="0"/>
              </a:spcAft>
              <a:buNone/>
            </a:pPr>
            <a:r>
              <a:t/>
            </a:r>
            <a:endParaRPr sz="2500">
              <a:solidFill>
                <a:srgbClr val="000000"/>
              </a:solidFill>
              <a:latin typeface="Times New Roman"/>
              <a:ea typeface="Times New Roman"/>
              <a:cs typeface="Times New Roman"/>
              <a:sym typeface="Times New Roman"/>
            </a:endParaRPr>
          </a:p>
          <a:p>
            <a:pPr indent="0" lvl="0" marL="457200" rtl="0" algn="l">
              <a:spcBef>
                <a:spcPts val="1600"/>
              </a:spcBef>
              <a:spcAft>
                <a:spcPts val="0"/>
              </a:spcAft>
              <a:buNone/>
            </a:pPr>
            <a:r>
              <a:t/>
            </a:r>
            <a:endParaRPr sz="2500">
              <a:solidFill>
                <a:srgbClr val="000000"/>
              </a:solidFill>
              <a:latin typeface="Times New Roman"/>
              <a:ea typeface="Times New Roman"/>
              <a:cs typeface="Times New Roman"/>
              <a:sym typeface="Times New Roman"/>
            </a:endParaRPr>
          </a:p>
          <a:p>
            <a:pPr indent="0" lvl="0" marL="0" rtl="0" algn="l">
              <a:lnSpc>
                <a:spcPct val="100000"/>
              </a:lnSpc>
              <a:spcBef>
                <a:spcPts val="1700"/>
              </a:spcBef>
              <a:spcAft>
                <a:spcPts val="0"/>
              </a:spcAft>
              <a:buNone/>
            </a:pPr>
            <a:r>
              <a:t/>
            </a:r>
            <a:endParaRPr sz="2500">
              <a:solidFill>
                <a:srgbClr val="434343"/>
              </a:solidFill>
              <a:latin typeface="Times New Roman"/>
              <a:ea typeface="Times New Roman"/>
              <a:cs typeface="Times New Roman"/>
              <a:sym typeface="Times New Roman"/>
            </a:endParaRPr>
          </a:p>
        </p:txBody>
      </p:sp>
      <p:pic>
        <p:nvPicPr>
          <p:cNvPr id="212" name="Google Shape;212;p34"/>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5"/>
          <p:cNvSpPr txBox="1"/>
          <p:nvPr>
            <p:ph type="title"/>
          </p:nvPr>
        </p:nvSpPr>
        <p:spPr>
          <a:xfrm>
            <a:off x="387900" y="1131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Crew Teachers and Co-Teaching</a:t>
            </a:r>
            <a:endParaRPr>
              <a:solidFill>
                <a:srgbClr val="674EA7"/>
              </a:solidFill>
            </a:endParaRPr>
          </a:p>
        </p:txBody>
      </p:sp>
      <p:sp>
        <p:nvSpPr>
          <p:cNvPr id="218" name="Google Shape;218;p35"/>
          <p:cNvSpPr txBox="1"/>
          <p:nvPr>
            <p:ph idx="1" type="body"/>
          </p:nvPr>
        </p:nvSpPr>
        <p:spPr>
          <a:xfrm>
            <a:off x="261800" y="799250"/>
            <a:ext cx="7957500" cy="3078900"/>
          </a:xfrm>
          <a:prstGeom prst="rect">
            <a:avLst/>
          </a:prstGeom>
        </p:spPr>
        <p:txBody>
          <a:bodyPr anchorCtr="0" anchor="t" bIns="91425" lIns="91425" spcFirstLastPara="1" rIns="91425" wrap="square" tIns="91425">
            <a:noAutofit/>
          </a:bodyPr>
          <a:lstStyle/>
          <a:p>
            <a:pPr indent="-387350" lvl="0" marL="457200" rtl="0" algn="l">
              <a:lnSpc>
                <a:spcPct val="100000"/>
              </a:lnSpc>
              <a:spcBef>
                <a:spcPts val="0"/>
              </a:spcBef>
              <a:spcAft>
                <a:spcPts val="0"/>
              </a:spcAft>
              <a:buClr>
                <a:srgbClr val="434343"/>
              </a:buClr>
              <a:buSzPts val="2500"/>
              <a:buFont typeface="Times New Roman"/>
              <a:buChar char="●"/>
            </a:pPr>
            <a:r>
              <a:rPr lang="en" sz="2500">
                <a:solidFill>
                  <a:srgbClr val="000000"/>
                </a:solidFill>
                <a:latin typeface="Times New Roman"/>
                <a:ea typeface="Times New Roman"/>
                <a:cs typeface="Times New Roman"/>
                <a:sym typeface="Times New Roman"/>
              </a:rPr>
              <a:t>Who is your child’s teacher???</a:t>
            </a:r>
            <a:endParaRPr sz="2500">
              <a:solidFill>
                <a:srgbClr val="000000"/>
              </a:solidFill>
              <a:latin typeface="Times New Roman"/>
              <a:ea typeface="Times New Roman"/>
              <a:cs typeface="Times New Roman"/>
              <a:sym typeface="Times New Roman"/>
            </a:endParaRPr>
          </a:p>
          <a:p>
            <a:pPr indent="-387350" lvl="1" marL="914400" rtl="0" algn="l">
              <a:lnSpc>
                <a:spcPct val="100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Crew Teacher - point-person, leads crew activities such as morning meeting</a:t>
            </a:r>
            <a:endParaRPr sz="2500">
              <a:solidFill>
                <a:srgbClr val="000000"/>
              </a:solidFill>
              <a:latin typeface="Times New Roman"/>
              <a:ea typeface="Times New Roman"/>
              <a:cs typeface="Times New Roman"/>
              <a:sym typeface="Times New Roman"/>
            </a:endParaRPr>
          </a:p>
          <a:p>
            <a:pPr indent="-387350" lvl="1" marL="914400" rtl="0" algn="l">
              <a:lnSpc>
                <a:spcPct val="100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Co-Teacher - works equally with crew teacher</a:t>
            </a:r>
            <a:endParaRPr sz="2500">
              <a:solidFill>
                <a:srgbClr val="000000"/>
              </a:solidFill>
              <a:latin typeface="Times New Roman"/>
              <a:ea typeface="Times New Roman"/>
              <a:cs typeface="Times New Roman"/>
              <a:sym typeface="Times New Roman"/>
            </a:endParaRPr>
          </a:p>
          <a:p>
            <a:pPr indent="-387350" lvl="1" marL="914400" rtl="0" algn="l">
              <a:lnSpc>
                <a:spcPct val="100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Teaching Partner - similar to Teacher Assistant, but more instructional</a:t>
            </a:r>
            <a:endParaRPr sz="2500">
              <a:solidFill>
                <a:srgbClr val="000000"/>
              </a:solidFill>
              <a:latin typeface="Times New Roman"/>
              <a:ea typeface="Times New Roman"/>
              <a:cs typeface="Times New Roman"/>
              <a:sym typeface="Times New Roman"/>
            </a:endParaRPr>
          </a:p>
          <a:p>
            <a:pPr indent="-387350" lvl="1" marL="914400" rtl="0" algn="l">
              <a:lnSpc>
                <a:spcPct val="100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EC Teachers for students with IEPs</a:t>
            </a:r>
            <a:endParaRPr sz="2500">
              <a:solidFill>
                <a:srgbClr val="000000"/>
              </a:solidFill>
              <a:latin typeface="Times New Roman"/>
              <a:ea typeface="Times New Roman"/>
              <a:cs typeface="Times New Roman"/>
              <a:sym typeface="Times New Roman"/>
            </a:endParaRPr>
          </a:p>
          <a:p>
            <a:pPr indent="-387350" lvl="1" marL="914400" rtl="0" algn="l">
              <a:lnSpc>
                <a:spcPct val="100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Intervention teachers for students who need support</a:t>
            </a:r>
            <a:endParaRPr sz="2500">
              <a:solidFill>
                <a:srgbClr val="000000"/>
              </a:solidFill>
              <a:latin typeface="Times New Roman"/>
              <a:ea typeface="Times New Roman"/>
              <a:cs typeface="Times New Roman"/>
              <a:sym typeface="Times New Roman"/>
            </a:endParaRPr>
          </a:p>
          <a:p>
            <a:pPr indent="-387350" lvl="1" marL="914400" rtl="0" algn="l">
              <a:lnSpc>
                <a:spcPct val="100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Global Arts teachers</a:t>
            </a:r>
            <a:endParaRPr sz="2500">
              <a:solidFill>
                <a:srgbClr val="000000"/>
              </a:solidFill>
              <a:latin typeface="Times New Roman"/>
              <a:ea typeface="Times New Roman"/>
              <a:cs typeface="Times New Roman"/>
              <a:sym typeface="Times New Roman"/>
            </a:endParaRPr>
          </a:p>
        </p:txBody>
      </p:sp>
      <p:pic>
        <p:nvPicPr>
          <p:cNvPr id="219" name="Google Shape;219;p35"/>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6"/>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Explorations v Expeditions</a:t>
            </a:r>
            <a:endParaRPr>
              <a:solidFill>
                <a:srgbClr val="674EA7"/>
              </a:solidFill>
            </a:endParaRPr>
          </a:p>
        </p:txBody>
      </p:sp>
      <p:sp>
        <p:nvSpPr>
          <p:cNvPr id="225" name="Google Shape;225;p36"/>
          <p:cNvSpPr txBox="1"/>
          <p:nvPr>
            <p:ph idx="1" type="body"/>
          </p:nvPr>
        </p:nvSpPr>
        <p:spPr>
          <a:xfrm>
            <a:off x="566600" y="951650"/>
            <a:ext cx="79575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latin typeface="Times New Roman"/>
                <a:ea typeface="Times New Roman"/>
                <a:cs typeface="Times New Roman"/>
                <a:sym typeface="Times New Roman"/>
              </a:rPr>
              <a:t>Elementary Expedition Examples -</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Play Matters</a:t>
            </a:r>
            <a:endParaRPr sz="2400">
              <a:solidFill>
                <a:srgbClr val="000000"/>
              </a:solidFill>
              <a:latin typeface="Times New Roman"/>
              <a:ea typeface="Times New Roman"/>
              <a:cs typeface="Times New Roman"/>
              <a:sym typeface="Times New Roman"/>
            </a:endParaRPr>
          </a:p>
          <a:p>
            <a:pPr indent="-381000" lvl="1" marL="9144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Accessible Playgrounds, Why Play?, Argument Writing</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Design for Change: Amphibians</a:t>
            </a:r>
            <a:endParaRPr sz="2400">
              <a:solidFill>
                <a:srgbClr val="000000"/>
              </a:solidFill>
              <a:latin typeface="Times New Roman"/>
              <a:ea typeface="Times New Roman"/>
              <a:cs typeface="Times New Roman"/>
              <a:sym typeface="Times New Roman"/>
            </a:endParaRPr>
          </a:p>
          <a:p>
            <a:pPr indent="-381000" lvl="1" marL="9144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Life cycles, Habitats, Design and Build a Habitat </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Engineering for Everybody</a:t>
            </a:r>
            <a:endParaRPr sz="2400">
              <a:solidFill>
                <a:srgbClr val="000000"/>
              </a:solidFill>
              <a:latin typeface="Times New Roman"/>
              <a:ea typeface="Times New Roman"/>
              <a:cs typeface="Times New Roman"/>
              <a:sym typeface="Times New Roman"/>
            </a:endParaRPr>
          </a:p>
          <a:p>
            <a:pPr indent="-381000" lvl="1" marL="9144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Engineering process, Human systems, Inventions</a:t>
            </a:r>
            <a:endParaRPr sz="2400">
              <a:solidFill>
                <a:srgbClr val="000000"/>
              </a:solidFill>
              <a:latin typeface="Times New Roman"/>
              <a:ea typeface="Times New Roman"/>
              <a:cs typeface="Times New Roman"/>
              <a:sym typeface="Times New Roman"/>
            </a:endParaRPr>
          </a:p>
        </p:txBody>
      </p:sp>
      <p:pic>
        <p:nvPicPr>
          <p:cNvPr id="226" name="Google Shape;226;p36"/>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7"/>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Explorations</a:t>
            </a:r>
            <a:endParaRPr>
              <a:solidFill>
                <a:srgbClr val="674EA7"/>
              </a:solidFill>
            </a:endParaRPr>
          </a:p>
        </p:txBody>
      </p:sp>
      <p:sp>
        <p:nvSpPr>
          <p:cNvPr id="232" name="Google Shape;232;p37"/>
          <p:cNvSpPr txBox="1"/>
          <p:nvPr>
            <p:ph idx="1" type="body"/>
          </p:nvPr>
        </p:nvSpPr>
        <p:spPr>
          <a:xfrm>
            <a:off x="261800" y="951650"/>
            <a:ext cx="7957500" cy="3078900"/>
          </a:xfrm>
          <a:prstGeom prst="rect">
            <a:avLst/>
          </a:prstGeom>
        </p:spPr>
        <p:txBody>
          <a:bodyPr anchorCtr="0" anchor="t" bIns="91425" lIns="91425" spcFirstLastPara="1" rIns="91425" wrap="square" tIns="91425">
            <a:noAutofit/>
          </a:bodyPr>
          <a:lstStyle/>
          <a:p>
            <a:pPr indent="-387350" lvl="0" marL="457200" marR="0" rtl="0" algn="l">
              <a:lnSpc>
                <a:spcPct val="115000"/>
              </a:lnSpc>
              <a:spcBef>
                <a:spcPts val="0"/>
              </a:spcBef>
              <a:spcAft>
                <a:spcPts val="0"/>
              </a:spcAft>
              <a:buClr>
                <a:srgbClr val="434343"/>
              </a:buClr>
              <a:buSzPts val="2500"/>
              <a:buFont typeface="Times New Roman"/>
              <a:buChar char="●"/>
            </a:pPr>
            <a:r>
              <a:rPr lang="en" sz="2500">
                <a:solidFill>
                  <a:srgbClr val="000000"/>
                </a:solidFill>
                <a:latin typeface="Times New Roman"/>
                <a:ea typeface="Times New Roman"/>
                <a:cs typeface="Times New Roman"/>
                <a:sym typeface="Times New Roman"/>
              </a:rPr>
              <a:t>Fridays 9:00-11:00</a:t>
            </a:r>
            <a:endParaRPr sz="2500">
              <a:solidFill>
                <a:srgbClr val="000000"/>
              </a:solidFill>
              <a:latin typeface="Times New Roman"/>
              <a:ea typeface="Times New Roman"/>
              <a:cs typeface="Times New Roman"/>
              <a:sym typeface="Times New Roman"/>
            </a:endParaRPr>
          </a:p>
          <a:p>
            <a:pPr indent="-387350" lvl="0" marL="457200" marR="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New sessions about every 6 weeks</a:t>
            </a:r>
            <a:endParaRPr sz="2500">
              <a:solidFill>
                <a:srgbClr val="000000"/>
              </a:solidFill>
              <a:latin typeface="Times New Roman"/>
              <a:ea typeface="Times New Roman"/>
              <a:cs typeface="Times New Roman"/>
              <a:sym typeface="Times New Roman"/>
            </a:endParaRPr>
          </a:p>
          <a:p>
            <a:pPr indent="-387350" lvl="0" marL="457200" marR="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Example Classes:</a:t>
            </a:r>
            <a:endParaRPr sz="2500">
              <a:solidFill>
                <a:srgbClr val="000000"/>
              </a:solidFill>
              <a:latin typeface="Times New Roman"/>
              <a:ea typeface="Times New Roman"/>
              <a:cs typeface="Times New Roman"/>
              <a:sym typeface="Times New Roman"/>
            </a:endParaRPr>
          </a:p>
          <a:p>
            <a:pPr indent="0" lvl="0" marL="914400" marR="0" rtl="0" algn="l">
              <a:lnSpc>
                <a:spcPct val="115000"/>
              </a:lnSpc>
              <a:spcBef>
                <a:spcPts val="0"/>
              </a:spcBef>
              <a:spcAft>
                <a:spcPts val="0"/>
              </a:spcAft>
              <a:buNone/>
            </a:pPr>
            <a:r>
              <a:rPr lang="en" sz="2500">
                <a:solidFill>
                  <a:srgbClr val="000000"/>
                </a:solidFill>
                <a:latin typeface="Times New Roman"/>
                <a:ea typeface="Times New Roman"/>
                <a:cs typeface="Times New Roman"/>
                <a:sym typeface="Times New Roman"/>
              </a:rPr>
              <a:t>Build It, Cirque de Vol, Around the World, Collage, IMAX Movies, Dance Choreography, Dinosaurs, Gardening, Book Club, Jewelry Making, Tennis, Musical Theater, Urban Farming, Fishing, Outdoor Skills, Museum Adventures</a:t>
            </a:r>
            <a:endParaRPr sz="2500">
              <a:solidFill>
                <a:srgbClr val="000000"/>
              </a:solidFill>
              <a:latin typeface="Times New Roman"/>
              <a:ea typeface="Times New Roman"/>
              <a:cs typeface="Times New Roman"/>
              <a:sym typeface="Times New Roman"/>
            </a:endParaRPr>
          </a:p>
        </p:txBody>
      </p:sp>
      <p:pic>
        <p:nvPicPr>
          <p:cNvPr id="233" name="Google Shape;233;p37"/>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8"/>
          <p:cNvSpPr txBox="1"/>
          <p:nvPr>
            <p:ph type="title"/>
          </p:nvPr>
        </p:nvSpPr>
        <p:spPr>
          <a:xfrm>
            <a:off x="387900" y="1893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Explorations</a:t>
            </a:r>
            <a:endParaRPr>
              <a:solidFill>
                <a:srgbClr val="674EA7"/>
              </a:solidFill>
            </a:endParaRPr>
          </a:p>
        </p:txBody>
      </p:sp>
      <p:sp>
        <p:nvSpPr>
          <p:cNvPr id="239" name="Google Shape;239;p38"/>
          <p:cNvSpPr txBox="1"/>
          <p:nvPr>
            <p:ph idx="1" type="body"/>
          </p:nvPr>
        </p:nvSpPr>
        <p:spPr>
          <a:xfrm>
            <a:off x="261800" y="951650"/>
            <a:ext cx="7957500" cy="3078900"/>
          </a:xfrm>
          <a:prstGeom prst="rect">
            <a:avLst/>
          </a:prstGeom>
        </p:spPr>
        <p:txBody>
          <a:bodyPr anchorCtr="0" anchor="t" bIns="91425" lIns="91425" spcFirstLastPara="1" rIns="91425" wrap="square" tIns="91425">
            <a:noAutofit/>
          </a:bodyPr>
          <a:lstStyle/>
          <a:p>
            <a:pPr indent="-387350" lvl="0" marL="457200" marR="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Anyone can lead an Exploration on anything!</a:t>
            </a:r>
            <a:endParaRPr sz="2500">
              <a:solidFill>
                <a:srgbClr val="000000"/>
              </a:solidFill>
              <a:latin typeface="Times New Roman"/>
              <a:ea typeface="Times New Roman"/>
              <a:cs typeface="Times New Roman"/>
              <a:sym typeface="Times New Roman"/>
            </a:endParaRPr>
          </a:p>
          <a:p>
            <a:pPr indent="-387350" lvl="0" marL="457200" marR="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We also need volunteers weekly to help with supervision, walking, and driving</a:t>
            </a:r>
            <a:endParaRPr sz="2500">
              <a:solidFill>
                <a:srgbClr val="000000"/>
              </a:solidFill>
              <a:latin typeface="Times New Roman"/>
              <a:ea typeface="Times New Roman"/>
              <a:cs typeface="Times New Roman"/>
              <a:sym typeface="Times New Roman"/>
            </a:endParaRPr>
          </a:p>
          <a:p>
            <a:pPr indent="-387350" lvl="0" marL="457200" marR="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Sign up will come through email. Quick turnaround.</a:t>
            </a:r>
            <a:endParaRPr sz="2500">
              <a:solidFill>
                <a:srgbClr val="000000"/>
              </a:solidFill>
              <a:latin typeface="Times New Roman"/>
              <a:ea typeface="Times New Roman"/>
              <a:cs typeface="Times New Roman"/>
              <a:sym typeface="Times New Roman"/>
            </a:endParaRPr>
          </a:p>
        </p:txBody>
      </p:sp>
      <p:pic>
        <p:nvPicPr>
          <p:cNvPr id="240" name="Google Shape;240;p38"/>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9"/>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Global Arts	</a:t>
            </a:r>
            <a:endParaRPr>
              <a:solidFill>
                <a:srgbClr val="674EA7"/>
              </a:solidFill>
            </a:endParaRPr>
          </a:p>
        </p:txBody>
      </p:sp>
      <p:pic>
        <p:nvPicPr>
          <p:cNvPr id="246" name="Google Shape;246;p39"/>
          <p:cNvPicPr preferRelativeResize="0"/>
          <p:nvPr/>
        </p:nvPicPr>
        <p:blipFill>
          <a:blip r:embed="rId3">
            <a:alphaModFix/>
          </a:blip>
          <a:stretch>
            <a:fillRect/>
          </a:stretch>
        </p:blipFill>
        <p:spPr>
          <a:xfrm>
            <a:off x="6784489" y="4236875"/>
            <a:ext cx="2205511" cy="792600"/>
          </a:xfrm>
          <a:prstGeom prst="rect">
            <a:avLst/>
          </a:prstGeom>
          <a:noFill/>
          <a:ln>
            <a:noFill/>
          </a:ln>
        </p:spPr>
      </p:pic>
      <p:graphicFrame>
        <p:nvGraphicFramePr>
          <p:cNvPr id="247" name="Google Shape;247;p39"/>
          <p:cNvGraphicFramePr/>
          <p:nvPr/>
        </p:nvGraphicFramePr>
        <p:xfrm>
          <a:off x="952500" y="1095750"/>
          <a:ext cx="3000000" cy="3000000"/>
        </p:xfrm>
        <a:graphic>
          <a:graphicData uri="http://schemas.openxmlformats.org/drawingml/2006/table">
            <a:tbl>
              <a:tblPr>
                <a:noFill/>
                <a:tableStyleId>{22E64A7F-2ACF-4A67-8735-707360416AF0}</a:tableStyleId>
              </a:tblPr>
              <a:tblGrid>
                <a:gridCol w="3619500"/>
                <a:gridCol w="3619500"/>
              </a:tblGrid>
              <a:tr h="381000">
                <a:tc>
                  <a:txBody>
                    <a:bodyPr>
                      <a:noAutofit/>
                    </a:bodyPr>
                    <a:lstStyle/>
                    <a:p>
                      <a:pPr indent="0" lvl="0" marL="0" rtl="0" algn="ctr">
                        <a:spcBef>
                          <a:spcPts val="0"/>
                        </a:spcBef>
                        <a:spcAft>
                          <a:spcPts val="0"/>
                        </a:spcAft>
                        <a:buNone/>
                      </a:pPr>
                      <a:r>
                        <a:rPr b="1" lang="en" sz="2400">
                          <a:latin typeface="Times New Roman"/>
                          <a:ea typeface="Times New Roman"/>
                          <a:cs typeface="Times New Roman"/>
                          <a:sym typeface="Times New Roman"/>
                        </a:rPr>
                        <a:t>Elementary</a:t>
                      </a:r>
                      <a:endParaRPr b="1" sz="24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2400">
                          <a:latin typeface="Times New Roman"/>
                          <a:ea typeface="Times New Roman"/>
                          <a:cs typeface="Times New Roman"/>
                          <a:sym typeface="Times New Roman"/>
                        </a:rPr>
                        <a:t>Middle</a:t>
                      </a:r>
                      <a:endParaRPr b="1" sz="24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noAutofit/>
                    </a:bodyPr>
                    <a:lstStyle/>
                    <a:p>
                      <a:pPr indent="0" lvl="0" marL="0" rtl="0" algn="l">
                        <a:spcBef>
                          <a:spcPts val="0"/>
                        </a:spcBef>
                        <a:spcAft>
                          <a:spcPts val="0"/>
                        </a:spcAft>
                        <a:buNone/>
                      </a:pPr>
                      <a:r>
                        <a:rPr lang="en" sz="2400">
                          <a:latin typeface="Times New Roman"/>
                          <a:ea typeface="Times New Roman"/>
                          <a:cs typeface="Times New Roman"/>
                          <a:sym typeface="Times New Roman"/>
                        </a:rPr>
                        <a:t>Art</a:t>
                      </a:r>
                      <a:endParaRPr sz="2400">
                        <a:latin typeface="Times New Roman"/>
                        <a:ea typeface="Times New Roman"/>
                        <a:cs typeface="Times New Roman"/>
                        <a:sym typeface="Times New Roman"/>
                      </a:endParaRPr>
                    </a:p>
                    <a:p>
                      <a:pPr indent="0" lvl="0" marL="0" rtl="0" algn="l">
                        <a:spcBef>
                          <a:spcPts val="0"/>
                        </a:spcBef>
                        <a:spcAft>
                          <a:spcPts val="0"/>
                        </a:spcAft>
                        <a:buNone/>
                      </a:pPr>
                      <a:r>
                        <a:rPr lang="en" sz="2400">
                          <a:latin typeface="Times New Roman"/>
                          <a:ea typeface="Times New Roman"/>
                          <a:cs typeface="Times New Roman"/>
                          <a:sym typeface="Times New Roman"/>
                        </a:rPr>
                        <a:t>Music</a:t>
                      </a:r>
                      <a:endParaRPr sz="2400">
                        <a:latin typeface="Times New Roman"/>
                        <a:ea typeface="Times New Roman"/>
                        <a:cs typeface="Times New Roman"/>
                        <a:sym typeface="Times New Roman"/>
                      </a:endParaRPr>
                    </a:p>
                    <a:p>
                      <a:pPr indent="0" lvl="0" marL="0" rtl="0" algn="l">
                        <a:spcBef>
                          <a:spcPts val="0"/>
                        </a:spcBef>
                        <a:spcAft>
                          <a:spcPts val="0"/>
                        </a:spcAft>
                        <a:buNone/>
                      </a:pPr>
                      <a:r>
                        <a:rPr lang="en" sz="2400">
                          <a:latin typeface="Times New Roman"/>
                          <a:ea typeface="Times New Roman"/>
                          <a:cs typeface="Times New Roman"/>
                          <a:sym typeface="Times New Roman"/>
                        </a:rPr>
                        <a:t>Movement</a:t>
                      </a:r>
                      <a:endParaRPr sz="2400">
                        <a:latin typeface="Times New Roman"/>
                        <a:ea typeface="Times New Roman"/>
                        <a:cs typeface="Times New Roman"/>
                        <a:sym typeface="Times New Roman"/>
                      </a:endParaRPr>
                    </a:p>
                    <a:p>
                      <a:pPr indent="0" lvl="0" marL="0" rtl="0" algn="l">
                        <a:spcBef>
                          <a:spcPts val="0"/>
                        </a:spcBef>
                        <a:spcAft>
                          <a:spcPts val="0"/>
                        </a:spcAft>
                        <a:buNone/>
                      </a:pPr>
                      <a:r>
                        <a:rPr lang="en" sz="2400">
                          <a:latin typeface="Times New Roman"/>
                          <a:ea typeface="Times New Roman"/>
                          <a:cs typeface="Times New Roman"/>
                          <a:sym typeface="Times New Roman"/>
                        </a:rPr>
                        <a:t>Connected World</a:t>
                      </a:r>
                      <a:endParaRPr sz="24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2400">
                          <a:latin typeface="Times New Roman"/>
                          <a:ea typeface="Times New Roman"/>
                          <a:cs typeface="Times New Roman"/>
                          <a:sym typeface="Times New Roman"/>
                        </a:rPr>
                        <a:t>Art</a:t>
                      </a:r>
                      <a:endParaRPr sz="2400">
                        <a:latin typeface="Times New Roman"/>
                        <a:ea typeface="Times New Roman"/>
                        <a:cs typeface="Times New Roman"/>
                        <a:sym typeface="Times New Roman"/>
                      </a:endParaRPr>
                    </a:p>
                    <a:p>
                      <a:pPr indent="0" lvl="0" marL="0" rtl="0" algn="l">
                        <a:spcBef>
                          <a:spcPts val="0"/>
                        </a:spcBef>
                        <a:spcAft>
                          <a:spcPts val="0"/>
                        </a:spcAft>
                        <a:buNone/>
                      </a:pPr>
                      <a:r>
                        <a:rPr lang="en" sz="2400">
                          <a:latin typeface="Times New Roman"/>
                          <a:ea typeface="Times New Roman"/>
                          <a:cs typeface="Times New Roman"/>
                          <a:sym typeface="Times New Roman"/>
                        </a:rPr>
                        <a:t>Wellness</a:t>
                      </a:r>
                      <a:endParaRPr sz="2400">
                        <a:latin typeface="Times New Roman"/>
                        <a:ea typeface="Times New Roman"/>
                        <a:cs typeface="Times New Roman"/>
                        <a:sym typeface="Times New Roman"/>
                      </a:endParaRPr>
                    </a:p>
                    <a:p>
                      <a:pPr indent="0" lvl="0" marL="0" rtl="0" algn="l">
                        <a:spcBef>
                          <a:spcPts val="0"/>
                        </a:spcBef>
                        <a:spcAft>
                          <a:spcPts val="0"/>
                        </a:spcAft>
                        <a:buNone/>
                      </a:pPr>
                      <a:r>
                        <a:rPr lang="en" sz="2400">
                          <a:latin typeface="Times New Roman"/>
                          <a:ea typeface="Times New Roman"/>
                          <a:cs typeface="Times New Roman"/>
                          <a:sym typeface="Times New Roman"/>
                        </a:rPr>
                        <a:t>World Cultures</a:t>
                      </a:r>
                      <a:endParaRPr sz="24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40"/>
          <p:cNvSpPr txBox="1"/>
          <p:nvPr>
            <p:ph type="title"/>
          </p:nvPr>
        </p:nvSpPr>
        <p:spPr>
          <a:xfrm>
            <a:off x="387900" y="1131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Portfolios</a:t>
            </a:r>
            <a:endParaRPr>
              <a:solidFill>
                <a:srgbClr val="674EA7"/>
              </a:solidFill>
            </a:endParaRPr>
          </a:p>
        </p:txBody>
      </p:sp>
      <p:sp>
        <p:nvSpPr>
          <p:cNvPr id="253" name="Google Shape;253;p40"/>
          <p:cNvSpPr txBox="1"/>
          <p:nvPr>
            <p:ph idx="1" type="body"/>
          </p:nvPr>
        </p:nvSpPr>
        <p:spPr>
          <a:xfrm>
            <a:off x="261800" y="951650"/>
            <a:ext cx="7957500" cy="3078900"/>
          </a:xfrm>
          <a:prstGeom prst="rect">
            <a:avLst/>
          </a:prstGeom>
        </p:spPr>
        <p:txBody>
          <a:bodyPr anchorCtr="0" anchor="t" bIns="91425" lIns="91425" spcFirstLastPara="1" rIns="91425" wrap="square" tIns="91425">
            <a:noAutofit/>
          </a:bodyPr>
          <a:lstStyle/>
          <a:p>
            <a:pPr indent="-387350" lvl="0" marL="457200" marR="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Portfolio Conference Days built into the school calendar</a:t>
            </a:r>
            <a:endParaRPr sz="2500">
              <a:solidFill>
                <a:srgbClr val="000000"/>
              </a:solidFill>
              <a:latin typeface="Times New Roman"/>
              <a:ea typeface="Times New Roman"/>
              <a:cs typeface="Times New Roman"/>
              <a:sym typeface="Times New Roman"/>
            </a:endParaRPr>
          </a:p>
          <a:p>
            <a:pPr indent="-387350" lvl="0" marL="457200" marR="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Student required to attend for 2nd and 3rd trimesters</a:t>
            </a:r>
            <a:endParaRPr sz="2500">
              <a:solidFill>
                <a:srgbClr val="000000"/>
              </a:solidFill>
              <a:latin typeface="Times New Roman"/>
              <a:ea typeface="Times New Roman"/>
              <a:cs typeface="Times New Roman"/>
              <a:sym typeface="Times New Roman"/>
            </a:endParaRPr>
          </a:p>
          <a:p>
            <a:pPr indent="-387350" lvl="0" marL="457200" marR="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Feel free to communicate with the crew teacher if the timing doesn’t work for you</a:t>
            </a:r>
            <a:endParaRPr sz="2500">
              <a:solidFill>
                <a:srgbClr val="000000"/>
              </a:solidFill>
              <a:latin typeface="Times New Roman"/>
              <a:ea typeface="Times New Roman"/>
              <a:cs typeface="Times New Roman"/>
              <a:sym typeface="Times New Roman"/>
            </a:endParaRPr>
          </a:p>
        </p:txBody>
      </p:sp>
      <p:pic>
        <p:nvPicPr>
          <p:cNvPr id="254" name="Google Shape;254;p40"/>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41"/>
          <p:cNvSpPr txBox="1"/>
          <p:nvPr>
            <p:ph type="title"/>
          </p:nvPr>
        </p:nvSpPr>
        <p:spPr>
          <a:xfrm>
            <a:off x="387900" y="1131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Communicating With Exploris</a:t>
            </a:r>
            <a:endParaRPr>
              <a:solidFill>
                <a:srgbClr val="674EA7"/>
              </a:solidFill>
            </a:endParaRPr>
          </a:p>
        </p:txBody>
      </p:sp>
      <p:sp>
        <p:nvSpPr>
          <p:cNvPr id="260" name="Google Shape;260;p41"/>
          <p:cNvSpPr txBox="1"/>
          <p:nvPr>
            <p:ph idx="1" type="body"/>
          </p:nvPr>
        </p:nvSpPr>
        <p:spPr>
          <a:xfrm>
            <a:off x="261800" y="799250"/>
            <a:ext cx="7957500" cy="3078900"/>
          </a:xfrm>
          <a:prstGeom prst="rect">
            <a:avLst/>
          </a:prstGeom>
        </p:spPr>
        <p:txBody>
          <a:bodyPr anchorCtr="0" anchor="t" bIns="91425" lIns="91425" spcFirstLastPara="1" rIns="91425" wrap="square" tIns="91425">
            <a:noAutofit/>
          </a:bodyPr>
          <a:lstStyle/>
          <a:p>
            <a:pPr indent="-387350" lvl="0" marL="457200" marR="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Let us know if your student will be absent -</a:t>
            </a:r>
            <a:endParaRPr sz="2500">
              <a:solidFill>
                <a:srgbClr val="000000"/>
              </a:solidFill>
              <a:latin typeface="Times New Roman"/>
              <a:ea typeface="Times New Roman"/>
              <a:cs typeface="Times New Roman"/>
              <a:sym typeface="Times New Roman"/>
            </a:endParaRPr>
          </a:p>
          <a:p>
            <a:pPr indent="-387350" lvl="1" marL="914400" marR="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Email crew teacher AND attendance@exploris.org</a:t>
            </a:r>
            <a:endParaRPr sz="2500">
              <a:solidFill>
                <a:srgbClr val="000000"/>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1000">
              <a:solidFill>
                <a:srgbClr val="000000"/>
              </a:solidFill>
              <a:latin typeface="Times New Roman"/>
              <a:ea typeface="Times New Roman"/>
              <a:cs typeface="Times New Roman"/>
              <a:sym typeface="Times New Roman"/>
            </a:endParaRPr>
          </a:p>
          <a:p>
            <a:pPr indent="-387350" lvl="0" marL="457200" marR="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Before/After Care Questions</a:t>
            </a:r>
            <a:endParaRPr sz="2500">
              <a:solidFill>
                <a:srgbClr val="000000"/>
              </a:solidFill>
              <a:latin typeface="Times New Roman"/>
              <a:ea typeface="Times New Roman"/>
              <a:cs typeface="Times New Roman"/>
              <a:sym typeface="Times New Roman"/>
            </a:endParaRPr>
          </a:p>
          <a:p>
            <a:pPr indent="-387350" lvl="1" marL="914400" marR="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Michael &amp; Koren</a:t>
            </a:r>
            <a:endParaRPr sz="2500">
              <a:solidFill>
                <a:srgbClr val="000000"/>
              </a:solidFill>
              <a:latin typeface="Times New Roman"/>
              <a:ea typeface="Times New Roman"/>
              <a:cs typeface="Times New Roman"/>
              <a:sym typeface="Times New Roman"/>
            </a:endParaRPr>
          </a:p>
          <a:p>
            <a:pPr indent="-387350" lvl="0" marL="457200" marR="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Instruction Things</a:t>
            </a:r>
            <a:endParaRPr sz="2500">
              <a:solidFill>
                <a:srgbClr val="000000"/>
              </a:solidFill>
              <a:latin typeface="Times New Roman"/>
              <a:ea typeface="Times New Roman"/>
              <a:cs typeface="Times New Roman"/>
              <a:sym typeface="Times New Roman"/>
            </a:endParaRPr>
          </a:p>
          <a:p>
            <a:pPr indent="-387350" lvl="1" marL="914400" marR="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Crew teacher</a:t>
            </a:r>
            <a:endParaRPr sz="2500">
              <a:solidFill>
                <a:srgbClr val="000000"/>
              </a:solidFill>
              <a:latin typeface="Times New Roman"/>
              <a:ea typeface="Times New Roman"/>
              <a:cs typeface="Times New Roman"/>
              <a:sym typeface="Times New Roman"/>
            </a:endParaRPr>
          </a:p>
          <a:p>
            <a:pPr indent="-387350" lvl="0" marL="457200" marR="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Explorations</a:t>
            </a:r>
            <a:endParaRPr sz="2500">
              <a:solidFill>
                <a:srgbClr val="000000"/>
              </a:solidFill>
              <a:latin typeface="Times New Roman"/>
              <a:ea typeface="Times New Roman"/>
              <a:cs typeface="Times New Roman"/>
              <a:sym typeface="Times New Roman"/>
            </a:endParaRPr>
          </a:p>
          <a:p>
            <a:pPr indent="-387350" lvl="1" marL="914400" marR="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Jamie &amp; Eugene</a:t>
            </a:r>
            <a:endParaRPr sz="2500">
              <a:solidFill>
                <a:srgbClr val="000000"/>
              </a:solidFill>
              <a:latin typeface="Times New Roman"/>
              <a:ea typeface="Times New Roman"/>
              <a:cs typeface="Times New Roman"/>
              <a:sym typeface="Times New Roman"/>
            </a:endParaRPr>
          </a:p>
        </p:txBody>
      </p:sp>
      <p:pic>
        <p:nvPicPr>
          <p:cNvPr id="261" name="Google Shape;261;p41"/>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42"/>
          <p:cNvSpPr txBox="1"/>
          <p:nvPr>
            <p:ph type="title"/>
          </p:nvPr>
        </p:nvSpPr>
        <p:spPr>
          <a:xfrm>
            <a:off x="387900" y="1131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Communicating With Exploris</a:t>
            </a:r>
            <a:endParaRPr>
              <a:solidFill>
                <a:srgbClr val="674EA7"/>
              </a:solidFill>
            </a:endParaRPr>
          </a:p>
        </p:txBody>
      </p:sp>
      <p:sp>
        <p:nvSpPr>
          <p:cNvPr id="267" name="Google Shape;267;p42"/>
          <p:cNvSpPr txBox="1"/>
          <p:nvPr>
            <p:ph idx="1" type="body"/>
          </p:nvPr>
        </p:nvSpPr>
        <p:spPr>
          <a:xfrm>
            <a:off x="261800" y="951650"/>
            <a:ext cx="8646300" cy="3078900"/>
          </a:xfrm>
          <a:prstGeom prst="rect">
            <a:avLst/>
          </a:prstGeom>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Grade Level Blog Newsletter</a:t>
            </a:r>
            <a:endParaRPr sz="2400">
              <a:solidFill>
                <a:srgbClr val="000000"/>
              </a:solidFill>
              <a:latin typeface="Times New Roman"/>
              <a:ea typeface="Times New Roman"/>
              <a:cs typeface="Times New Roman"/>
              <a:sym typeface="Times New Roman"/>
            </a:endParaRPr>
          </a:p>
          <a:p>
            <a:pPr indent="-381000" lvl="1" marL="914400" marR="0" rtl="0" algn="l">
              <a:lnSpc>
                <a:spcPct val="115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Subscribe to receive weekly emails</a:t>
            </a:r>
            <a:endParaRPr sz="2400">
              <a:solidFill>
                <a:srgbClr val="000000"/>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Some grade levels also have a Tumblr, Instagram, Bloomz or other account for updates</a:t>
            </a:r>
            <a:endParaRPr sz="2400">
              <a:solidFill>
                <a:srgbClr val="000000"/>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Monthly School Newsletter emailed</a:t>
            </a:r>
            <a:endParaRPr sz="2400">
              <a:solidFill>
                <a:srgbClr val="000000"/>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Requests for volunteers, updates, invites, schedule changes, etc</a:t>
            </a:r>
            <a:endParaRPr sz="2400">
              <a:solidFill>
                <a:srgbClr val="000000"/>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Text/Email/Phone: drills, emergencies, school closings</a:t>
            </a:r>
            <a:endParaRPr sz="2400">
              <a:solidFill>
                <a:srgbClr val="000000"/>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2400">
              <a:solidFill>
                <a:srgbClr val="000000"/>
              </a:solidFill>
              <a:latin typeface="Times New Roman"/>
              <a:ea typeface="Times New Roman"/>
              <a:cs typeface="Times New Roman"/>
              <a:sym typeface="Times New Roman"/>
            </a:endParaRPr>
          </a:p>
        </p:txBody>
      </p:sp>
      <p:pic>
        <p:nvPicPr>
          <p:cNvPr id="268" name="Google Shape;268;p42"/>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6"/>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Vision</a:t>
            </a:r>
            <a:endParaRPr>
              <a:solidFill>
                <a:srgbClr val="674EA7"/>
              </a:solidFill>
            </a:endParaRPr>
          </a:p>
        </p:txBody>
      </p:sp>
      <p:sp>
        <p:nvSpPr>
          <p:cNvPr id="87" name="Google Shape;87;p16"/>
          <p:cNvSpPr txBox="1"/>
          <p:nvPr>
            <p:ph idx="1" type="body"/>
          </p:nvPr>
        </p:nvSpPr>
        <p:spPr>
          <a:xfrm>
            <a:off x="302525" y="1117675"/>
            <a:ext cx="7957500" cy="3078900"/>
          </a:xfrm>
          <a:prstGeom prst="rect">
            <a:avLst/>
          </a:prstGeom>
        </p:spPr>
        <p:txBody>
          <a:bodyPr anchorCtr="0" anchor="t" bIns="91425" lIns="91425" spcFirstLastPara="1" rIns="91425" wrap="square" tIns="91425">
            <a:noAutofit/>
          </a:bodyPr>
          <a:lstStyle/>
          <a:p>
            <a:pPr indent="0" lvl="0" marL="457200" rtl="0" algn="l">
              <a:spcBef>
                <a:spcPts val="0"/>
              </a:spcBef>
              <a:spcAft>
                <a:spcPts val="1700"/>
              </a:spcAft>
              <a:buNone/>
            </a:pPr>
            <a:r>
              <a:rPr lang="en" sz="5000">
                <a:solidFill>
                  <a:srgbClr val="000000"/>
                </a:solidFill>
                <a:latin typeface="Architects Daughter"/>
                <a:ea typeface="Architects Daughter"/>
                <a:cs typeface="Architects Daughter"/>
                <a:sym typeface="Architects Daughter"/>
              </a:rPr>
              <a:t>Empowering learners to improve our world</a:t>
            </a:r>
            <a:endParaRPr sz="5000">
              <a:solidFill>
                <a:srgbClr val="434343"/>
              </a:solidFill>
              <a:latin typeface="Architects Daughter"/>
              <a:ea typeface="Architects Daughter"/>
              <a:cs typeface="Architects Daughter"/>
              <a:sym typeface="Architects Daughter"/>
            </a:endParaRPr>
          </a:p>
        </p:txBody>
      </p:sp>
      <p:pic>
        <p:nvPicPr>
          <p:cNvPr id="88" name="Google Shape;88;p16"/>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43"/>
          <p:cNvSpPr txBox="1"/>
          <p:nvPr>
            <p:ph type="title"/>
          </p:nvPr>
        </p:nvSpPr>
        <p:spPr>
          <a:xfrm>
            <a:off x="387900" y="1131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Communicating With Exploris</a:t>
            </a:r>
            <a:endParaRPr>
              <a:solidFill>
                <a:srgbClr val="674EA7"/>
              </a:solidFill>
            </a:endParaRPr>
          </a:p>
        </p:txBody>
      </p:sp>
      <p:sp>
        <p:nvSpPr>
          <p:cNvPr id="274" name="Google Shape;274;p43"/>
          <p:cNvSpPr txBox="1"/>
          <p:nvPr>
            <p:ph idx="1" type="body"/>
          </p:nvPr>
        </p:nvSpPr>
        <p:spPr>
          <a:xfrm>
            <a:off x="261800" y="723050"/>
            <a:ext cx="8646300" cy="30789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2400">
              <a:solidFill>
                <a:srgbClr val="000000"/>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School website</a:t>
            </a:r>
            <a:endParaRPr sz="2400">
              <a:solidFill>
                <a:srgbClr val="000000"/>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Official social media channels: Facebook, Instagram, Twitter</a:t>
            </a:r>
            <a:endParaRPr sz="2400">
              <a:solidFill>
                <a:srgbClr val="000000"/>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Unofficial social media channels: Facebook parent group</a:t>
            </a:r>
            <a:endParaRPr sz="2400">
              <a:solidFill>
                <a:srgbClr val="000000"/>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PTO: website &amp; FB page. School directory, carpool map, weekly newsletter</a:t>
            </a:r>
            <a:endParaRPr sz="2400">
              <a:solidFill>
                <a:srgbClr val="000000"/>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None/>
            </a:pPr>
            <a:r>
              <a:t/>
            </a:r>
            <a:endParaRPr sz="2400">
              <a:solidFill>
                <a:srgbClr val="000000"/>
              </a:solidFill>
              <a:latin typeface="Times New Roman"/>
              <a:ea typeface="Times New Roman"/>
              <a:cs typeface="Times New Roman"/>
              <a:sym typeface="Times New Roman"/>
            </a:endParaRPr>
          </a:p>
        </p:txBody>
      </p:sp>
      <p:pic>
        <p:nvPicPr>
          <p:cNvPr id="275" name="Google Shape;275;p43"/>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pic>
        <p:nvPicPr>
          <p:cNvPr id="280" name="Google Shape;280;p44"/>
          <p:cNvPicPr preferRelativeResize="0"/>
          <p:nvPr/>
        </p:nvPicPr>
        <p:blipFill>
          <a:blip r:embed="rId3">
            <a:alphaModFix/>
          </a:blip>
          <a:stretch>
            <a:fillRect/>
          </a:stretch>
        </p:blipFill>
        <p:spPr>
          <a:xfrm>
            <a:off x="6784489" y="4236875"/>
            <a:ext cx="2205511" cy="792600"/>
          </a:xfrm>
          <a:prstGeom prst="rect">
            <a:avLst/>
          </a:prstGeom>
          <a:noFill/>
          <a:ln>
            <a:noFill/>
          </a:ln>
        </p:spPr>
      </p:pic>
      <p:sp>
        <p:nvSpPr>
          <p:cNvPr id="281" name="Google Shape;281;p44"/>
          <p:cNvSpPr txBox="1"/>
          <p:nvPr/>
        </p:nvSpPr>
        <p:spPr>
          <a:xfrm>
            <a:off x="311700" y="690275"/>
            <a:ext cx="8308800" cy="3000000"/>
          </a:xfrm>
          <a:prstGeom prst="rect">
            <a:avLst/>
          </a:prstGeom>
          <a:noFill/>
          <a:ln>
            <a:noFill/>
          </a:ln>
        </p:spPr>
        <p:txBody>
          <a:bodyPr anchorCtr="0" anchor="t" bIns="91425" lIns="91425" spcFirstLastPara="1" rIns="91425" wrap="square" tIns="91425">
            <a:noAutofit/>
          </a:bodyPr>
          <a:lstStyle/>
          <a:p>
            <a:pPr indent="0" lvl="0" marL="57150" rtl="0" algn="l">
              <a:lnSpc>
                <a:spcPct val="120000"/>
              </a:lnSpc>
              <a:spcBef>
                <a:spcPts val="0"/>
              </a:spcBef>
              <a:spcAft>
                <a:spcPts val="0"/>
              </a:spcAft>
              <a:buClr>
                <a:srgbClr val="1C1E21"/>
              </a:buClr>
              <a:buSzPts val="2800"/>
              <a:buFont typeface="Architects Daughter"/>
              <a:buNone/>
            </a:pPr>
            <a:r>
              <a:rPr lang="en" sz="2800">
                <a:solidFill>
                  <a:srgbClr val="1C1E21"/>
                </a:solidFill>
                <a:latin typeface="Architects Daughter"/>
                <a:ea typeface="Architects Daughter"/>
                <a:cs typeface="Architects Daughter"/>
                <a:sym typeface="Architects Daughter"/>
              </a:rPr>
              <a:t>Don't be fooled by the modest-looking school building and it's awkward location nestled be</a:t>
            </a:r>
            <a:r>
              <a:rPr lang="en" sz="2800">
                <a:solidFill>
                  <a:srgbClr val="1C1E21"/>
                </a:solidFill>
                <a:latin typeface="Architects Daughter"/>
                <a:ea typeface="Architects Daughter"/>
                <a:cs typeface="Architects Daughter"/>
                <a:sym typeface="Architects Daughter"/>
              </a:rPr>
              <a:t>tween downtown Raleigh's pubs</a:t>
            </a:r>
            <a:r>
              <a:rPr lang="en" sz="2800">
                <a:solidFill>
                  <a:srgbClr val="1C1E21"/>
                </a:solidFill>
                <a:latin typeface="Architects Daughter"/>
                <a:ea typeface="Architects Daughter"/>
                <a:cs typeface="Architects Daughter"/>
                <a:sym typeface="Architects Daughter"/>
              </a:rPr>
              <a:t>. Inside those doors lies an innovative laboratory of education! </a:t>
            </a:r>
            <a:endParaRPr sz="2800">
              <a:solidFill>
                <a:srgbClr val="1C1E21"/>
              </a:solidFill>
              <a:latin typeface="Architects Daughter"/>
              <a:ea typeface="Architects Daughter"/>
              <a:cs typeface="Architects Daughter"/>
              <a:sym typeface="Architects Daughter"/>
            </a:endParaRPr>
          </a:p>
          <a:p>
            <a:pPr indent="0" lvl="0" marL="57150" rtl="0" algn="l">
              <a:lnSpc>
                <a:spcPct val="120000"/>
              </a:lnSpc>
              <a:spcBef>
                <a:spcPts val="0"/>
              </a:spcBef>
              <a:spcAft>
                <a:spcPts val="0"/>
              </a:spcAft>
              <a:buClr>
                <a:srgbClr val="1C1E21"/>
              </a:buClr>
              <a:buSzPts val="2400"/>
              <a:buFont typeface="Architects Daughter"/>
              <a:buNone/>
            </a:pPr>
            <a:r>
              <a:t/>
            </a:r>
            <a:endParaRPr sz="2400">
              <a:solidFill>
                <a:srgbClr val="1C1E21"/>
              </a:solidFill>
              <a:latin typeface="Architects Daughter"/>
              <a:ea typeface="Architects Daughter"/>
              <a:cs typeface="Architects Daughter"/>
              <a:sym typeface="Architects Daughter"/>
            </a:endParaRPr>
          </a:p>
          <a:p>
            <a:pPr indent="0" lvl="0" marL="57150" rtl="0" algn="l">
              <a:lnSpc>
                <a:spcPct val="120000"/>
              </a:lnSpc>
              <a:spcBef>
                <a:spcPts val="0"/>
              </a:spcBef>
              <a:spcAft>
                <a:spcPts val="0"/>
              </a:spcAft>
              <a:buClr>
                <a:srgbClr val="1C1E21"/>
              </a:buClr>
              <a:buSzPts val="2400"/>
              <a:buFont typeface="Architects Daughter"/>
              <a:buNone/>
            </a:pPr>
            <a:r>
              <a:rPr lang="en" sz="2400">
                <a:solidFill>
                  <a:srgbClr val="1C1E21"/>
                </a:solidFill>
                <a:latin typeface="Architects Daughter"/>
                <a:ea typeface="Architects Daughter"/>
                <a:cs typeface="Architects Daughter"/>
                <a:sym typeface="Architects Daughter"/>
              </a:rPr>
              <a:t>~ Prakash Bhave, parent of 4th, 6th, and 8th graders</a:t>
            </a:r>
            <a:endParaRPr sz="2400">
              <a:latin typeface="Architects Daughter"/>
              <a:ea typeface="Architects Daughter"/>
              <a:cs typeface="Architects Daughter"/>
              <a:sym typeface="Architects Daughte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pic>
        <p:nvPicPr>
          <p:cNvPr id="286" name="Google Shape;286;p45"/>
          <p:cNvPicPr preferRelativeResize="0"/>
          <p:nvPr/>
        </p:nvPicPr>
        <p:blipFill>
          <a:blip r:embed="rId3">
            <a:alphaModFix/>
          </a:blip>
          <a:stretch>
            <a:fillRect/>
          </a:stretch>
        </p:blipFill>
        <p:spPr>
          <a:xfrm>
            <a:off x="6784489" y="4236875"/>
            <a:ext cx="2205511" cy="792600"/>
          </a:xfrm>
          <a:prstGeom prst="rect">
            <a:avLst/>
          </a:prstGeom>
          <a:noFill/>
          <a:ln>
            <a:noFill/>
          </a:ln>
        </p:spPr>
      </p:pic>
      <p:sp>
        <p:nvSpPr>
          <p:cNvPr id="287" name="Google Shape;287;p45"/>
          <p:cNvSpPr txBox="1"/>
          <p:nvPr/>
        </p:nvSpPr>
        <p:spPr>
          <a:xfrm>
            <a:off x="76939" y="372223"/>
            <a:ext cx="8990100" cy="3000000"/>
          </a:xfrm>
          <a:prstGeom prst="rect">
            <a:avLst/>
          </a:prstGeom>
          <a:noFill/>
          <a:ln>
            <a:noFill/>
          </a:ln>
        </p:spPr>
        <p:txBody>
          <a:bodyPr anchorCtr="0" anchor="t" bIns="91425" lIns="91425" spcFirstLastPara="1" rIns="91425" wrap="square" tIns="91425">
            <a:noAutofit/>
          </a:bodyPr>
          <a:lstStyle/>
          <a:p>
            <a:pPr indent="0" lvl="0" marL="457200" rtl="0" algn="l">
              <a:lnSpc>
                <a:spcPct val="120000"/>
              </a:lnSpc>
              <a:spcBef>
                <a:spcPts val="0"/>
              </a:spcBef>
              <a:spcAft>
                <a:spcPts val="0"/>
              </a:spcAft>
              <a:buNone/>
            </a:pPr>
            <a:r>
              <a:rPr lang="en" sz="2800">
                <a:solidFill>
                  <a:srgbClr val="1C1E21"/>
                </a:solidFill>
                <a:latin typeface="Architects Daughter"/>
                <a:ea typeface="Architects Daughter"/>
                <a:cs typeface="Architects Daughter"/>
                <a:sym typeface="Architects Daughter"/>
              </a:rPr>
              <a:t>I want to give a shout out to the school for how they handled a kindergarten behavior concern. The way it was handled was mind blowing and I am so thankful to have my daughter at a school where her voice is heard, and resolutions are made. Way to go EXPLORIS!</a:t>
            </a:r>
            <a:endParaRPr sz="2400">
              <a:solidFill>
                <a:srgbClr val="1C1E21"/>
              </a:solidFill>
              <a:latin typeface="Architects Daughter"/>
              <a:ea typeface="Architects Daughter"/>
              <a:cs typeface="Architects Daughter"/>
              <a:sym typeface="Architects Daughter"/>
            </a:endParaRPr>
          </a:p>
          <a:p>
            <a:pPr indent="0" lvl="0" marL="57150" rtl="0" algn="l">
              <a:lnSpc>
                <a:spcPct val="120000"/>
              </a:lnSpc>
              <a:spcBef>
                <a:spcPts val="0"/>
              </a:spcBef>
              <a:spcAft>
                <a:spcPts val="0"/>
              </a:spcAft>
              <a:buClr>
                <a:srgbClr val="1C1E21"/>
              </a:buClr>
              <a:buSzPts val="2400"/>
              <a:buFont typeface="Architects Daughter"/>
              <a:buNone/>
            </a:pPr>
            <a:r>
              <a:rPr lang="en" sz="2400">
                <a:solidFill>
                  <a:srgbClr val="1C1E21"/>
                </a:solidFill>
                <a:latin typeface="Architects Daughter"/>
                <a:ea typeface="Architects Daughter"/>
                <a:cs typeface="Architects Daughter"/>
                <a:sym typeface="Architects Daughter"/>
              </a:rPr>
              <a:t>~ Bridget Phillips, parent of kindergartener </a:t>
            </a:r>
            <a:endParaRPr sz="2400">
              <a:latin typeface="Architects Daughter"/>
              <a:ea typeface="Architects Daughter"/>
              <a:cs typeface="Architects Daughter"/>
              <a:sym typeface="Architects Daughte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pic>
        <p:nvPicPr>
          <p:cNvPr id="292" name="Google Shape;292;p46"/>
          <p:cNvPicPr preferRelativeResize="0"/>
          <p:nvPr/>
        </p:nvPicPr>
        <p:blipFill>
          <a:blip r:embed="rId3">
            <a:alphaModFix/>
          </a:blip>
          <a:stretch>
            <a:fillRect/>
          </a:stretch>
        </p:blipFill>
        <p:spPr>
          <a:xfrm>
            <a:off x="6784489" y="4236875"/>
            <a:ext cx="2205511" cy="792600"/>
          </a:xfrm>
          <a:prstGeom prst="rect">
            <a:avLst/>
          </a:prstGeom>
          <a:noFill/>
          <a:ln>
            <a:noFill/>
          </a:ln>
        </p:spPr>
      </p:pic>
      <p:sp>
        <p:nvSpPr>
          <p:cNvPr id="293" name="Google Shape;293;p46"/>
          <p:cNvSpPr txBox="1"/>
          <p:nvPr/>
        </p:nvSpPr>
        <p:spPr>
          <a:xfrm>
            <a:off x="311700" y="766475"/>
            <a:ext cx="8308800" cy="3000000"/>
          </a:xfrm>
          <a:prstGeom prst="rect">
            <a:avLst/>
          </a:prstGeom>
          <a:noFill/>
          <a:ln>
            <a:noFill/>
          </a:ln>
        </p:spPr>
        <p:txBody>
          <a:bodyPr anchorCtr="0" anchor="t" bIns="91425" lIns="91425" spcFirstLastPara="1" rIns="91425" wrap="square" tIns="91425">
            <a:noAutofit/>
          </a:bodyPr>
          <a:lstStyle/>
          <a:p>
            <a:pPr indent="-228600" lvl="0" marL="457200" rtl="0" algn="l">
              <a:lnSpc>
                <a:spcPct val="120000"/>
              </a:lnSpc>
              <a:spcBef>
                <a:spcPts val="0"/>
              </a:spcBef>
              <a:spcAft>
                <a:spcPts val="0"/>
              </a:spcAft>
              <a:buClr>
                <a:srgbClr val="1C1E21"/>
              </a:buClr>
              <a:buSzPts val="2800"/>
              <a:buFont typeface="Architects Daughter"/>
              <a:buNone/>
            </a:pPr>
            <a:r>
              <a:rPr lang="en" sz="2800">
                <a:solidFill>
                  <a:srgbClr val="1C1E21"/>
                </a:solidFill>
                <a:latin typeface="Architects Daughter"/>
                <a:ea typeface="Architects Daughter"/>
                <a:cs typeface="Architects Daughter"/>
                <a:sym typeface="Architects Daughter"/>
              </a:rPr>
              <a:t>The teachers and fellow parents are SO supportive. If you have a question or need help, just ask!!!</a:t>
            </a:r>
            <a:endParaRPr sz="2800">
              <a:solidFill>
                <a:srgbClr val="1C1E21"/>
              </a:solidFill>
              <a:latin typeface="Architects Daughter"/>
              <a:ea typeface="Architects Daughter"/>
              <a:cs typeface="Architects Daughter"/>
              <a:sym typeface="Architects Daughter"/>
            </a:endParaRPr>
          </a:p>
          <a:p>
            <a:pPr indent="-228600" lvl="0" marL="457200" rtl="0" algn="l">
              <a:lnSpc>
                <a:spcPct val="120000"/>
              </a:lnSpc>
              <a:spcBef>
                <a:spcPts val="0"/>
              </a:spcBef>
              <a:spcAft>
                <a:spcPts val="0"/>
              </a:spcAft>
              <a:buClr>
                <a:srgbClr val="1C1E21"/>
              </a:buClr>
              <a:buSzPts val="2800"/>
              <a:buFont typeface="Architects Daughter"/>
              <a:buNone/>
            </a:pPr>
            <a:br>
              <a:rPr lang="en" sz="2800">
                <a:solidFill>
                  <a:srgbClr val="1C1E21"/>
                </a:solidFill>
                <a:latin typeface="Architects Daughter"/>
                <a:ea typeface="Architects Daughter"/>
                <a:cs typeface="Architects Daughter"/>
                <a:sym typeface="Architects Daughter"/>
              </a:rPr>
            </a:br>
            <a:r>
              <a:rPr lang="en" sz="2800">
                <a:solidFill>
                  <a:srgbClr val="1C1E21"/>
                </a:solidFill>
                <a:latin typeface="Architects Daughter"/>
                <a:ea typeface="Architects Daughter"/>
                <a:cs typeface="Architects Daughter"/>
                <a:sym typeface="Architects Daughter"/>
              </a:rPr>
              <a:t>~ Kari Williams, parent of 8th and 5th graders</a:t>
            </a:r>
            <a:endParaRPr sz="2800">
              <a:solidFill>
                <a:srgbClr val="1C1E21"/>
              </a:solidFill>
              <a:latin typeface="Architects Daughter"/>
              <a:ea typeface="Architects Daughter"/>
              <a:cs typeface="Architects Daughter"/>
              <a:sym typeface="Architects Daught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7"/>
          <p:cNvSpPr txBox="1"/>
          <p:nvPr>
            <p:ph type="title"/>
          </p:nvPr>
        </p:nvSpPr>
        <p:spPr>
          <a:xfrm>
            <a:off x="387900" y="1893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Core Values</a:t>
            </a:r>
            <a:endParaRPr>
              <a:solidFill>
                <a:srgbClr val="674EA7"/>
              </a:solidFill>
            </a:endParaRPr>
          </a:p>
        </p:txBody>
      </p:sp>
      <p:pic>
        <p:nvPicPr>
          <p:cNvPr id="94" name="Google Shape;94;p17"/>
          <p:cNvPicPr preferRelativeResize="0"/>
          <p:nvPr/>
        </p:nvPicPr>
        <p:blipFill>
          <a:blip r:embed="rId3">
            <a:alphaModFix/>
          </a:blip>
          <a:stretch>
            <a:fillRect/>
          </a:stretch>
        </p:blipFill>
        <p:spPr>
          <a:xfrm>
            <a:off x="6784489" y="4236875"/>
            <a:ext cx="2205511" cy="792600"/>
          </a:xfrm>
          <a:prstGeom prst="rect">
            <a:avLst/>
          </a:prstGeom>
          <a:noFill/>
          <a:ln>
            <a:noFill/>
          </a:ln>
        </p:spPr>
      </p:pic>
      <p:pic>
        <p:nvPicPr>
          <p:cNvPr id="95" name="Google Shape;95;p17"/>
          <p:cNvPicPr preferRelativeResize="0"/>
          <p:nvPr/>
        </p:nvPicPr>
        <p:blipFill>
          <a:blip r:embed="rId4">
            <a:alphaModFix/>
          </a:blip>
          <a:stretch>
            <a:fillRect/>
          </a:stretch>
        </p:blipFill>
        <p:spPr>
          <a:xfrm>
            <a:off x="457200" y="875450"/>
            <a:ext cx="7654776" cy="3056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8"/>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Who are we? </a:t>
            </a:r>
            <a:endParaRPr>
              <a:solidFill>
                <a:srgbClr val="674EA7"/>
              </a:solidFill>
            </a:endParaRPr>
          </a:p>
          <a:p>
            <a:pPr indent="0" lvl="0" marL="0" rtl="0" algn="l">
              <a:spcBef>
                <a:spcPts val="0"/>
              </a:spcBef>
              <a:spcAft>
                <a:spcPts val="0"/>
              </a:spcAft>
              <a:buNone/>
            </a:pPr>
            <a:r>
              <a:t/>
            </a:r>
            <a:endParaRPr>
              <a:solidFill>
                <a:srgbClr val="674EA7"/>
              </a:solidFill>
            </a:endParaRPr>
          </a:p>
        </p:txBody>
      </p:sp>
      <p:sp>
        <p:nvSpPr>
          <p:cNvPr id="101" name="Google Shape;101;p18"/>
          <p:cNvSpPr txBox="1"/>
          <p:nvPr>
            <p:ph idx="1" type="body"/>
          </p:nvPr>
        </p:nvSpPr>
        <p:spPr>
          <a:xfrm>
            <a:off x="302525" y="965275"/>
            <a:ext cx="8368200" cy="30789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Clr>
                <a:srgbClr val="000000"/>
              </a:buClr>
              <a:buSzPts val="2800"/>
              <a:buFont typeface="Times New Roman"/>
              <a:buChar char="●"/>
            </a:pPr>
            <a:r>
              <a:rPr lang="en" sz="2800">
                <a:solidFill>
                  <a:srgbClr val="000000"/>
                </a:solidFill>
                <a:latin typeface="Times New Roman"/>
                <a:ea typeface="Times New Roman"/>
                <a:cs typeface="Times New Roman"/>
                <a:sym typeface="Times New Roman"/>
              </a:rPr>
              <a:t>We are a program-free school that merges elements from many different approaches.  </a:t>
            </a:r>
            <a:endParaRPr sz="2800">
              <a:solidFill>
                <a:srgbClr val="000000"/>
              </a:solidFill>
              <a:latin typeface="Times New Roman"/>
              <a:ea typeface="Times New Roman"/>
              <a:cs typeface="Times New Roman"/>
              <a:sym typeface="Times New Roman"/>
            </a:endParaRPr>
          </a:p>
          <a:p>
            <a:pPr indent="-406400" lvl="0" marL="457200" rtl="0" algn="l">
              <a:spcBef>
                <a:spcPts val="0"/>
              </a:spcBef>
              <a:spcAft>
                <a:spcPts val="0"/>
              </a:spcAft>
              <a:buClr>
                <a:srgbClr val="000000"/>
              </a:buClr>
              <a:buSzPts val="2800"/>
              <a:buFont typeface="Times New Roman"/>
              <a:buChar char="●"/>
            </a:pPr>
            <a:r>
              <a:rPr lang="en" sz="2800">
                <a:solidFill>
                  <a:srgbClr val="000000"/>
                </a:solidFill>
                <a:latin typeface="Times New Roman"/>
                <a:ea typeface="Times New Roman"/>
                <a:cs typeface="Times New Roman"/>
                <a:sym typeface="Times New Roman"/>
              </a:rPr>
              <a:t>For example:</a:t>
            </a:r>
            <a:endParaRPr sz="2800">
              <a:solidFill>
                <a:srgbClr val="000000"/>
              </a:solidFill>
              <a:latin typeface="Times New Roman"/>
              <a:ea typeface="Times New Roman"/>
              <a:cs typeface="Times New Roman"/>
              <a:sym typeface="Times New Roman"/>
            </a:endParaRPr>
          </a:p>
          <a:p>
            <a:pPr indent="-406400" lvl="1" marL="914400" rtl="0" algn="l">
              <a:spcBef>
                <a:spcPts val="0"/>
              </a:spcBef>
              <a:spcAft>
                <a:spcPts val="0"/>
              </a:spcAft>
              <a:buClr>
                <a:srgbClr val="000000"/>
              </a:buClr>
              <a:buSzPts val="2800"/>
              <a:buFont typeface="Times New Roman"/>
              <a:buChar char="○"/>
            </a:pPr>
            <a:r>
              <a:rPr lang="en" sz="2800">
                <a:solidFill>
                  <a:srgbClr val="000000"/>
                </a:solidFill>
                <a:latin typeface="Times New Roman"/>
                <a:ea typeface="Times New Roman"/>
                <a:cs typeface="Times New Roman"/>
                <a:sym typeface="Times New Roman"/>
              </a:rPr>
              <a:t>Project Based Learning</a:t>
            </a:r>
            <a:endParaRPr sz="2800">
              <a:solidFill>
                <a:srgbClr val="000000"/>
              </a:solidFill>
              <a:latin typeface="Times New Roman"/>
              <a:ea typeface="Times New Roman"/>
              <a:cs typeface="Times New Roman"/>
              <a:sym typeface="Times New Roman"/>
            </a:endParaRPr>
          </a:p>
          <a:p>
            <a:pPr indent="-406400" lvl="1" marL="914400" rtl="0" algn="l">
              <a:spcBef>
                <a:spcPts val="0"/>
              </a:spcBef>
              <a:spcAft>
                <a:spcPts val="0"/>
              </a:spcAft>
              <a:buClr>
                <a:srgbClr val="000000"/>
              </a:buClr>
              <a:buSzPts val="2800"/>
              <a:buFont typeface="Times New Roman"/>
              <a:buChar char="○"/>
            </a:pPr>
            <a:r>
              <a:rPr lang="en" sz="2800">
                <a:solidFill>
                  <a:srgbClr val="000000"/>
                </a:solidFill>
                <a:latin typeface="Times New Roman"/>
                <a:ea typeface="Times New Roman"/>
                <a:cs typeface="Times New Roman"/>
                <a:sym typeface="Times New Roman"/>
              </a:rPr>
              <a:t>Global Education</a:t>
            </a:r>
            <a:endParaRPr sz="2800">
              <a:solidFill>
                <a:srgbClr val="000000"/>
              </a:solidFill>
              <a:latin typeface="Times New Roman"/>
              <a:ea typeface="Times New Roman"/>
              <a:cs typeface="Times New Roman"/>
              <a:sym typeface="Times New Roman"/>
            </a:endParaRPr>
          </a:p>
          <a:p>
            <a:pPr indent="-406400" lvl="1" marL="914400" rtl="0" algn="l">
              <a:spcBef>
                <a:spcPts val="0"/>
              </a:spcBef>
              <a:spcAft>
                <a:spcPts val="0"/>
              </a:spcAft>
              <a:buClr>
                <a:srgbClr val="000000"/>
              </a:buClr>
              <a:buSzPts val="2800"/>
              <a:buFont typeface="Times New Roman"/>
              <a:buChar char="○"/>
            </a:pPr>
            <a:r>
              <a:rPr lang="en" sz="2800">
                <a:solidFill>
                  <a:srgbClr val="000000"/>
                </a:solidFill>
                <a:latin typeface="Times New Roman"/>
                <a:ea typeface="Times New Roman"/>
                <a:cs typeface="Times New Roman"/>
                <a:sym typeface="Times New Roman"/>
              </a:rPr>
              <a:t>Responsive Classroom</a:t>
            </a:r>
            <a:endParaRPr sz="2800">
              <a:solidFill>
                <a:srgbClr val="000000"/>
              </a:solidFill>
              <a:latin typeface="Times New Roman"/>
              <a:ea typeface="Times New Roman"/>
              <a:cs typeface="Times New Roman"/>
              <a:sym typeface="Times New Roman"/>
            </a:endParaRPr>
          </a:p>
          <a:p>
            <a:pPr indent="-406400" lvl="1" marL="914400" rtl="0" algn="l">
              <a:spcBef>
                <a:spcPts val="0"/>
              </a:spcBef>
              <a:spcAft>
                <a:spcPts val="0"/>
              </a:spcAft>
              <a:buClr>
                <a:srgbClr val="000000"/>
              </a:buClr>
              <a:buSzPts val="2800"/>
              <a:buFont typeface="Times New Roman"/>
              <a:buChar char="○"/>
            </a:pPr>
            <a:r>
              <a:rPr lang="en" sz="2800">
                <a:solidFill>
                  <a:srgbClr val="000000"/>
                </a:solidFill>
                <a:latin typeface="Times New Roman"/>
                <a:ea typeface="Times New Roman"/>
                <a:cs typeface="Times New Roman"/>
                <a:sym typeface="Times New Roman"/>
              </a:rPr>
              <a:t>Service Learning</a:t>
            </a:r>
            <a:endParaRPr sz="2800">
              <a:solidFill>
                <a:srgbClr val="000000"/>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2800">
              <a:solidFill>
                <a:srgbClr val="000000"/>
              </a:solidFill>
              <a:latin typeface="Times New Roman"/>
              <a:ea typeface="Times New Roman"/>
              <a:cs typeface="Times New Roman"/>
              <a:sym typeface="Times New Roman"/>
            </a:endParaRPr>
          </a:p>
          <a:p>
            <a:pPr indent="0" lvl="0" marL="0" rtl="0" algn="l">
              <a:lnSpc>
                <a:spcPct val="100000"/>
              </a:lnSpc>
              <a:spcBef>
                <a:spcPts val="1700"/>
              </a:spcBef>
              <a:spcAft>
                <a:spcPts val="0"/>
              </a:spcAft>
              <a:buNone/>
            </a:pPr>
            <a:r>
              <a:t/>
            </a:r>
            <a:endParaRPr sz="2800">
              <a:solidFill>
                <a:srgbClr val="434343"/>
              </a:solidFill>
              <a:latin typeface="Times New Roman"/>
              <a:ea typeface="Times New Roman"/>
              <a:cs typeface="Times New Roman"/>
              <a:sym typeface="Times New Roman"/>
            </a:endParaRPr>
          </a:p>
        </p:txBody>
      </p:sp>
      <p:pic>
        <p:nvPicPr>
          <p:cNvPr id="102" name="Google Shape;102;p18"/>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Who are we: Key Elements </a:t>
            </a:r>
            <a:endParaRPr>
              <a:solidFill>
                <a:srgbClr val="674EA7"/>
              </a:solidFill>
            </a:endParaRPr>
          </a:p>
          <a:p>
            <a:pPr indent="0" lvl="0" marL="0" rtl="0" algn="l">
              <a:spcBef>
                <a:spcPts val="0"/>
              </a:spcBef>
              <a:spcAft>
                <a:spcPts val="0"/>
              </a:spcAft>
              <a:buNone/>
            </a:pPr>
            <a:r>
              <a:t/>
            </a:r>
            <a:endParaRPr>
              <a:solidFill>
                <a:srgbClr val="674EA7"/>
              </a:solidFill>
            </a:endParaRPr>
          </a:p>
        </p:txBody>
      </p:sp>
      <p:sp>
        <p:nvSpPr>
          <p:cNvPr id="108" name="Google Shape;108;p19"/>
          <p:cNvSpPr txBox="1"/>
          <p:nvPr>
            <p:ph idx="1" type="body"/>
          </p:nvPr>
        </p:nvSpPr>
        <p:spPr>
          <a:xfrm>
            <a:off x="302525" y="965275"/>
            <a:ext cx="8453700" cy="3078900"/>
          </a:xfrm>
          <a:prstGeom prst="rect">
            <a:avLst/>
          </a:prstGeom>
        </p:spPr>
        <p:txBody>
          <a:bodyPr anchorCtr="0" anchor="t" bIns="91425" lIns="91425" spcFirstLastPara="1" rIns="91425" wrap="square" tIns="91425">
            <a:noAutofit/>
          </a:bodyPr>
          <a:lstStyle/>
          <a:p>
            <a:pPr indent="-387350" lvl="0" marL="457200" rtl="0" algn="l">
              <a:lnSpc>
                <a:spcPct val="115000"/>
              </a:lnSpc>
              <a:spcBef>
                <a:spcPts val="0"/>
              </a:spcBef>
              <a:spcAft>
                <a:spcPts val="0"/>
              </a:spcAft>
              <a:buClr>
                <a:srgbClr val="434343"/>
              </a:buClr>
              <a:buSzPts val="2500"/>
              <a:buFont typeface="Times New Roman"/>
              <a:buChar char="●"/>
            </a:pPr>
            <a:r>
              <a:rPr lang="en" sz="2500">
                <a:solidFill>
                  <a:srgbClr val="000000"/>
                </a:solidFill>
                <a:latin typeface="Times New Roman"/>
                <a:ea typeface="Times New Roman"/>
                <a:cs typeface="Times New Roman"/>
                <a:sym typeface="Times New Roman"/>
              </a:rPr>
              <a:t>Collaborative and interdisciplinary</a:t>
            </a:r>
            <a:endParaRPr sz="2500">
              <a:solidFill>
                <a:srgbClr val="000000"/>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Connectedness of the world</a:t>
            </a:r>
            <a:endParaRPr sz="2500">
              <a:solidFill>
                <a:srgbClr val="000000"/>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Frequent field experiences, including overnights and regular walking trips</a:t>
            </a:r>
            <a:endParaRPr sz="2500">
              <a:solidFill>
                <a:srgbClr val="000000"/>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Experiential and change-oriented</a:t>
            </a:r>
            <a:endParaRPr sz="2500">
              <a:solidFill>
                <a:srgbClr val="000000"/>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Relationships to self, others, and the world</a:t>
            </a:r>
            <a:endParaRPr sz="2500">
              <a:solidFill>
                <a:srgbClr val="000000"/>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Social-Emotional &amp; academic skills equally important</a:t>
            </a:r>
            <a:endParaRPr sz="2500">
              <a:solidFill>
                <a:srgbClr val="000000"/>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Aligned with NC standards</a:t>
            </a:r>
            <a:endParaRPr sz="2500">
              <a:solidFill>
                <a:srgbClr val="000000"/>
              </a:solidFill>
              <a:latin typeface="Times New Roman"/>
              <a:ea typeface="Times New Roman"/>
              <a:cs typeface="Times New Roman"/>
              <a:sym typeface="Times New Roman"/>
            </a:endParaRPr>
          </a:p>
        </p:txBody>
      </p:sp>
      <p:pic>
        <p:nvPicPr>
          <p:cNvPr id="109" name="Google Shape;109;p19"/>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Global Issues</a:t>
            </a:r>
            <a:endParaRPr>
              <a:solidFill>
                <a:srgbClr val="674EA7"/>
              </a:solidFill>
            </a:endParaRPr>
          </a:p>
        </p:txBody>
      </p:sp>
      <p:pic>
        <p:nvPicPr>
          <p:cNvPr id="115" name="Google Shape;115;p20"/>
          <p:cNvPicPr preferRelativeResize="0"/>
          <p:nvPr/>
        </p:nvPicPr>
        <p:blipFill>
          <a:blip r:embed="rId3">
            <a:alphaModFix/>
          </a:blip>
          <a:stretch>
            <a:fillRect/>
          </a:stretch>
        </p:blipFill>
        <p:spPr>
          <a:xfrm>
            <a:off x="6784489" y="4236875"/>
            <a:ext cx="2205511" cy="792600"/>
          </a:xfrm>
          <a:prstGeom prst="rect">
            <a:avLst/>
          </a:prstGeom>
          <a:noFill/>
          <a:ln>
            <a:noFill/>
          </a:ln>
        </p:spPr>
      </p:pic>
      <p:pic>
        <p:nvPicPr>
          <p:cNvPr id="116" name="Google Shape;116;p20"/>
          <p:cNvPicPr preferRelativeResize="0"/>
          <p:nvPr/>
        </p:nvPicPr>
        <p:blipFill rotWithShape="1">
          <a:blip r:embed="rId4">
            <a:alphaModFix/>
          </a:blip>
          <a:srcRect b="9123" l="0" r="0" t="0"/>
          <a:stretch/>
        </p:blipFill>
        <p:spPr>
          <a:xfrm>
            <a:off x="5545175" y="265550"/>
            <a:ext cx="3210925" cy="3005349"/>
          </a:xfrm>
          <a:prstGeom prst="rect">
            <a:avLst/>
          </a:prstGeom>
          <a:noFill/>
          <a:ln>
            <a:noFill/>
          </a:ln>
        </p:spPr>
      </p:pic>
      <p:sp>
        <p:nvSpPr>
          <p:cNvPr id="117" name="Google Shape;117;p20"/>
          <p:cNvSpPr txBox="1"/>
          <p:nvPr/>
        </p:nvSpPr>
        <p:spPr>
          <a:xfrm>
            <a:off x="456225" y="926675"/>
            <a:ext cx="5907000" cy="35061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Basic Human Needs</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Population</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Consumption</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Poverty and Equity</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Human Migration</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Conflict and Peace</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Discrimination and Justice</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Renewable and Nonrenewable Resources</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Environment</a:t>
            </a:r>
            <a:endParaRPr sz="24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Food</a:t>
            </a:r>
            <a:endParaRPr>
              <a:solidFill>
                <a:srgbClr val="674EA7"/>
              </a:solidFill>
            </a:endParaRPr>
          </a:p>
        </p:txBody>
      </p:sp>
      <p:pic>
        <p:nvPicPr>
          <p:cNvPr id="123" name="Google Shape;123;p21"/>
          <p:cNvPicPr preferRelativeResize="0"/>
          <p:nvPr/>
        </p:nvPicPr>
        <p:blipFill>
          <a:blip r:embed="rId3">
            <a:alphaModFix/>
          </a:blip>
          <a:stretch>
            <a:fillRect/>
          </a:stretch>
        </p:blipFill>
        <p:spPr>
          <a:xfrm>
            <a:off x="6784489" y="4236875"/>
            <a:ext cx="2205511" cy="792600"/>
          </a:xfrm>
          <a:prstGeom prst="rect">
            <a:avLst/>
          </a:prstGeom>
          <a:noFill/>
          <a:ln>
            <a:noFill/>
          </a:ln>
        </p:spPr>
      </p:pic>
      <p:sp>
        <p:nvSpPr>
          <p:cNvPr id="124" name="Google Shape;124;p21"/>
          <p:cNvSpPr txBox="1"/>
          <p:nvPr/>
        </p:nvSpPr>
        <p:spPr>
          <a:xfrm>
            <a:off x="456225" y="926675"/>
            <a:ext cx="5907000" cy="35061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No cafeteria</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Students bring lunch</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Option to order a lunch to be delivered. More details to come</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No sweets or soda, please</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Waste-free Lunch</a:t>
            </a:r>
            <a:endParaRPr sz="24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Transportation</a:t>
            </a:r>
            <a:endParaRPr>
              <a:solidFill>
                <a:srgbClr val="674EA7"/>
              </a:solidFill>
            </a:endParaRPr>
          </a:p>
        </p:txBody>
      </p:sp>
      <p:pic>
        <p:nvPicPr>
          <p:cNvPr id="130" name="Google Shape;130;p22"/>
          <p:cNvPicPr preferRelativeResize="0"/>
          <p:nvPr/>
        </p:nvPicPr>
        <p:blipFill>
          <a:blip r:embed="rId3">
            <a:alphaModFix/>
          </a:blip>
          <a:stretch>
            <a:fillRect/>
          </a:stretch>
        </p:blipFill>
        <p:spPr>
          <a:xfrm>
            <a:off x="6784489" y="4236875"/>
            <a:ext cx="2205511" cy="792600"/>
          </a:xfrm>
          <a:prstGeom prst="rect">
            <a:avLst/>
          </a:prstGeom>
          <a:noFill/>
          <a:ln>
            <a:noFill/>
          </a:ln>
        </p:spPr>
      </p:pic>
      <p:sp>
        <p:nvSpPr>
          <p:cNvPr id="131" name="Google Shape;131;p22"/>
          <p:cNvSpPr txBox="1"/>
          <p:nvPr/>
        </p:nvSpPr>
        <p:spPr>
          <a:xfrm>
            <a:off x="456225" y="926675"/>
            <a:ext cx="7475400" cy="35061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No buses</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Students walk when possible</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Parent drivers will be needed</a:t>
            </a:r>
            <a:endParaRPr sz="2400">
              <a:latin typeface="Times New Roman"/>
              <a:ea typeface="Times New Roman"/>
              <a:cs typeface="Times New Roman"/>
              <a:sym typeface="Times New Roman"/>
            </a:endParaRPr>
          </a:p>
          <a:p>
            <a:pPr indent="-381000" lvl="1" marL="9144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Insurance and license on file</a:t>
            </a:r>
            <a:endParaRPr sz="2400">
              <a:latin typeface="Times New Roman"/>
              <a:ea typeface="Times New Roman"/>
              <a:cs typeface="Times New Roman"/>
              <a:sym typeface="Times New Roman"/>
            </a:endParaRPr>
          </a:p>
          <a:p>
            <a:pPr indent="-381000" lvl="1" marL="9144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Signed forms on file</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Booster seats for ages 8 and under</a:t>
            </a:r>
            <a:endParaRPr sz="24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4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