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Architects Daughter"/>
      <p:regular r:id="rId40"/>
    </p:embeddedFont>
    <p:embeddedFont>
      <p:font typeface="PT Sans Narrow"/>
      <p:regular r:id="rId41"/>
      <p:bold r:id="rId42"/>
    </p:embeddedFont>
    <p:embeddedFont>
      <p:font typeface="Source Sans Pro"/>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A8BA77E-7AFD-4EF9-A44A-5A90D8B4E5D5}">
  <a:tblStyle styleId="{8A8BA77E-7AFD-4EF9-A44A-5A90D8B4E5D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chitectsDaughter-regular.fntdata"/><Relationship Id="rId42" Type="http://schemas.openxmlformats.org/officeDocument/2006/relationships/font" Target="fonts/PTSansNarrow-bold.fntdata"/><Relationship Id="rId41" Type="http://schemas.openxmlformats.org/officeDocument/2006/relationships/font" Target="fonts/PTSansNarrow-regular.fntdata"/><Relationship Id="rId44" Type="http://schemas.openxmlformats.org/officeDocument/2006/relationships/font" Target="fonts/SourceSansPro-bold.fntdata"/><Relationship Id="rId43" Type="http://schemas.openxmlformats.org/officeDocument/2006/relationships/font" Target="fonts/SourceSansPro-regular.fntdata"/><Relationship Id="rId46" Type="http://schemas.openxmlformats.org/officeDocument/2006/relationships/font" Target="fonts/SourceSansPro-boldItalic.fntdata"/><Relationship Id="rId45"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116b4927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6b4927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940d202a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940d202a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age-appropriate ways.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940d202a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940d202a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age-appropriate ways.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940d202a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940d202a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940d202a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940d202a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940d202a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940d202a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940d202a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940d202a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15584bef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15584bef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15584bef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15584bef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15584bef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15584bef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940d202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940d202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b1e10b1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1e10b1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940d202a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940d202a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940d202a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940d202a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94bdc57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94bdc57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944a6cb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944a6cb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940d202a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940d202a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940d202a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940d202a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940d202a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940d202a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940d202a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940d202a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940d202a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940d202a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940d202a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940d202a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5584be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15584be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944a6cb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944a6cb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940d202a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940d202a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6e0138827375d5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6e0138827375d5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6e0138827375d5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6e0138827375d5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940d202a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940d202a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15584bef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15584bef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Everything we do is grounded in these values.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15584bef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15584bef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 free means that teachers can design their own approaches from many different resources based on the needs of their particular students. </a:t>
            </a:r>
            <a:endParaRPr/>
          </a:p>
          <a:p>
            <a:pPr indent="0" lvl="0" marL="0" rtl="0" algn="l">
              <a:spcBef>
                <a:spcPts val="0"/>
              </a:spcBef>
              <a:spcAft>
                <a:spcPts val="0"/>
              </a:spcAft>
              <a:buNone/>
            </a:pPr>
            <a:r>
              <a:rPr lang="en"/>
              <a:t>For example, instead of using a program that tells the teacher what and how to teach each and every day in math, teachers design lessons and activities that teach the curriculum in an approach that is collaborative, student-centered.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15584bef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15584bef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15584bef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15584bef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t>
            </a:r>
            <a:r>
              <a:rPr lang="en"/>
              <a:t>appropriate</a:t>
            </a:r>
            <a:r>
              <a:rPr lang="en"/>
              <a:t> ways.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940d202a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940d202a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age-appropriate ways.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940d202a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940d202a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students do not have to wait until adulthood to make change; all students regardless of age are solving real-world issues in age-appropriate ways.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idx="1" type="body"/>
          </p:nvPr>
        </p:nvSpPr>
        <p:spPr>
          <a:xfrm>
            <a:off x="872067" y="2006600"/>
            <a:ext cx="7408200" cy="25881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68300" lvl="1" marL="914400" marR="0" rtl="0" algn="l">
              <a:spcBef>
                <a:spcPts val="1600"/>
              </a:spcBef>
              <a:spcAft>
                <a:spcPts val="0"/>
              </a:spcAft>
              <a:buClr>
                <a:schemeClr val="accent1"/>
              </a:buClr>
              <a:buSzPts val="2200"/>
              <a:buFont typeface="Noto Sans Symbols"/>
              <a:buChar char="∗"/>
              <a:defRPr b="0" i="0" sz="2200" u="none" cap="none" strike="noStrike">
                <a:solidFill>
                  <a:schemeClr val="dk2"/>
                </a:solidFill>
                <a:latin typeface="Source Sans Pro"/>
                <a:ea typeface="Source Sans Pro"/>
                <a:cs typeface="Source Sans Pro"/>
                <a:sym typeface="Source Sans Pro"/>
              </a:defRPr>
            </a:lvl2pPr>
            <a:lvl3pPr indent="-355600" lvl="2" marL="1371600" marR="0" rtl="0" algn="l">
              <a:spcBef>
                <a:spcPts val="16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3pPr>
            <a:lvl4pPr indent="-342900" lvl="3" marL="1828800" marR="0" rtl="0" algn="l">
              <a:spcBef>
                <a:spcPts val="160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160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17500" lvl="5" marL="27432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6pPr>
            <a:lvl7pPr indent="-317500" lvl="6" marL="32004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spcBef>
                <a:spcPts val="1600"/>
              </a:spcBef>
              <a:spcAft>
                <a:spcPts val="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8pPr>
            <a:lvl9pPr indent="-317500" lvl="8" marL="4114800" marR="0" rtl="0" algn="l">
              <a:spcBef>
                <a:spcPts val="1600"/>
              </a:spcBef>
              <a:spcAft>
                <a:spcPts val="1600"/>
              </a:spcAft>
              <a:buClr>
                <a:schemeClr val="accent1"/>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4" name="Google Shape;64;p13"/>
          <p:cNvSpPr txBox="1"/>
          <p:nvPr>
            <p:ph idx="10" type="dt"/>
          </p:nvPr>
        </p:nvSpPr>
        <p:spPr>
          <a:xfrm>
            <a:off x="5163672" y="4687623"/>
            <a:ext cx="3786600" cy="273900"/>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5" name="Google Shape;65;p13"/>
          <p:cNvSpPr txBox="1"/>
          <p:nvPr>
            <p:ph idx="11" type="ftr"/>
          </p:nvPr>
        </p:nvSpPr>
        <p:spPr>
          <a:xfrm>
            <a:off x="193638" y="4687623"/>
            <a:ext cx="3786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6" name="Google Shape;66;p13"/>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Source Sans Pro"/>
                <a:ea typeface="Source Sans Pro"/>
                <a:cs typeface="Source Sans Pro"/>
                <a:sym typeface="Source Sans Pro"/>
              </a:defRPr>
            </a:lvl1pPr>
            <a:lvl2pPr indent="0" lvl="1" marL="0" marR="0" rtl="0" algn="ctr">
              <a:spcBef>
                <a:spcPts val="0"/>
              </a:spcBef>
              <a:buNone/>
              <a:defRPr sz="1000">
                <a:solidFill>
                  <a:schemeClr val="dk2"/>
                </a:solidFill>
                <a:latin typeface="Source Sans Pro"/>
                <a:ea typeface="Source Sans Pro"/>
                <a:cs typeface="Source Sans Pro"/>
                <a:sym typeface="Source Sans Pro"/>
              </a:defRPr>
            </a:lvl2pPr>
            <a:lvl3pPr indent="0" lvl="2" marL="0" marR="0" rtl="0" algn="ctr">
              <a:spcBef>
                <a:spcPts val="0"/>
              </a:spcBef>
              <a:buNone/>
              <a:defRPr sz="1000">
                <a:solidFill>
                  <a:schemeClr val="dk2"/>
                </a:solidFill>
                <a:latin typeface="Source Sans Pro"/>
                <a:ea typeface="Source Sans Pro"/>
                <a:cs typeface="Source Sans Pro"/>
                <a:sym typeface="Source Sans Pro"/>
              </a:defRPr>
            </a:lvl3pPr>
            <a:lvl4pPr indent="0" lvl="3" marL="0" marR="0" rtl="0" algn="ctr">
              <a:spcBef>
                <a:spcPts val="0"/>
              </a:spcBef>
              <a:buNone/>
              <a:defRPr sz="1000">
                <a:solidFill>
                  <a:schemeClr val="dk2"/>
                </a:solidFill>
                <a:latin typeface="Source Sans Pro"/>
                <a:ea typeface="Source Sans Pro"/>
                <a:cs typeface="Source Sans Pro"/>
                <a:sym typeface="Source Sans Pro"/>
              </a:defRPr>
            </a:lvl4pPr>
            <a:lvl5pPr indent="0" lvl="4" marL="0" marR="0" rtl="0" algn="ctr">
              <a:spcBef>
                <a:spcPts val="0"/>
              </a:spcBef>
              <a:buNone/>
              <a:defRPr sz="1000">
                <a:solidFill>
                  <a:schemeClr val="dk2"/>
                </a:solidFill>
                <a:latin typeface="Source Sans Pro"/>
                <a:ea typeface="Source Sans Pro"/>
                <a:cs typeface="Source Sans Pro"/>
                <a:sym typeface="Source Sans Pro"/>
              </a:defRPr>
            </a:lvl5pPr>
            <a:lvl6pPr indent="0" lvl="5" marL="0" marR="0" rtl="0" algn="ctr">
              <a:spcBef>
                <a:spcPts val="0"/>
              </a:spcBef>
              <a:buNone/>
              <a:defRPr sz="1000">
                <a:solidFill>
                  <a:schemeClr val="dk2"/>
                </a:solidFill>
                <a:latin typeface="Source Sans Pro"/>
                <a:ea typeface="Source Sans Pro"/>
                <a:cs typeface="Source Sans Pro"/>
                <a:sym typeface="Source Sans Pro"/>
              </a:defRPr>
            </a:lvl6pPr>
            <a:lvl7pPr indent="0" lvl="6" marL="0" marR="0" rtl="0" algn="ctr">
              <a:spcBef>
                <a:spcPts val="0"/>
              </a:spcBef>
              <a:buNone/>
              <a:defRPr sz="1000">
                <a:solidFill>
                  <a:schemeClr val="dk2"/>
                </a:solidFill>
                <a:latin typeface="Source Sans Pro"/>
                <a:ea typeface="Source Sans Pro"/>
                <a:cs typeface="Source Sans Pro"/>
                <a:sym typeface="Source Sans Pro"/>
              </a:defRPr>
            </a:lvl7pPr>
            <a:lvl8pPr indent="0" lvl="7" marL="0" marR="0" rtl="0" algn="ctr">
              <a:spcBef>
                <a:spcPts val="0"/>
              </a:spcBef>
              <a:buNone/>
              <a:defRPr sz="1000">
                <a:solidFill>
                  <a:schemeClr val="dk2"/>
                </a:solidFill>
                <a:latin typeface="Source Sans Pro"/>
                <a:ea typeface="Source Sans Pro"/>
                <a:cs typeface="Source Sans Pro"/>
                <a:sym typeface="Source Sans Pro"/>
              </a:defRPr>
            </a:lvl8pPr>
            <a:lvl9pPr indent="0" lvl="8" marL="0" marR="0" rtl="0" algn="ctr">
              <a:spcBef>
                <a:spcPts val="0"/>
              </a:spcBef>
              <a:buNone/>
              <a:defRPr sz="1000">
                <a:solidFill>
                  <a:schemeClr val="dk2"/>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
              <a:t>‹#›</a:t>
            </a:fld>
            <a:endParaRPr/>
          </a:p>
        </p:txBody>
      </p:sp>
      <p:sp>
        <p:nvSpPr>
          <p:cNvPr id="67" name="Google Shape;67;p13"/>
          <p:cNvSpPr txBox="1"/>
          <p:nvPr>
            <p:ph type="title"/>
          </p:nvPr>
        </p:nvSpPr>
        <p:spPr>
          <a:xfrm>
            <a:off x="457200" y="253746"/>
            <a:ext cx="8229600" cy="939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3600"/>
              <a:buFont typeface="Source Sans Pro"/>
              <a:buNone/>
              <a:defRPr b="0" i="0" sz="4400" u="none" cap="none" strike="noStrike">
                <a:solidFill>
                  <a:srgbClr val="FFFFFF"/>
                </a:solidFill>
                <a:latin typeface="Source Sans Pro"/>
                <a:ea typeface="Source Sans Pro"/>
                <a:cs typeface="Source Sans Pro"/>
                <a:sym typeface="Source Sans Pro"/>
              </a:defRPr>
            </a:lvl1pPr>
            <a:lvl2pPr indent="0" lvl="1" marL="0" marR="0" rtl="0" algn="l">
              <a:spcBef>
                <a:spcPts val="0"/>
              </a:spcBef>
              <a:spcAft>
                <a:spcPts val="0"/>
              </a:spcAft>
              <a:buSzPts val="3600"/>
              <a:buNone/>
              <a:defRPr b="0" i="0" sz="1800" u="none" cap="none" strike="noStrike">
                <a:solidFill>
                  <a:schemeClr val="dk2"/>
                </a:solidFill>
              </a:defRPr>
            </a:lvl2pPr>
            <a:lvl3pPr indent="0" lvl="2" marL="0" marR="0" rtl="0" algn="l">
              <a:spcBef>
                <a:spcPts val="0"/>
              </a:spcBef>
              <a:spcAft>
                <a:spcPts val="0"/>
              </a:spcAft>
              <a:buSzPts val="3600"/>
              <a:buNone/>
              <a:defRPr b="0" i="0" sz="1800" u="none" cap="none" strike="noStrike">
                <a:solidFill>
                  <a:schemeClr val="dk2"/>
                </a:solidFill>
              </a:defRPr>
            </a:lvl3pPr>
            <a:lvl4pPr indent="0" lvl="3" marL="0" marR="0" rtl="0" algn="l">
              <a:spcBef>
                <a:spcPts val="0"/>
              </a:spcBef>
              <a:spcAft>
                <a:spcPts val="0"/>
              </a:spcAft>
              <a:buSzPts val="3600"/>
              <a:buNone/>
              <a:defRPr b="0" i="0" sz="1800" u="none" cap="none" strike="noStrike">
                <a:solidFill>
                  <a:schemeClr val="dk2"/>
                </a:solidFill>
              </a:defRPr>
            </a:lvl4pPr>
            <a:lvl5pPr indent="0" lvl="4" marL="0" marR="0" rtl="0" algn="l">
              <a:spcBef>
                <a:spcPts val="0"/>
              </a:spcBef>
              <a:spcAft>
                <a:spcPts val="0"/>
              </a:spcAft>
              <a:buSzPts val="3600"/>
              <a:buNone/>
              <a:defRPr b="0" i="0" sz="1800" u="none" cap="none" strike="noStrike">
                <a:solidFill>
                  <a:schemeClr val="dk2"/>
                </a:solidFill>
              </a:defRPr>
            </a:lvl5pPr>
            <a:lvl6pPr indent="0" lvl="5" marL="0" marR="0" rtl="0" algn="l">
              <a:spcBef>
                <a:spcPts val="0"/>
              </a:spcBef>
              <a:spcAft>
                <a:spcPts val="0"/>
              </a:spcAft>
              <a:buSzPts val="3600"/>
              <a:buNone/>
              <a:defRPr b="0" i="0" sz="1800" u="none" cap="none" strike="noStrike">
                <a:solidFill>
                  <a:schemeClr val="dk2"/>
                </a:solidFill>
              </a:defRPr>
            </a:lvl6pPr>
            <a:lvl7pPr indent="0" lvl="6" marL="0" marR="0" rtl="0" algn="l">
              <a:spcBef>
                <a:spcPts val="0"/>
              </a:spcBef>
              <a:spcAft>
                <a:spcPts val="0"/>
              </a:spcAft>
              <a:buSzPts val="3600"/>
              <a:buNone/>
              <a:defRPr b="0" i="0" sz="1800" u="none" cap="none" strike="noStrike">
                <a:solidFill>
                  <a:schemeClr val="dk2"/>
                </a:solidFill>
              </a:defRPr>
            </a:lvl7pPr>
            <a:lvl8pPr indent="0" lvl="7" marL="0" marR="0" rtl="0" algn="l">
              <a:spcBef>
                <a:spcPts val="0"/>
              </a:spcBef>
              <a:spcAft>
                <a:spcPts val="0"/>
              </a:spcAft>
              <a:buSzPts val="3600"/>
              <a:buNone/>
              <a:defRPr b="0" i="0" sz="1800" u="none" cap="none" strike="noStrike">
                <a:solidFill>
                  <a:schemeClr val="dk2"/>
                </a:solidFill>
              </a:defRPr>
            </a:lvl8pPr>
            <a:lvl9pPr indent="0" lvl="8" marL="0" marR="0" rtl="0" algn="l">
              <a:spcBef>
                <a:spcPts val="0"/>
              </a:spcBef>
              <a:spcAft>
                <a:spcPts val="0"/>
              </a:spcAft>
              <a:buSzPts val="3600"/>
              <a:buNone/>
              <a:defRPr b="0" i="0" sz="1800" u="none" cap="none" strike="noStrike">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ctrTitle"/>
          </p:nvPr>
        </p:nvSpPr>
        <p:spPr>
          <a:xfrm>
            <a:off x="940825" y="191683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74EA7"/>
                </a:solidFill>
              </a:rPr>
              <a:t>New Family Orientation</a:t>
            </a:r>
            <a:endParaRPr>
              <a:solidFill>
                <a:srgbClr val="674EA7"/>
              </a:solidFill>
            </a:endParaRPr>
          </a:p>
        </p:txBody>
      </p:sp>
      <p:sp>
        <p:nvSpPr>
          <p:cNvPr id="73" name="Google Shape;73;p14"/>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Exploris School, 2019-2020</a:t>
            </a:r>
            <a:endParaRPr/>
          </a:p>
        </p:txBody>
      </p:sp>
      <p:pic>
        <p:nvPicPr>
          <p:cNvPr id="74" name="Google Shape;74;p14"/>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Arrival</a:t>
            </a:r>
            <a:endParaRPr>
              <a:solidFill>
                <a:srgbClr val="674EA7"/>
              </a:solidFill>
            </a:endParaRPr>
          </a:p>
        </p:txBody>
      </p:sp>
      <p:pic>
        <p:nvPicPr>
          <p:cNvPr id="137" name="Google Shape;137;p23"/>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38" name="Google Shape;138;p23"/>
          <p:cNvSpPr txBox="1"/>
          <p:nvPr/>
        </p:nvSpPr>
        <p:spPr>
          <a:xfrm>
            <a:off x="456225" y="621875"/>
            <a:ext cx="7475400" cy="35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Three Options: Carpool line, Before-Care, Walk Up</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Before-Care is 7:00am-7:55am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Drop off/Walk Up is 7:55am-8:13am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in the classroom by 8:15am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Carpool notes:</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Adults stay in the car</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loading/unloading on Harrington St.</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Always turn right into and out of the parking lot!</a:t>
            </a:r>
            <a:endParaRPr sz="2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Dismissal</a:t>
            </a:r>
            <a:endParaRPr>
              <a:solidFill>
                <a:srgbClr val="674EA7"/>
              </a:solidFill>
            </a:endParaRPr>
          </a:p>
        </p:txBody>
      </p:sp>
      <p:pic>
        <p:nvPicPr>
          <p:cNvPr id="144" name="Google Shape;144;p24"/>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45" name="Google Shape;145;p24"/>
          <p:cNvSpPr txBox="1"/>
          <p:nvPr/>
        </p:nvSpPr>
        <p:spPr>
          <a:xfrm>
            <a:off x="456225" y="621875"/>
            <a:ext cx="8299800" cy="35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Times New Roman"/>
                <a:ea typeface="Times New Roman"/>
                <a:cs typeface="Times New Roman"/>
                <a:sym typeface="Times New Roman"/>
              </a:rPr>
              <a:t>Three Options: Carpool line, After-Care, Walk Up/Walk Off</a:t>
            </a:r>
            <a:endParaRPr sz="12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After-Care until 6:00pm sharp</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Dismissal begins at 3:15pm. </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Last Check Out is 2:45pm</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Carpool notes:</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Always turn right into and out of the parking lot!</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Wait at the entrance to be waved in. </a:t>
            </a:r>
            <a:r>
              <a:rPr lang="en" sz="2400">
                <a:latin typeface="Times New Roman"/>
                <a:ea typeface="Times New Roman"/>
                <a:cs typeface="Times New Roman"/>
                <a:sym typeface="Times New Roman"/>
              </a:rPr>
              <a:t>No loading/unloading on Harrington St.</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Helpful, but not required to have a sign in the windshield</a:t>
            </a:r>
            <a:endParaRPr sz="2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Would Have Been Helpful to Know as an Incoming Parent?</a:t>
            </a:r>
            <a:endParaRPr>
              <a:solidFill>
                <a:srgbClr val="674EA7"/>
              </a:solidFill>
            </a:endParaRPr>
          </a:p>
        </p:txBody>
      </p:sp>
      <p:pic>
        <p:nvPicPr>
          <p:cNvPr id="151" name="Google Shape;151;p25"/>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52" name="Google Shape;152;p25"/>
          <p:cNvSpPr txBox="1"/>
          <p:nvPr/>
        </p:nvSpPr>
        <p:spPr>
          <a:xfrm>
            <a:off x="390075" y="1286625"/>
            <a:ext cx="7685100" cy="2391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They really do need a good poncho and walking shoes. Also a change of clothes is needed for younger grades.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Volunteer Hours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does it mean to be a charter school?</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So many new words!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grading system</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Electives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Channels of Communication</a:t>
            </a:r>
            <a:endParaRPr sz="22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87900" y="36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Would Have Been Helpful to Know as an Incoming Parent?</a:t>
            </a:r>
            <a:endParaRPr>
              <a:solidFill>
                <a:srgbClr val="674EA7"/>
              </a:solidFill>
            </a:endParaRPr>
          </a:p>
        </p:txBody>
      </p:sp>
      <p:pic>
        <p:nvPicPr>
          <p:cNvPr id="158" name="Google Shape;158;p26"/>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59" name="Google Shape;159;p26"/>
          <p:cNvSpPr txBox="1"/>
          <p:nvPr/>
        </p:nvSpPr>
        <p:spPr>
          <a:xfrm>
            <a:off x="390075" y="1134225"/>
            <a:ext cx="7685100" cy="23910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Times New Roman"/>
              <a:buChar char="●"/>
            </a:pPr>
            <a:r>
              <a:rPr lang="en" sz="2200">
                <a:highlight>
                  <a:srgbClr val="FFFF00"/>
                </a:highlight>
                <a:latin typeface="Times New Roman"/>
                <a:ea typeface="Times New Roman"/>
                <a:cs typeface="Times New Roman"/>
                <a:sym typeface="Times New Roman"/>
              </a:rPr>
              <a:t>They really do need a good poncho and walking shoes. Also a change of clothes is needed for younger grades.</a:t>
            </a:r>
            <a:endParaRPr sz="2200">
              <a:highlight>
                <a:srgbClr val="FFFF00"/>
              </a:highlight>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highlight>
                  <a:srgbClr val="FFFF00"/>
                </a:highlight>
                <a:latin typeface="Times New Roman"/>
                <a:ea typeface="Times New Roman"/>
                <a:cs typeface="Times New Roman"/>
                <a:sym typeface="Times New Roman"/>
              </a:rPr>
              <a:t>Volunteer Hours</a:t>
            </a:r>
            <a:endParaRPr sz="2200">
              <a:highlight>
                <a:srgbClr val="FFFF00"/>
              </a:highlight>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What does it mean to be a charter school?</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So many new words!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grading system</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Electives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Channels of Communication</a:t>
            </a:r>
            <a:endParaRPr sz="22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What Does it Mean to be a Charter School</a:t>
            </a:r>
            <a:endParaRPr>
              <a:solidFill>
                <a:srgbClr val="674EA7"/>
              </a:solidFill>
            </a:endParaRPr>
          </a:p>
        </p:txBody>
      </p:sp>
      <p:pic>
        <p:nvPicPr>
          <p:cNvPr id="165" name="Google Shape;165;p27"/>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66" name="Google Shape;166;p27"/>
          <p:cNvSpPr txBox="1"/>
          <p:nvPr/>
        </p:nvSpPr>
        <p:spPr>
          <a:xfrm>
            <a:off x="387900" y="1095000"/>
            <a:ext cx="7685100" cy="2391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Funding Differences</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Our Own School District</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Our Own Calendar</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After-Care on Early Release Days (12/20 &amp; 6/12)</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Note about inclement weather</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Follow state standards and EOG testing </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87900" y="11799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674EA7"/>
                </a:solidFill>
                <a:latin typeface="Architects Daughter"/>
                <a:ea typeface="Architects Daughter"/>
                <a:cs typeface="Architects Daughter"/>
                <a:sym typeface="Architects Daughter"/>
              </a:rPr>
              <a:t>The Exploris Glossary</a:t>
            </a:r>
            <a:endParaRPr sz="6000">
              <a:solidFill>
                <a:srgbClr val="674EA7"/>
              </a:solidFill>
              <a:latin typeface="Architects Daughter"/>
              <a:ea typeface="Architects Daughter"/>
              <a:cs typeface="Architects Daughter"/>
              <a:sym typeface="Architects Daughter"/>
            </a:endParaRPr>
          </a:p>
        </p:txBody>
      </p:sp>
      <p:pic>
        <p:nvPicPr>
          <p:cNvPr id="172" name="Google Shape;172;p28"/>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Assessment: Standards Based Grading</a:t>
            </a:r>
            <a:endParaRPr>
              <a:solidFill>
                <a:srgbClr val="674EA7"/>
              </a:solidFill>
            </a:endParaRPr>
          </a:p>
          <a:p>
            <a:pPr indent="0" lvl="0" marL="0" rtl="0" algn="l">
              <a:spcBef>
                <a:spcPts val="0"/>
              </a:spcBef>
              <a:spcAft>
                <a:spcPts val="0"/>
              </a:spcAft>
              <a:buNone/>
            </a:pPr>
            <a:r>
              <a:t/>
            </a:r>
            <a:endParaRPr b="0" sz="1200">
              <a:solidFill>
                <a:srgbClr val="674EA7"/>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0" lang="en" sz="2500">
                <a:solidFill>
                  <a:srgbClr val="000000"/>
                </a:solidFill>
                <a:latin typeface="Times New Roman"/>
                <a:ea typeface="Times New Roman"/>
                <a:cs typeface="Times New Roman"/>
                <a:sym typeface="Times New Roman"/>
              </a:rPr>
              <a:t>Planning, instruction, and assessment focused on mastery of North Carolina Standard Course of Study</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Indicates progress on specific learning objectives rather than calculating averages</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Allows for an opportunity to circle back throughout the year</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Not a “one and done”</a:t>
            </a:r>
            <a:endParaRPr b="0" sz="2500">
              <a:solidFill>
                <a:srgbClr val="000000"/>
              </a:solidFill>
              <a:latin typeface="Times New Roman"/>
              <a:ea typeface="Times New Roman"/>
              <a:cs typeface="Times New Roman"/>
              <a:sym typeface="Times New Roman"/>
            </a:endParaRPr>
          </a:p>
          <a:p>
            <a:pPr indent="-387350" lvl="0" marL="342900" rtl="0" algn="l">
              <a:lnSpc>
                <a:spcPct val="115000"/>
              </a:lnSpc>
              <a:spcBef>
                <a:spcPts val="0"/>
              </a:spcBef>
              <a:spcAft>
                <a:spcPts val="0"/>
              </a:spcAft>
              <a:buClr>
                <a:srgbClr val="000000"/>
              </a:buClr>
              <a:buSzPts val="2500"/>
              <a:buFont typeface="Times New Roman"/>
              <a:buChar char="●"/>
            </a:pPr>
            <a:r>
              <a:rPr b="0" lang="en" sz="2500">
                <a:solidFill>
                  <a:srgbClr val="000000"/>
                </a:solidFill>
                <a:latin typeface="Times New Roman"/>
                <a:ea typeface="Times New Roman"/>
                <a:cs typeface="Times New Roman"/>
                <a:sym typeface="Times New Roman"/>
              </a:rPr>
              <a:t>Mastery often not accomplished until the end of the year</a:t>
            </a:r>
            <a:endParaRPr b="0" sz="2500">
              <a:solidFill>
                <a:srgbClr val="674EA7"/>
              </a:solidFill>
              <a:latin typeface="Times New Roman"/>
              <a:ea typeface="Times New Roman"/>
              <a:cs typeface="Times New Roman"/>
              <a:sym typeface="Times New Roman"/>
            </a:endParaRPr>
          </a:p>
          <a:p>
            <a:pPr indent="0" lvl="0" marL="0" rtl="0" algn="l">
              <a:spcBef>
                <a:spcPts val="160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a:p>
            <a:pPr indent="0" lvl="0" marL="0" rtl="0" algn="l">
              <a:spcBef>
                <a:spcPts val="0"/>
              </a:spcBef>
              <a:spcAft>
                <a:spcPts val="0"/>
              </a:spcAft>
              <a:buNone/>
            </a:pPr>
            <a:r>
              <a:t/>
            </a:r>
            <a:endParaRPr b="0" sz="2500">
              <a:solidFill>
                <a:srgbClr val="674EA7"/>
              </a:solidFill>
              <a:latin typeface="Times New Roman"/>
              <a:ea typeface="Times New Roman"/>
              <a:cs typeface="Times New Roman"/>
              <a:sym typeface="Times New Roman"/>
            </a:endParaRPr>
          </a:p>
        </p:txBody>
      </p:sp>
      <p:pic>
        <p:nvPicPr>
          <p:cNvPr id="178" name="Google Shape;178;p29"/>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Assessment Takes on Many Forms</a:t>
            </a:r>
            <a:endParaRPr>
              <a:solidFill>
                <a:srgbClr val="674EA7"/>
              </a:solidFill>
            </a:endParaRPr>
          </a:p>
        </p:txBody>
      </p:sp>
      <p:sp>
        <p:nvSpPr>
          <p:cNvPr id="184" name="Google Shape;184;p30"/>
          <p:cNvSpPr txBox="1"/>
          <p:nvPr>
            <p:ph idx="1" type="body"/>
          </p:nvPr>
        </p:nvSpPr>
        <p:spPr>
          <a:xfrm>
            <a:off x="302525" y="1041475"/>
            <a:ext cx="7957500" cy="3078900"/>
          </a:xfrm>
          <a:prstGeom prst="rect">
            <a:avLst/>
          </a:prstGeom>
        </p:spPr>
        <p:txBody>
          <a:bodyPr anchorCtr="0" anchor="t" bIns="91425" lIns="91425" spcFirstLastPara="1" rIns="91425" wrap="square" tIns="91425">
            <a:noAutofit/>
          </a:bodyPr>
          <a:lstStyle/>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Check-ins: visual, whiteboards, walk arounds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Exit tickets </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Short quizzes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Journals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Tests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Final products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Presentations</a:t>
            </a:r>
            <a:endParaRPr sz="2500">
              <a:solidFill>
                <a:srgbClr val="000000"/>
              </a:solidFill>
              <a:latin typeface="Times New Roman"/>
              <a:ea typeface="Times New Roman"/>
              <a:cs typeface="Times New Roman"/>
              <a:sym typeface="Times New Roman"/>
            </a:endParaRPr>
          </a:p>
          <a:p>
            <a:pPr indent="-387350" lvl="0" marL="9144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See also Standardized Tests chart</a:t>
            </a:r>
            <a:endParaRPr sz="2500">
              <a:solidFill>
                <a:srgbClr val="000000"/>
              </a:solidFill>
              <a:latin typeface="Times New Roman"/>
              <a:ea typeface="Times New Roman"/>
              <a:cs typeface="Times New Roman"/>
              <a:sym typeface="Times New Roman"/>
            </a:endParaRPr>
          </a:p>
        </p:txBody>
      </p:sp>
      <p:pic>
        <p:nvPicPr>
          <p:cNvPr id="185" name="Google Shape;185;p30"/>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You will see:</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91" name="Google Shape;191;p31"/>
          <p:cNvSpPr txBox="1"/>
          <p:nvPr>
            <p:ph idx="1" type="body"/>
          </p:nvPr>
        </p:nvSpPr>
        <p:spPr>
          <a:xfrm>
            <a:off x="302525" y="965275"/>
            <a:ext cx="8917800" cy="3078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Periodic graded work sent home (less than you might be used to)</a:t>
            </a:r>
            <a:endParaRPr sz="2500">
              <a:solidFill>
                <a:srgbClr val="000000"/>
              </a:solidFill>
              <a:latin typeface="Times New Roman"/>
              <a:ea typeface="Times New Roman"/>
              <a:cs typeface="Times New Roman"/>
              <a:sym typeface="Times New Roman"/>
            </a:endParaRPr>
          </a:p>
          <a:p>
            <a:pPr indent="-355600" lvl="1" marL="914400" rtl="0" algn="l">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Accomplished</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solid </a:t>
            </a:r>
            <a:r>
              <a:rPr lang="en" sz="2000">
                <a:solidFill>
                  <a:srgbClr val="000000"/>
                </a:solidFill>
                <a:latin typeface="Times New Roman"/>
                <a:ea typeface="Times New Roman"/>
                <a:cs typeface="Times New Roman"/>
                <a:sym typeface="Times New Roman"/>
              </a:rPr>
              <a:t>command of the knowledge and skills. </a:t>
            </a:r>
            <a:endParaRPr sz="2000">
              <a:solidFill>
                <a:srgbClr val="000000"/>
              </a:solidFill>
              <a:latin typeface="Times New Roman"/>
              <a:ea typeface="Times New Roman"/>
              <a:cs typeface="Times New Roman"/>
              <a:sym typeface="Times New Roman"/>
            </a:endParaRPr>
          </a:p>
          <a:p>
            <a:pPr indent="-355600" lvl="1" marL="914400" rtl="0" algn="l">
              <a:lnSpc>
                <a:spcPct val="100000"/>
              </a:lnSpc>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Developing</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partial </a:t>
            </a:r>
            <a:r>
              <a:rPr lang="en" sz="2000">
                <a:solidFill>
                  <a:srgbClr val="000000"/>
                </a:solidFill>
                <a:latin typeface="Times New Roman"/>
                <a:ea typeface="Times New Roman"/>
                <a:cs typeface="Times New Roman"/>
                <a:sym typeface="Times New Roman"/>
              </a:rPr>
              <a:t>command of the knowledge and skills. </a:t>
            </a:r>
            <a:endParaRPr sz="2000">
              <a:solidFill>
                <a:srgbClr val="000000"/>
              </a:solidFill>
              <a:latin typeface="Times New Roman"/>
              <a:ea typeface="Times New Roman"/>
              <a:cs typeface="Times New Roman"/>
              <a:sym typeface="Times New Roman"/>
            </a:endParaRPr>
          </a:p>
          <a:p>
            <a:pPr indent="-355600" lvl="1" marL="914400" rtl="0" algn="l">
              <a:spcBef>
                <a:spcPts val="0"/>
              </a:spcBef>
              <a:spcAft>
                <a:spcPts val="0"/>
              </a:spcAft>
              <a:buClr>
                <a:srgbClr val="000000"/>
              </a:buClr>
              <a:buSzPts val="2000"/>
              <a:buFont typeface="Times New Roman"/>
              <a:buChar char="○"/>
            </a:pPr>
            <a:r>
              <a:rPr b="1" lang="en" sz="2000">
                <a:solidFill>
                  <a:srgbClr val="000000"/>
                </a:solidFill>
                <a:latin typeface="Times New Roman"/>
                <a:ea typeface="Times New Roman"/>
                <a:cs typeface="Times New Roman"/>
                <a:sym typeface="Times New Roman"/>
              </a:rPr>
              <a:t>Beginning</a:t>
            </a:r>
            <a:r>
              <a:rPr lang="en" sz="2000">
                <a:solidFill>
                  <a:srgbClr val="000000"/>
                </a:solidFill>
                <a:latin typeface="Times New Roman"/>
                <a:ea typeface="Times New Roman"/>
                <a:cs typeface="Times New Roman"/>
                <a:sym typeface="Times New Roman"/>
              </a:rPr>
              <a:t> - Student has a </a:t>
            </a:r>
            <a:r>
              <a:rPr b="1" lang="en" sz="2000">
                <a:solidFill>
                  <a:srgbClr val="000000"/>
                </a:solidFill>
                <a:latin typeface="Times New Roman"/>
                <a:ea typeface="Times New Roman"/>
                <a:cs typeface="Times New Roman"/>
                <a:sym typeface="Times New Roman"/>
              </a:rPr>
              <a:t>limited </a:t>
            </a:r>
            <a:r>
              <a:rPr lang="en" sz="2000">
                <a:solidFill>
                  <a:srgbClr val="000000"/>
                </a:solidFill>
                <a:latin typeface="Times New Roman"/>
                <a:ea typeface="Times New Roman"/>
                <a:cs typeface="Times New Roman"/>
                <a:sym typeface="Times New Roman"/>
              </a:rPr>
              <a:t>command of the knowledge and skills. </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Achievement Reports each </a:t>
            </a:r>
            <a:r>
              <a:rPr b="1" i="1" lang="en" sz="2500">
                <a:solidFill>
                  <a:srgbClr val="000000"/>
                </a:solidFill>
                <a:latin typeface="Times New Roman"/>
                <a:ea typeface="Times New Roman"/>
                <a:cs typeface="Times New Roman"/>
                <a:sym typeface="Times New Roman"/>
              </a:rPr>
              <a:t>trimester</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Students typically have several Developing ratings at the end of the 1st and 2nd trimesters</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Acc</a:t>
            </a:r>
            <a:r>
              <a:rPr lang="en" sz="2500">
                <a:solidFill>
                  <a:srgbClr val="000000"/>
                </a:solidFill>
                <a:latin typeface="Times New Roman"/>
                <a:ea typeface="Times New Roman"/>
                <a:cs typeface="Times New Roman"/>
                <a:sym typeface="Times New Roman"/>
              </a:rPr>
              <a:t>omplished is usually a </a:t>
            </a:r>
            <a:r>
              <a:rPr b="1" i="1" lang="en" sz="2500">
                <a:solidFill>
                  <a:srgbClr val="000000"/>
                </a:solidFill>
                <a:latin typeface="Times New Roman"/>
                <a:ea typeface="Times New Roman"/>
                <a:cs typeface="Times New Roman"/>
                <a:sym typeface="Times New Roman"/>
              </a:rPr>
              <a:t>year end</a:t>
            </a:r>
            <a:r>
              <a:rPr lang="en" sz="2500">
                <a:solidFill>
                  <a:srgbClr val="000000"/>
                </a:solidFill>
                <a:latin typeface="Times New Roman"/>
                <a:ea typeface="Times New Roman"/>
                <a:cs typeface="Times New Roman"/>
                <a:sym typeface="Times New Roman"/>
              </a:rPr>
              <a:t> goal</a:t>
            </a:r>
            <a:endParaRPr b="1" i="1" sz="2500">
              <a:solidFill>
                <a:srgbClr val="434343"/>
              </a:solidFill>
              <a:latin typeface="Times New Roman"/>
              <a:ea typeface="Times New Roman"/>
              <a:cs typeface="Times New Roman"/>
              <a:sym typeface="Times New Roman"/>
            </a:endParaRPr>
          </a:p>
        </p:txBody>
      </p:sp>
      <p:pic>
        <p:nvPicPr>
          <p:cNvPr id="192" name="Google Shape;192;p31"/>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32"/>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198" name="Google Shape;198;p32"/>
          <p:cNvPicPr preferRelativeResize="0"/>
          <p:nvPr/>
        </p:nvPicPr>
        <p:blipFill>
          <a:blip r:embed="rId4">
            <a:alphaModFix/>
          </a:blip>
          <a:stretch>
            <a:fillRect/>
          </a:stretch>
        </p:blipFill>
        <p:spPr>
          <a:xfrm>
            <a:off x="152400" y="0"/>
            <a:ext cx="5906785" cy="49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Mission</a:t>
            </a:r>
            <a:endParaRPr>
              <a:solidFill>
                <a:srgbClr val="674EA7"/>
              </a:solidFill>
            </a:endParaRPr>
          </a:p>
        </p:txBody>
      </p:sp>
      <p:sp>
        <p:nvSpPr>
          <p:cNvPr id="80" name="Google Shape;80;p15"/>
          <p:cNvSpPr txBox="1"/>
          <p:nvPr>
            <p:ph idx="1" type="body"/>
          </p:nvPr>
        </p:nvSpPr>
        <p:spPr>
          <a:xfrm>
            <a:off x="302525" y="1117675"/>
            <a:ext cx="79575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rgbClr val="000000"/>
                </a:solidFill>
                <a:latin typeface="Times New Roman"/>
                <a:ea typeface="Times New Roman"/>
                <a:cs typeface="Times New Roman"/>
                <a:sym typeface="Times New Roman"/>
              </a:rPr>
              <a:t>The Exploris School is a diverse learning community that engages students in a challenging, relevant, relationship-based education. Through experiential, project-based learning we empower students to foster a just and sustainable world.</a:t>
            </a:r>
            <a:endParaRPr sz="2800">
              <a:solidFill>
                <a:srgbClr val="434343"/>
              </a:solidFill>
              <a:latin typeface="Times New Roman"/>
              <a:ea typeface="Times New Roman"/>
              <a:cs typeface="Times New Roman"/>
              <a:sym typeface="Times New Roman"/>
            </a:endParaRPr>
          </a:p>
        </p:txBody>
      </p:sp>
      <p:pic>
        <p:nvPicPr>
          <p:cNvPr id="81" name="Google Shape;81;p15"/>
          <p:cNvPicPr preferRelativeResize="0"/>
          <p:nvPr/>
        </p:nvPicPr>
        <p:blipFill rotWithShape="1">
          <a:blip r:embed="rId3">
            <a:alphaModFix/>
          </a:blip>
          <a:srcRect b="9609" l="0" r="0" t="-9610"/>
          <a:stretch/>
        </p:blipFill>
        <p:spPr>
          <a:xfrm>
            <a:off x="6784489" y="4236875"/>
            <a:ext cx="2205511" cy="79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Crew</a:t>
            </a:r>
            <a:endParaRPr>
              <a:solidFill>
                <a:srgbClr val="674EA7"/>
              </a:solidFill>
            </a:endParaRPr>
          </a:p>
        </p:txBody>
      </p:sp>
      <p:sp>
        <p:nvSpPr>
          <p:cNvPr id="204" name="Google Shape;204;p33"/>
          <p:cNvSpPr txBox="1"/>
          <p:nvPr>
            <p:ph idx="1" type="body"/>
          </p:nvPr>
        </p:nvSpPr>
        <p:spPr>
          <a:xfrm>
            <a:off x="261800" y="723050"/>
            <a:ext cx="7957500" cy="3078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Provides each student with a smaller core community and one adult for a closer relationship (1:19)</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Meets daily</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Builds</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Relationships and Social Emotional Learning</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Group cohesion</a:t>
            </a:r>
            <a:endParaRPr sz="2500">
              <a:solidFill>
                <a:srgbClr val="000000"/>
              </a:solidFill>
              <a:latin typeface="Times New Roman"/>
              <a:ea typeface="Times New Roman"/>
              <a:cs typeface="Times New Roman"/>
              <a:sym typeface="Times New Roman"/>
            </a:endParaRPr>
          </a:p>
          <a:p>
            <a:pPr indent="-387350" lvl="0" marL="13716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School and grade level norms</a:t>
            </a:r>
            <a:endParaRPr sz="2500">
              <a:solidFill>
                <a:srgbClr val="000000"/>
              </a:solidFill>
              <a:latin typeface="Times New Roman"/>
              <a:ea typeface="Times New Roman"/>
              <a:cs typeface="Times New Roman"/>
              <a:sym typeface="Times New Roman"/>
            </a:endParaRPr>
          </a:p>
          <a:p>
            <a:pPr indent="-444500" lvl="0" marL="51435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 oriented and often student directed</a:t>
            </a:r>
            <a:endParaRPr sz="2500">
              <a:solidFill>
                <a:srgbClr val="000000"/>
              </a:solidFill>
              <a:latin typeface="Times New Roman"/>
              <a:ea typeface="Times New Roman"/>
              <a:cs typeface="Times New Roman"/>
              <a:sym typeface="Times New Roman"/>
            </a:endParaRPr>
          </a:p>
          <a:p>
            <a:pPr indent="0" lvl="0" marL="914400" rtl="0" algn="l">
              <a:spcBef>
                <a:spcPts val="1600"/>
              </a:spcBef>
              <a:spcAft>
                <a:spcPts val="0"/>
              </a:spcAft>
              <a:buNone/>
            </a:pPr>
            <a:r>
              <a:t/>
            </a:r>
            <a:endParaRPr sz="2500">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1700"/>
              </a:spcBef>
              <a:spcAft>
                <a:spcPts val="0"/>
              </a:spcAft>
              <a:buNone/>
            </a:pPr>
            <a:r>
              <a:t/>
            </a:r>
            <a:endParaRPr sz="2500">
              <a:solidFill>
                <a:srgbClr val="434343"/>
              </a:solidFill>
              <a:latin typeface="Times New Roman"/>
              <a:ea typeface="Times New Roman"/>
              <a:cs typeface="Times New Roman"/>
              <a:sym typeface="Times New Roman"/>
            </a:endParaRPr>
          </a:p>
        </p:txBody>
      </p:sp>
      <p:pic>
        <p:nvPicPr>
          <p:cNvPr id="205" name="Google Shape;205;p33"/>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Crew Teachers and Co-Teaching</a:t>
            </a:r>
            <a:endParaRPr>
              <a:solidFill>
                <a:srgbClr val="674EA7"/>
              </a:solidFill>
            </a:endParaRPr>
          </a:p>
        </p:txBody>
      </p:sp>
      <p:sp>
        <p:nvSpPr>
          <p:cNvPr id="211" name="Google Shape;211;p34"/>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Who is your child’s teacher???</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Crew Teacher - point-person, leads crew activities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Co-Teachers - works equally with your student in core subject areas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Team Teachers - each grade level is a team of 4 crew teachers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EC Teachers for students with IEPs</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Intervention teachers for students who need support</a:t>
            </a:r>
            <a:endParaRPr sz="2500">
              <a:solidFill>
                <a:srgbClr val="000000"/>
              </a:solidFill>
              <a:latin typeface="Times New Roman"/>
              <a:ea typeface="Times New Roman"/>
              <a:cs typeface="Times New Roman"/>
              <a:sym typeface="Times New Roman"/>
            </a:endParaRPr>
          </a:p>
          <a:p>
            <a:pPr indent="-387350" lvl="1" marL="9144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Global Arts teachers</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500">
              <a:solidFill>
                <a:srgbClr val="000000"/>
              </a:solidFill>
              <a:latin typeface="Times New Roman"/>
              <a:ea typeface="Times New Roman"/>
              <a:cs typeface="Times New Roman"/>
              <a:sym typeface="Times New Roman"/>
            </a:endParaRPr>
          </a:p>
        </p:txBody>
      </p:sp>
      <p:pic>
        <p:nvPicPr>
          <p:cNvPr id="212" name="Google Shape;212;p34"/>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Crew Teachers and Co-Teaching</a:t>
            </a:r>
            <a:endParaRPr>
              <a:solidFill>
                <a:srgbClr val="674EA7"/>
              </a:solidFill>
            </a:endParaRPr>
          </a:p>
        </p:txBody>
      </p:sp>
      <p:sp>
        <p:nvSpPr>
          <p:cNvPr id="218" name="Google Shape;218;p35"/>
          <p:cNvSpPr txBox="1"/>
          <p:nvPr>
            <p:ph idx="1" type="body"/>
          </p:nvPr>
        </p:nvSpPr>
        <p:spPr>
          <a:xfrm>
            <a:off x="642800" y="951650"/>
            <a:ext cx="79575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0000"/>
                </a:solidFill>
                <a:latin typeface="Times New Roman"/>
                <a:ea typeface="Times New Roman"/>
                <a:cs typeface="Times New Roman"/>
                <a:sym typeface="Times New Roman"/>
              </a:rPr>
              <a:t>For example:</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2500" u="sng">
                <a:solidFill>
                  <a:srgbClr val="000000"/>
                </a:solidFill>
                <a:latin typeface="Times New Roman"/>
                <a:ea typeface="Times New Roman"/>
                <a:cs typeface="Times New Roman"/>
                <a:sym typeface="Times New Roman"/>
              </a:rPr>
              <a:t>Joe Smith’s Teachers</a:t>
            </a:r>
            <a:endParaRPr sz="2500" u="sng">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Crew: </a:t>
            </a:r>
            <a:r>
              <a:rPr lang="en" sz="2500">
                <a:solidFill>
                  <a:srgbClr val="000000"/>
                </a:solidFill>
                <a:latin typeface="Times New Roman"/>
                <a:ea typeface="Times New Roman"/>
                <a:cs typeface="Times New Roman"/>
                <a:sym typeface="Times New Roman"/>
              </a:rPr>
              <a:t>Shawna</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ELA: </a:t>
            </a:r>
            <a:r>
              <a:rPr lang="en" sz="2500">
                <a:solidFill>
                  <a:srgbClr val="000000"/>
                </a:solidFill>
                <a:latin typeface="Times New Roman"/>
                <a:ea typeface="Times New Roman"/>
                <a:cs typeface="Times New Roman"/>
                <a:sym typeface="Times New Roman"/>
              </a:rPr>
              <a:t>Loren and Devon</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Math: </a:t>
            </a:r>
            <a:r>
              <a:rPr lang="en" sz="2500">
                <a:solidFill>
                  <a:srgbClr val="000000"/>
                </a:solidFill>
                <a:latin typeface="Times New Roman"/>
                <a:ea typeface="Times New Roman"/>
                <a:cs typeface="Times New Roman"/>
                <a:sym typeface="Times New Roman"/>
              </a:rPr>
              <a:t>Shawna and Kathryn</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Expedition:</a:t>
            </a:r>
            <a:r>
              <a:rPr lang="en" sz="2500">
                <a:solidFill>
                  <a:srgbClr val="000000"/>
                </a:solidFill>
                <a:latin typeface="Times New Roman"/>
                <a:ea typeface="Times New Roman"/>
                <a:cs typeface="Times New Roman"/>
                <a:sym typeface="Times New Roman"/>
              </a:rPr>
              <a:t> Loren, Devon, Shawna, and Kathryn</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Support from:</a:t>
            </a:r>
            <a:r>
              <a:rPr lang="en" sz="2500">
                <a:solidFill>
                  <a:srgbClr val="000000"/>
                </a:solidFill>
                <a:latin typeface="Times New Roman"/>
                <a:ea typeface="Times New Roman"/>
                <a:cs typeface="Times New Roman"/>
                <a:sym typeface="Times New Roman"/>
              </a:rPr>
              <a:t> Sharon and Kelly</a:t>
            </a:r>
            <a:endParaRPr sz="25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n" sz="2500">
                <a:solidFill>
                  <a:srgbClr val="000000"/>
                </a:solidFill>
                <a:latin typeface="Times New Roman"/>
                <a:ea typeface="Times New Roman"/>
                <a:cs typeface="Times New Roman"/>
                <a:sym typeface="Times New Roman"/>
              </a:rPr>
              <a:t>Global Arts Teachers:</a:t>
            </a:r>
            <a:r>
              <a:rPr lang="en" sz="2500">
                <a:solidFill>
                  <a:srgbClr val="000000"/>
                </a:solidFill>
                <a:latin typeface="Times New Roman"/>
                <a:ea typeface="Times New Roman"/>
                <a:cs typeface="Times New Roman"/>
                <a:sym typeface="Times New Roman"/>
              </a:rPr>
              <a:t> Eugene, Jamie, Oliver</a:t>
            </a:r>
            <a:endParaRPr sz="2500">
              <a:solidFill>
                <a:srgbClr val="000000"/>
              </a:solidFill>
              <a:latin typeface="Times New Roman"/>
              <a:ea typeface="Times New Roman"/>
              <a:cs typeface="Times New Roman"/>
              <a:sym typeface="Times New Roman"/>
            </a:endParaRPr>
          </a:p>
        </p:txBody>
      </p:sp>
      <p:pic>
        <p:nvPicPr>
          <p:cNvPr id="219" name="Google Shape;219;p35"/>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Electives</a:t>
            </a:r>
            <a:endParaRPr>
              <a:solidFill>
                <a:srgbClr val="674EA7"/>
              </a:solidFill>
            </a:endParaRPr>
          </a:p>
        </p:txBody>
      </p:sp>
      <p:sp>
        <p:nvSpPr>
          <p:cNvPr id="225" name="Google Shape;225;p36"/>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Two 4-6-week sessions per year on Friday afternoons</a:t>
            </a:r>
            <a:endParaRPr sz="2500">
              <a:solidFill>
                <a:srgbClr val="000000"/>
              </a:solidFill>
              <a:latin typeface="Times New Roman"/>
              <a:ea typeface="Times New Roman"/>
              <a:cs typeface="Times New Roman"/>
              <a:sym typeface="Times New Roman"/>
            </a:endParaRPr>
          </a:p>
          <a:p>
            <a:pPr indent="-387350" lvl="0" marL="457200" rtl="0" algn="l">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Example Classes:</a:t>
            </a:r>
            <a:endParaRPr sz="2500">
              <a:solidFill>
                <a:srgbClr val="000000"/>
              </a:solidFill>
              <a:latin typeface="Times New Roman"/>
              <a:ea typeface="Times New Roman"/>
              <a:cs typeface="Times New Roman"/>
              <a:sym typeface="Times New Roman"/>
            </a:endParaRPr>
          </a:p>
          <a:p>
            <a:pPr indent="0" lvl="0" marL="914400" rtl="0" algn="l">
              <a:spcBef>
                <a:spcPts val="0"/>
              </a:spcBef>
              <a:spcAft>
                <a:spcPts val="0"/>
              </a:spcAft>
              <a:buNone/>
            </a:pPr>
            <a:r>
              <a:rPr lang="en" sz="2500">
                <a:solidFill>
                  <a:srgbClr val="000000"/>
                </a:solidFill>
                <a:latin typeface="Times New Roman"/>
                <a:ea typeface="Times New Roman"/>
                <a:cs typeface="Times New Roman"/>
                <a:sym typeface="Times New Roman"/>
              </a:rPr>
              <a:t>Digital Photography, Bike Raleigh, Dance, Cooking Matters, Creative Writing, Model UN, Basketball, Board Games, Movie Lovers, Outdoor Games, Drama, Touch Rugby</a:t>
            </a:r>
            <a:endParaRPr sz="2500">
              <a:solidFill>
                <a:srgbClr val="000000"/>
              </a:solidFill>
              <a:latin typeface="Times New Roman"/>
              <a:ea typeface="Times New Roman"/>
              <a:cs typeface="Times New Roman"/>
              <a:sym typeface="Times New Roman"/>
            </a:endParaRPr>
          </a:p>
          <a:p>
            <a:pPr indent="-387350" lvl="0" marL="457200" rtl="0" algn="l">
              <a:lnSpc>
                <a:spcPct val="100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Anyone can lead an elective on anything!</a:t>
            </a:r>
            <a:endParaRPr sz="2500">
              <a:solidFill>
                <a:srgbClr val="000000"/>
              </a:solidFill>
              <a:latin typeface="Times New Roman"/>
              <a:ea typeface="Times New Roman"/>
              <a:cs typeface="Times New Roman"/>
              <a:sym typeface="Times New Roman"/>
            </a:endParaRPr>
          </a:p>
        </p:txBody>
      </p:sp>
      <p:pic>
        <p:nvPicPr>
          <p:cNvPr id="226" name="Google Shape;226;p36"/>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Expeditions</a:t>
            </a:r>
            <a:endParaRPr>
              <a:solidFill>
                <a:srgbClr val="674EA7"/>
              </a:solidFill>
            </a:endParaRPr>
          </a:p>
        </p:txBody>
      </p:sp>
      <p:sp>
        <p:nvSpPr>
          <p:cNvPr id="232" name="Google Shape;232;p37"/>
          <p:cNvSpPr txBox="1"/>
          <p:nvPr>
            <p:ph idx="1" type="body"/>
          </p:nvPr>
        </p:nvSpPr>
        <p:spPr>
          <a:xfrm>
            <a:off x="566600" y="951650"/>
            <a:ext cx="7957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Middle School Expedition Example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The Ripple Effect </a:t>
            </a:r>
            <a:endParaRPr sz="2400">
              <a:solidFill>
                <a:srgbClr val="000000"/>
              </a:solidFill>
              <a:latin typeface="Times New Roman"/>
              <a:ea typeface="Times New Roman"/>
              <a:cs typeface="Times New Roman"/>
              <a:sym typeface="Times New Roman"/>
            </a:endParaRPr>
          </a:p>
          <a:p>
            <a:pPr indent="-381000" lvl="1"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Historical context for human rights, Properties of matter, Natural water system </a:t>
            </a:r>
            <a:endParaRPr sz="2400">
              <a:solidFill>
                <a:srgbClr val="000000"/>
              </a:solidFill>
              <a:latin typeface="Times New Roman"/>
              <a:ea typeface="Times New Roman"/>
              <a:cs typeface="Times New Roman"/>
              <a:sym typeface="Times New Roman"/>
            </a:endParaRPr>
          </a:p>
        </p:txBody>
      </p:sp>
      <p:pic>
        <p:nvPicPr>
          <p:cNvPr id="233" name="Google Shape;233;p37"/>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Global Arts	</a:t>
            </a:r>
            <a:endParaRPr>
              <a:solidFill>
                <a:srgbClr val="674EA7"/>
              </a:solidFill>
            </a:endParaRPr>
          </a:p>
        </p:txBody>
      </p:sp>
      <p:pic>
        <p:nvPicPr>
          <p:cNvPr id="239" name="Google Shape;239;p38"/>
          <p:cNvPicPr preferRelativeResize="0"/>
          <p:nvPr/>
        </p:nvPicPr>
        <p:blipFill>
          <a:blip r:embed="rId3">
            <a:alphaModFix/>
          </a:blip>
          <a:stretch>
            <a:fillRect/>
          </a:stretch>
        </p:blipFill>
        <p:spPr>
          <a:xfrm>
            <a:off x="6784489" y="4236875"/>
            <a:ext cx="2205511" cy="792600"/>
          </a:xfrm>
          <a:prstGeom prst="rect">
            <a:avLst/>
          </a:prstGeom>
          <a:noFill/>
          <a:ln>
            <a:noFill/>
          </a:ln>
        </p:spPr>
      </p:pic>
      <p:graphicFrame>
        <p:nvGraphicFramePr>
          <p:cNvPr id="240" name="Google Shape;240;p38"/>
          <p:cNvGraphicFramePr/>
          <p:nvPr/>
        </p:nvGraphicFramePr>
        <p:xfrm>
          <a:off x="952500" y="1095750"/>
          <a:ext cx="3000000" cy="3000000"/>
        </p:xfrm>
        <a:graphic>
          <a:graphicData uri="http://schemas.openxmlformats.org/drawingml/2006/table">
            <a:tbl>
              <a:tblPr>
                <a:noFill/>
                <a:tableStyleId>{8A8BA77E-7AFD-4EF9-A44A-5A90D8B4E5D5}</a:tableStyleId>
              </a:tblPr>
              <a:tblGrid>
                <a:gridCol w="3619500"/>
                <a:gridCol w="3619500"/>
              </a:tblGrid>
              <a:tr h="381000">
                <a:tc>
                  <a:txBody>
                    <a:bodyPr>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Elementary</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2400">
                          <a:latin typeface="Times New Roman"/>
                          <a:ea typeface="Times New Roman"/>
                          <a:cs typeface="Times New Roman"/>
                          <a:sym typeface="Times New Roman"/>
                        </a:rPr>
                        <a:t>Middle</a:t>
                      </a:r>
                      <a:endParaRPr b="1"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Art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Music</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Movement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Connected World</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Art</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Wellness</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World Cultures</a:t>
                      </a:r>
                      <a:endParaRPr sz="24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Portfolios</a:t>
            </a:r>
            <a:endParaRPr>
              <a:solidFill>
                <a:srgbClr val="674EA7"/>
              </a:solidFill>
            </a:endParaRPr>
          </a:p>
        </p:txBody>
      </p:sp>
      <p:sp>
        <p:nvSpPr>
          <p:cNvPr id="246" name="Google Shape;246;p39"/>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Portfolio Conference Days built into the school calendar</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Student required to attend</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Feel free to communicate with the crew teacher if the timing doesn’t work for you</a:t>
            </a:r>
            <a:endParaRPr sz="2500">
              <a:solidFill>
                <a:srgbClr val="000000"/>
              </a:solidFill>
              <a:latin typeface="Times New Roman"/>
              <a:ea typeface="Times New Roman"/>
              <a:cs typeface="Times New Roman"/>
              <a:sym typeface="Times New Roman"/>
            </a:endParaRPr>
          </a:p>
        </p:txBody>
      </p:sp>
      <p:pic>
        <p:nvPicPr>
          <p:cNvPr id="247" name="Google Shape;247;p39"/>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53" name="Google Shape;253;p40"/>
          <p:cNvSpPr txBox="1"/>
          <p:nvPr>
            <p:ph idx="1" type="body"/>
          </p:nvPr>
        </p:nvSpPr>
        <p:spPr>
          <a:xfrm>
            <a:off x="261800" y="951650"/>
            <a:ext cx="7957500" cy="3078900"/>
          </a:xfrm>
          <a:prstGeom prst="rect">
            <a:avLst/>
          </a:prstGeom>
        </p:spPr>
        <p:txBody>
          <a:bodyPr anchorCtr="0" anchor="t" bIns="91425" lIns="91425" spcFirstLastPara="1" rIns="91425" wrap="square" tIns="91425">
            <a:noAutofit/>
          </a:bodyPr>
          <a:lstStyle/>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Let us know if your student will be absent -</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Email crew teacher AND attendance@exploris.org</a:t>
            </a:r>
            <a:endParaRPr sz="2500">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Before/After Care Questions</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Mary Margaret &amp; Koren</a:t>
            </a:r>
            <a:endParaRPr sz="2500">
              <a:solidFill>
                <a:srgbClr val="000000"/>
              </a:solidFill>
              <a:latin typeface="Times New Roman"/>
              <a:ea typeface="Times New Roman"/>
              <a:cs typeface="Times New Roman"/>
              <a:sym typeface="Times New Roman"/>
            </a:endParaRPr>
          </a:p>
          <a:p>
            <a:pPr indent="-387350" lvl="0" marL="4572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Instruction Things</a:t>
            </a:r>
            <a:endParaRPr sz="2500">
              <a:solidFill>
                <a:srgbClr val="000000"/>
              </a:solidFill>
              <a:latin typeface="Times New Roman"/>
              <a:ea typeface="Times New Roman"/>
              <a:cs typeface="Times New Roman"/>
              <a:sym typeface="Times New Roman"/>
            </a:endParaRPr>
          </a:p>
          <a:p>
            <a:pPr indent="-387350" lvl="1" marL="914400" marR="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The teacher(s)</a:t>
            </a:r>
            <a:endParaRPr sz="2500">
              <a:solidFill>
                <a:srgbClr val="000000"/>
              </a:solidFill>
              <a:latin typeface="Times New Roman"/>
              <a:ea typeface="Times New Roman"/>
              <a:cs typeface="Times New Roman"/>
              <a:sym typeface="Times New Roman"/>
            </a:endParaRPr>
          </a:p>
        </p:txBody>
      </p:sp>
      <p:pic>
        <p:nvPicPr>
          <p:cNvPr id="254" name="Google Shape;254;p40"/>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60" name="Google Shape;260;p41"/>
          <p:cNvSpPr txBox="1"/>
          <p:nvPr>
            <p:ph idx="1" type="body"/>
          </p:nvPr>
        </p:nvSpPr>
        <p:spPr>
          <a:xfrm>
            <a:off x="261800" y="951650"/>
            <a:ext cx="8646300" cy="30789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Grade Level Blog Newsletter</a:t>
            </a:r>
            <a:endParaRPr sz="2400">
              <a:solidFill>
                <a:srgbClr val="000000"/>
              </a:solidFill>
              <a:latin typeface="Times New Roman"/>
              <a:ea typeface="Times New Roman"/>
              <a:cs typeface="Times New Roman"/>
              <a:sym typeface="Times New Roman"/>
            </a:endParaRPr>
          </a:p>
          <a:p>
            <a:pPr indent="-381000" lvl="1" marL="9144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Subscribe to receive weekly emails</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Some grade levels also have a Tumblr, Instagram, Bloomz or other account for updates</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Monthly School Newsletter emailed</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Requests for volunteers, updates, invites, schedule changes, etc</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Text/Email/Phone: drills, emergencies, school closings</a:t>
            </a:r>
            <a:endParaRPr sz="2400">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261" name="Google Shape;261;p41"/>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Communicating With Exploris</a:t>
            </a:r>
            <a:endParaRPr>
              <a:solidFill>
                <a:srgbClr val="674EA7"/>
              </a:solidFill>
            </a:endParaRPr>
          </a:p>
        </p:txBody>
      </p:sp>
      <p:sp>
        <p:nvSpPr>
          <p:cNvPr id="267" name="Google Shape;267;p42"/>
          <p:cNvSpPr txBox="1"/>
          <p:nvPr>
            <p:ph idx="1" type="body"/>
          </p:nvPr>
        </p:nvSpPr>
        <p:spPr>
          <a:xfrm>
            <a:off x="261800" y="723050"/>
            <a:ext cx="8646300" cy="30789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School Website</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Official social media channels: Facebook, Instagram, Twitter</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Unofficial social media channels: Facebook parent group</a:t>
            </a:r>
            <a:endParaRPr sz="2400">
              <a:solidFill>
                <a:srgbClr val="000000"/>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PTO: website &amp; FB page. School directory, carpool map, weekly newsletter</a:t>
            </a:r>
            <a:endParaRPr sz="2400">
              <a:solidFill>
                <a:srgbClr val="000000"/>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268" name="Google Shape;268;p42"/>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Vision</a:t>
            </a:r>
            <a:endParaRPr>
              <a:solidFill>
                <a:srgbClr val="674EA7"/>
              </a:solidFill>
            </a:endParaRPr>
          </a:p>
        </p:txBody>
      </p:sp>
      <p:sp>
        <p:nvSpPr>
          <p:cNvPr id="87" name="Google Shape;87;p16"/>
          <p:cNvSpPr txBox="1"/>
          <p:nvPr>
            <p:ph idx="1" type="body"/>
          </p:nvPr>
        </p:nvSpPr>
        <p:spPr>
          <a:xfrm>
            <a:off x="302525" y="1117675"/>
            <a:ext cx="7957500" cy="3078900"/>
          </a:xfrm>
          <a:prstGeom prst="rect">
            <a:avLst/>
          </a:prstGeom>
        </p:spPr>
        <p:txBody>
          <a:bodyPr anchorCtr="0" anchor="t" bIns="91425" lIns="91425" spcFirstLastPara="1" rIns="91425" wrap="square" tIns="91425">
            <a:noAutofit/>
          </a:bodyPr>
          <a:lstStyle/>
          <a:p>
            <a:pPr indent="0" lvl="0" marL="457200" rtl="0" algn="l">
              <a:spcBef>
                <a:spcPts val="0"/>
              </a:spcBef>
              <a:spcAft>
                <a:spcPts val="1700"/>
              </a:spcAft>
              <a:buNone/>
            </a:pPr>
            <a:r>
              <a:rPr lang="en" sz="5000">
                <a:solidFill>
                  <a:srgbClr val="000000"/>
                </a:solidFill>
                <a:latin typeface="Architects Daughter"/>
                <a:ea typeface="Architects Daughter"/>
                <a:cs typeface="Architects Daughter"/>
                <a:sym typeface="Architects Daughter"/>
              </a:rPr>
              <a:t>Empowering learners to improve our world</a:t>
            </a:r>
            <a:endParaRPr sz="5000">
              <a:solidFill>
                <a:srgbClr val="434343"/>
              </a:solidFill>
              <a:latin typeface="Architects Daughter"/>
              <a:ea typeface="Architects Daughter"/>
              <a:cs typeface="Architects Daughter"/>
              <a:sym typeface="Architects Daughter"/>
            </a:endParaRPr>
          </a:p>
        </p:txBody>
      </p:sp>
      <p:pic>
        <p:nvPicPr>
          <p:cNvPr id="88" name="Google Shape;88;p16"/>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387900" y="1131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Our Math Courses </a:t>
            </a:r>
            <a:endParaRPr>
              <a:solidFill>
                <a:srgbClr val="674EA7"/>
              </a:solidFill>
            </a:endParaRPr>
          </a:p>
        </p:txBody>
      </p:sp>
      <p:sp>
        <p:nvSpPr>
          <p:cNvPr id="274" name="Google Shape;274;p43"/>
          <p:cNvSpPr txBox="1"/>
          <p:nvPr>
            <p:ph idx="1" type="body"/>
          </p:nvPr>
        </p:nvSpPr>
        <p:spPr>
          <a:xfrm>
            <a:off x="261800" y="799250"/>
            <a:ext cx="8646300" cy="30789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Font typeface="Times New Roman"/>
              <a:buChar char="●"/>
            </a:pPr>
            <a:r>
              <a:rPr b="1" lang="en" sz="2400">
                <a:solidFill>
                  <a:srgbClr val="000000"/>
                </a:solidFill>
                <a:latin typeface="Times New Roman"/>
                <a:ea typeface="Times New Roman"/>
                <a:cs typeface="Times New Roman"/>
                <a:sym typeface="Times New Roman"/>
              </a:rPr>
              <a:t>6th, 7th, or 8th grade math </a:t>
            </a:r>
            <a:r>
              <a:rPr lang="en" sz="2400">
                <a:solidFill>
                  <a:srgbClr val="000000"/>
                </a:solidFill>
                <a:latin typeface="Times New Roman"/>
                <a:ea typeface="Times New Roman"/>
                <a:cs typeface="Times New Roman"/>
                <a:sym typeface="Times New Roman"/>
              </a:rPr>
              <a:t>- Students study the NC Essential Standards. Opportunities for above grade level enrichment and below grade level support </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b="1" lang="en" sz="2400">
                <a:solidFill>
                  <a:srgbClr val="000000"/>
                </a:solidFill>
                <a:latin typeface="Times New Roman"/>
                <a:ea typeface="Times New Roman"/>
                <a:cs typeface="Times New Roman"/>
                <a:sym typeface="Times New Roman"/>
              </a:rPr>
              <a:t>Math 1 </a:t>
            </a:r>
            <a:r>
              <a:rPr lang="en" sz="2400">
                <a:solidFill>
                  <a:srgbClr val="000000"/>
                </a:solidFill>
                <a:latin typeface="Times New Roman"/>
                <a:ea typeface="Times New Roman"/>
                <a:cs typeface="Times New Roman"/>
                <a:sym typeface="Times New Roman"/>
              </a:rPr>
              <a:t>- High school course that requires a move if 1-2 grade levels up. First available for 7th graders </a:t>
            </a:r>
            <a:endParaRPr sz="2400">
              <a:solidFill>
                <a:srgbClr val="000000"/>
              </a:solidFill>
              <a:latin typeface="Times New Roman"/>
              <a:ea typeface="Times New Roman"/>
              <a:cs typeface="Times New Roman"/>
              <a:sym typeface="Times New Roman"/>
            </a:endParaRPr>
          </a:p>
          <a:p>
            <a:pPr indent="-381000" lvl="0" marL="457200" marR="0" rtl="0" algn="l">
              <a:lnSpc>
                <a:spcPct val="115000"/>
              </a:lnSpc>
              <a:spcBef>
                <a:spcPts val="0"/>
              </a:spcBef>
              <a:spcAft>
                <a:spcPts val="0"/>
              </a:spcAft>
              <a:buClr>
                <a:srgbClr val="000000"/>
              </a:buClr>
              <a:buSzPts val="2400"/>
              <a:buFont typeface="Times New Roman"/>
              <a:buChar char="●"/>
            </a:pPr>
            <a:r>
              <a:rPr b="1" lang="en" sz="2400">
                <a:solidFill>
                  <a:srgbClr val="000000"/>
                </a:solidFill>
                <a:latin typeface="Times New Roman"/>
                <a:ea typeface="Times New Roman"/>
                <a:cs typeface="Times New Roman"/>
                <a:sym typeface="Times New Roman"/>
              </a:rPr>
              <a:t>Math 2 </a:t>
            </a:r>
            <a:r>
              <a:rPr lang="en" sz="2400">
                <a:solidFill>
                  <a:srgbClr val="000000"/>
                </a:solidFill>
                <a:latin typeface="Times New Roman"/>
                <a:ea typeface="Times New Roman"/>
                <a:cs typeface="Times New Roman"/>
                <a:sym typeface="Times New Roman"/>
              </a:rPr>
              <a:t>- High school course for 8th graders who completed Math 1 in 7th grade. </a:t>
            </a:r>
            <a:endParaRPr sz="2400">
              <a:solidFill>
                <a:srgbClr val="000000"/>
              </a:solidFill>
              <a:latin typeface="Times New Roman"/>
              <a:ea typeface="Times New Roman"/>
              <a:cs typeface="Times New Roman"/>
              <a:sym typeface="Times New Roman"/>
            </a:endParaRPr>
          </a:p>
        </p:txBody>
      </p:sp>
      <p:pic>
        <p:nvPicPr>
          <p:cNvPr id="275" name="Google Shape;275;p43"/>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id="280" name="Google Shape;280;p44"/>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81" name="Google Shape;281;p44"/>
          <p:cNvSpPr txBox="1"/>
          <p:nvPr/>
        </p:nvSpPr>
        <p:spPr>
          <a:xfrm>
            <a:off x="311700" y="690275"/>
            <a:ext cx="8308800" cy="3000000"/>
          </a:xfrm>
          <a:prstGeom prst="rect">
            <a:avLst/>
          </a:prstGeom>
          <a:noFill/>
          <a:ln>
            <a:noFill/>
          </a:ln>
        </p:spPr>
        <p:txBody>
          <a:bodyPr anchorCtr="0" anchor="t" bIns="91425" lIns="91425" spcFirstLastPara="1" rIns="91425" wrap="square" tIns="91425">
            <a:noAutofit/>
          </a:bodyPr>
          <a:lstStyle/>
          <a:p>
            <a:pPr indent="0" lvl="0" marL="57150" rtl="0" algn="l">
              <a:lnSpc>
                <a:spcPct val="120000"/>
              </a:lnSpc>
              <a:spcBef>
                <a:spcPts val="0"/>
              </a:spcBef>
              <a:spcAft>
                <a:spcPts val="0"/>
              </a:spcAft>
              <a:buClr>
                <a:srgbClr val="1C1E21"/>
              </a:buClr>
              <a:buSzPts val="2800"/>
              <a:buFont typeface="Architects Daughter"/>
              <a:buNone/>
            </a:pPr>
            <a:r>
              <a:rPr lang="en" sz="2800">
                <a:solidFill>
                  <a:srgbClr val="1C1E21"/>
                </a:solidFill>
                <a:latin typeface="Architects Daughter"/>
                <a:ea typeface="Architects Daughter"/>
                <a:cs typeface="Architects Daughter"/>
                <a:sym typeface="Architects Daughter"/>
              </a:rPr>
              <a:t>Don't be fooled by the modest-looking school building and it's awkward location nestled be</a:t>
            </a:r>
            <a:r>
              <a:rPr lang="en" sz="2800">
                <a:solidFill>
                  <a:srgbClr val="1C1E21"/>
                </a:solidFill>
                <a:latin typeface="Architects Daughter"/>
                <a:ea typeface="Architects Daughter"/>
                <a:cs typeface="Architects Daughter"/>
                <a:sym typeface="Architects Daughter"/>
              </a:rPr>
              <a:t>tween downtown Raleigh's pubs</a:t>
            </a:r>
            <a:r>
              <a:rPr lang="en" sz="2800">
                <a:solidFill>
                  <a:srgbClr val="1C1E21"/>
                </a:solidFill>
                <a:latin typeface="Architects Daughter"/>
                <a:ea typeface="Architects Daughter"/>
                <a:cs typeface="Architects Daughter"/>
                <a:sym typeface="Architects Daughter"/>
              </a:rPr>
              <a:t>. Inside those doors lies an innovative laboratory of education! </a:t>
            </a:r>
            <a:endParaRPr sz="28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t/>
            </a:r>
            <a:endParaRPr sz="24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rPr lang="en" sz="2400">
                <a:solidFill>
                  <a:srgbClr val="1C1E21"/>
                </a:solidFill>
                <a:latin typeface="Architects Daughter"/>
                <a:ea typeface="Architects Daughter"/>
                <a:cs typeface="Architects Daughter"/>
                <a:sym typeface="Architects Daughter"/>
              </a:rPr>
              <a:t>~ Prakash Bhave, parent of 4th, 6th, and 8th graders</a:t>
            </a:r>
            <a:endParaRPr sz="2400">
              <a:latin typeface="Architects Daughter"/>
              <a:ea typeface="Architects Daughter"/>
              <a:cs typeface="Architects Daughter"/>
              <a:sym typeface="Architects Daught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Google Shape;286;p45"/>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87" name="Google Shape;287;p45"/>
          <p:cNvSpPr txBox="1"/>
          <p:nvPr/>
        </p:nvSpPr>
        <p:spPr>
          <a:xfrm>
            <a:off x="311700" y="690275"/>
            <a:ext cx="8308800" cy="3000000"/>
          </a:xfrm>
          <a:prstGeom prst="rect">
            <a:avLst/>
          </a:prstGeom>
          <a:noFill/>
          <a:ln>
            <a:noFill/>
          </a:ln>
        </p:spPr>
        <p:txBody>
          <a:bodyPr anchorCtr="0" anchor="t" bIns="91425" lIns="91425" spcFirstLastPara="1" rIns="91425" wrap="square" tIns="91425">
            <a:noAutofit/>
          </a:bodyPr>
          <a:lstStyle/>
          <a:p>
            <a:pPr indent="0" lvl="0" marL="57150" rtl="0" algn="l">
              <a:lnSpc>
                <a:spcPct val="120000"/>
              </a:lnSpc>
              <a:spcBef>
                <a:spcPts val="0"/>
              </a:spcBef>
              <a:spcAft>
                <a:spcPts val="0"/>
              </a:spcAft>
              <a:buClr>
                <a:srgbClr val="1C1E21"/>
              </a:buClr>
              <a:buSzPts val="2400"/>
              <a:buFont typeface="Architects Daughter"/>
              <a:buNone/>
            </a:pPr>
            <a:r>
              <a:t/>
            </a:r>
            <a:endParaRPr sz="24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rPr lang="en" sz="2400">
                <a:solidFill>
                  <a:srgbClr val="1C1E21"/>
                </a:solidFill>
                <a:latin typeface="Architects Daughter"/>
                <a:ea typeface="Architects Daughter"/>
                <a:cs typeface="Architects Daughter"/>
                <a:sym typeface="Architects Daughter"/>
              </a:rPr>
              <a:t>~ Prakash Bhave, parent of 4th, 6th, and 8th graders</a:t>
            </a:r>
            <a:endParaRPr sz="2400">
              <a:latin typeface="Architects Daughter"/>
              <a:ea typeface="Architects Daughter"/>
              <a:cs typeface="Architects Daughter"/>
              <a:sym typeface="Architects Daughte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Google Shape;292;p46"/>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93" name="Google Shape;293;p46"/>
          <p:cNvSpPr txBox="1"/>
          <p:nvPr/>
        </p:nvSpPr>
        <p:spPr>
          <a:xfrm>
            <a:off x="76939" y="372223"/>
            <a:ext cx="8990100" cy="3000000"/>
          </a:xfrm>
          <a:prstGeom prst="rect">
            <a:avLst/>
          </a:prstGeom>
          <a:noFill/>
          <a:ln>
            <a:noFill/>
          </a:ln>
        </p:spPr>
        <p:txBody>
          <a:bodyPr anchorCtr="0" anchor="t" bIns="91425" lIns="91425" spcFirstLastPara="1" rIns="91425" wrap="square" tIns="91425">
            <a:noAutofit/>
          </a:bodyPr>
          <a:lstStyle/>
          <a:p>
            <a:pPr indent="0" lvl="0" marL="457200" rtl="0" algn="l">
              <a:lnSpc>
                <a:spcPct val="120000"/>
              </a:lnSpc>
              <a:spcBef>
                <a:spcPts val="0"/>
              </a:spcBef>
              <a:spcAft>
                <a:spcPts val="0"/>
              </a:spcAft>
              <a:buNone/>
            </a:pPr>
            <a:r>
              <a:rPr lang="en" sz="2800">
                <a:solidFill>
                  <a:srgbClr val="1C1E21"/>
                </a:solidFill>
                <a:latin typeface="Architects Daughter"/>
                <a:ea typeface="Architects Daughter"/>
                <a:cs typeface="Architects Daughter"/>
                <a:sym typeface="Architects Daughter"/>
              </a:rPr>
              <a:t>I want to give a shout out to the school for how they handled a kindergarten behavior concern. The way it was handled was mind blowing and I am so thankful to have my daughter at a school where her voice is heard, and resolutions are made. Way to go EXPLORIS!</a:t>
            </a:r>
            <a:endParaRPr sz="2400">
              <a:solidFill>
                <a:srgbClr val="1C1E21"/>
              </a:solidFill>
              <a:latin typeface="Architects Daughter"/>
              <a:ea typeface="Architects Daughter"/>
              <a:cs typeface="Architects Daughter"/>
              <a:sym typeface="Architects Daughter"/>
            </a:endParaRPr>
          </a:p>
          <a:p>
            <a:pPr indent="0" lvl="0" marL="57150" rtl="0" algn="l">
              <a:lnSpc>
                <a:spcPct val="120000"/>
              </a:lnSpc>
              <a:spcBef>
                <a:spcPts val="0"/>
              </a:spcBef>
              <a:spcAft>
                <a:spcPts val="0"/>
              </a:spcAft>
              <a:buClr>
                <a:srgbClr val="1C1E21"/>
              </a:buClr>
              <a:buSzPts val="2400"/>
              <a:buFont typeface="Architects Daughter"/>
              <a:buNone/>
            </a:pPr>
            <a:r>
              <a:rPr lang="en" sz="2400">
                <a:solidFill>
                  <a:srgbClr val="1C1E21"/>
                </a:solidFill>
                <a:latin typeface="Architects Daughter"/>
                <a:ea typeface="Architects Daughter"/>
                <a:cs typeface="Architects Daughter"/>
                <a:sym typeface="Architects Daughter"/>
              </a:rPr>
              <a:t>~ Bridget Phillips, parent of </a:t>
            </a:r>
            <a:r>
              <a:rPr lang="en" sz="2400">
                <a:solidFill>
                  <a:srgbClr val="1C1E21"/>
                </a:solidFill>
                <a:latin typeface="Architects Daughter"/>
                <a:ea typeface="Architects Daughter"/>
                <a:cs typeface="Architects Daughter"/>
                <a:sym typeface="Architects Daughter"/>
              </a:rPr>
              <a:t>kindergartener </a:t>
            </a:r>
            <a:endParaRPr sz="2400">
              <a:latin typeface="Architects Daughter"/>
              <a:ea typeface="Architects Daughter"/>
              <a:cs typeface="Architects Daughter"/>
              <a:sym typeface="Architects Daughte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id="298" name="Google Shape;298;p47"/>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299" name="Google Shape;299;p47"/>
          <p:cNvSpPr txBox="1"/>
          <p:nvPr/>
        </p:nvSpPr>
        <p:spPr>
          <a:xfrm>
            <a:off x="311700" y="766475"/>
            <a:ext cx="8308800" cy="3000000"/>
          </a:xfrm>
          <a:prstGeom prst="rect">
            <a:avLst/>
          </a:prstGeom>
          <a:noFill/>
          <a:ln>
            <a:noFill/>
          </a:ln>
        </p:spPr>
        <p:txBody>
          <a:bodyPr anchorCtr="0" anchor="t" bIns="91425" lIns="91425" spcFirstLastPara="1" rIns="91425" wrap="square" tIns="91425">
            <a:noAutofit/>
          </a:bodyPr>
          <a:lstStyle/>
          <a:p>
            <a:pPr indent="-228600" lvl="0" marL="457200" rtl="0" algn="l">
              <a:lnSpc>
                <a:spcPct val="120000"/>
              </a:lnSpc>
              <a:spcBef>
                <a:spcPts val="0"/>
              </a:spcBef>
              <a:spcAft>
                <a:spcPts val="0"/>
              </a:spcAft>
              <a:buClr>
                <a:srgbClr val="1C1E21"/>
              </a:buClr>
              <a:buSzPts val="2800"/>
              <a:buFont typeface="Architects Daughter"/>
              <a:buNone/>
            </a:pPr>
            <a:r>
              <a:rPr lang="en" sz="2800">
                <a:solidFill>
                  <a:srgbClr val="1C1E21"/>
                </a:solidFill>
                <a:latin typeface="Architects Daughter"/>
                <a:ea typeface="Architects Daughter"/>
                <a:cs typeface="Architects Daughter"/>
                <a:sym typeface="Architects Daughter"/>
              </a:rPr>
              <a:t>The teachers and fellow parents are SO supportive. If you have a question or need help, just ask!!!</a:t>
            </a:r>
            <a:endParaRPr sz="2800">
              <a:solidFill>
                <a:srgbClr val="1C1E21"/>
              </a:solidFill>
              <a:latin typeface="Architects Daughter"/>
              <a:ea typeface="Architects Daughter"/>
              <a:cs typeface="Architects Daughter"/>
              <a:sym typeface="Architects Daughter"/>
            </a:endParaRPr>
          </a:p>
          <a:p>
            <a:pPr indent="-228600" lvl="0" marL="457200" rtl="0" algn="l">
              <a:lnSpc>
                <a:spcPct val="120000"/>
              </a:lnSpc>
              <a:spcBef>
                <a:spcPts val="0"/>
              </a:spcBef>
              <a:spcAft>
                <a:spcPts val="0"/>
              </a:spcAft>
              <a:buClr>
                <a:srgbClr val="1C1E21"/>
              </a:buClr>
              <a:buSzPts val="2800"/>
              <a:buFont typeface="Architects Daughter"/>
              <a:buNone/>
            </a:pPr>
            <a:br>
              <a:rPr lang="en" sz="2800">
                <a:solidFill>
                  <a:srgbClr val="1C1E21"/>
                </a:solidFill>
                <a:latin typeface="Architects Daughter"/>
                <a:ea typeface="Architects Daughter"/>
                <a:cs typeface="Architects Daughter"/>
                <a:sym typeface="Architects Daughter"/>
              </a:rPr>
            </a:br>
            <a:r>
              <a:rPr lang="en" sz="2800">
                <a:solidFill>
                  <a:srgbClr val="1C1E21"/>
                </a:solidFill>
                <a:latin typeface="Architects Daughter"/>
                <a:ea typeface="Architects Daughter"/>
                <a:cs typeface="Architects Daughter"/>
                <a:sym typeface="Architects Daughter"/>
              </a:rPr>
              <a:t>~ Kari Williams, parent of 8th and 5th graders</a:t>
            </a:r>
            <a:endParaRPr sz="2800">
              <a:solidFill>
                <a:srgbClr val="1C1E21"/>
              </a:solidFill>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1893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Core Values</a:t>
            </a:r>
            <a:endParaRPr>
              <a:solidFill>
                <a:srgbClr val="674EA7"/>
              </a:solidFill>
            </a:endParaRPr>
          </a:p>
        </p:txBody>
      </p:sp>
      <p:pic>
        <p:nvPicPr>
          <p:cNvPr id="94" name="Google Shape;94;p17"/>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95" name="Google Shape;95;p17"/>
          <p:cNvPicPr preferRelativeResize="0"/>
          <p:nvPr/>
        </p:nvPicPr>
        <p:blipFill>
          <a:blip r:embed="rId4">
            <a:alphaModFix/>
          </a:blip>
          <a:stretch>
            <a:fillRect/>
          </a:stretch>
        </p:blipFill>
        <p:spPr>
          <a:xfrm>
            <a:off x="457200" y="875450"/>
            <a:ext cx="7654776" cy="305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Who are we?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01" name="Google Shape;101;p18"/>
          <p:cNvSpPr txBox="1"/>
          <p:nvPr>
            <p:ph idx="1" type="body"/>
          </p:nvPr>
        </p:nvSpPr>
        <p:spPr>
          <a:xfrm>
            <a:off x="302525" y="965275"/>
            <a:ext cx="8368200" cy="30789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We are a program-free school that merges elements from many different approaches.  </a:t>
            </a:r>
            <a:endParaRPr sz="2800">
              <a:solidFill>
                <a:srgbClr val="000000"/>
              </a:solidFill>
              <a:latin typeface="Times New Roman"/>
              <a:ea typeface="Times New Roman"/>
              <a:cs typeface="Times New Roman"/>
              <a:sym typeface="Times New Roman"/>
            </a:endParaRPr>
          </a:p>
          <a:p>
            <a:pPr indent="-406400" lvl="0" marL="4572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For example:</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Project Based Learning</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Global Education</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Responsive Classroom</a:t>
            </a:r>
            <a:endParaRPr sz="2800">
              <a:solidFill>
                <a:srgbClr val="000000"/>
              </a:solidFill>
              <a:latin typeface="Times New Roman"/>
              <a:ea typeface="Times New Roman"/>
              <a:cs typeface="Times New Roman"/>
              <a:sym typeface="Times New Roman"/>
            </a:endParaRPr>
          </a:p>
          <a:p>
            <a:pPr indent="-406400" lvl="1" marL="914400" rtl="0" algn="l">
              <a:spcBef>
                <a:spcPts val="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Service Learning</a:t>
            </a:r>
            <a:endParaRPr sz="28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rtl="0" algn="l">
              <a:lnSpc>
                <a:spcPct val="100000"/>
              </a:lnSpc>
              <a:spcBef>
                <a:spcPts val="1700"/>
              </a:spcBef>
              <a:spcAft>
                <a:spcPts val="0"/>
              </a:spcAft>
              <a:buNone/>
            </a:pPr>
            <a:r>
              <a:t/>
            </a:r>
            <a:endParaRPr sz="2800">
              <a:solidFill>
                <a:srgbClr val="434343"/>
              </a:solidFill>
              <a:latin typeface="Times New Roman"/>
              <a:ea typeface="Times New Roman"/>
              <a:cs typeface="Times New Roman"/>
              <a:sym typeface="Times New Roman"/>
            </a:endParaRPr>
          </a:p>
        </p:txBody>
      </p:sp>
      <p:pic>
        <p:nvPicPr>
          <p:cNvPr id="102" name="Google Shape;102;p18"/>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Who are we: Key Elements </a:t>
            </a:r>
            <a:endParaRPr>
              <a:solidFill>
                <a:srgbClr val="674EA7"/>
              </a:solidFill>
            </a:endParaRPr>
          </a:p>
          <a:p>
            <a:pPr indent="0" lvl="0" marL="0" rtl="0" algn="l">
              <a:spcBef>
                <a:spcPts val="0"/>
              </a:spcBef>
              <a:spcAft>
                <a:spcPts val="0"/>
              </a:spcAft>
              <a:buNone/>
            </a:pPr>
            <a:r>
              <a:t/>
            </a:r>
            <a:endParaRPr>
              <a:solidFill>
                <a:srgbClr val="674EA7"/>
              </a:solidFill>
            </a:endParaRPr>
          </a:p>
        </p:txBody>
      </p:sp>
      <p:sp>
        <p:nvSpPr>
          <p:cNvPr id="108" name="Google Shape;108;p19"/>
          <p:cNvSpPr txBox="1"/>
          <p:nvPr>
            <p:ph idx="1" type="body"/>
          </p:nvPr>
        </p:nvSpPr>
        <p:spPr>
          <a:xfrm>
            <a:off x="302525" y="965275"/>
            <a:ext cx="8453700" cy="30789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434343"/>
              </a:buClr>
              <a:buSzPts val="2500"/>
              <a:buFont typeface="Times New Roman"/>
              <a:buChar char="●"/>
            </a:pPr>
            <a:r>
              <a:rPr lang="en" sz="2500">
                <a:solidFill>
                  <a:srgbClr val="000000"/>
                </a:solidFill>
                <a:latin typeface="Times New Roman"/>
                <a:ea typeface="Times New Roman"/>
                <a:cs typeface="Times New Roman"/>
                <a:sym typeface="Times New Roman"/>
              </a:rPr>
              <a:t>Collaborative and interdisciplinary</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Connectedness of the world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Frequent field experiences, including overnights and regular walking trips</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Experiential and change-oriented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Relationships to self, others, and the world</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Social-Emotional &amp; academic skills equally important</a:t>
            </a:r>
            <a:endParaRPr sz="2500">
              <a:solidFill>
                <a:srgbClr val="000000"/>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rgbClr val="000000"/>
              </a:buClr>
              <a:buSzPts val="2500"/>
              <a:buFont typeface="Times New Roman"/>
              <a:buChar char="●"/>
            </a:pPr>
            <a:r>
              <a:rPr lang="en" sz="2500">
                <a:solidFill>
                  <a:srgbClr val="000000"/>
                </a:solidFill>
                <a:latin typeface="Times New Roman"/>
                <a:ea typeface="Times New Roman"/>
                <a:cs typeface="Times New Roman"/>
                <a:sym typeface="Times New Roman"/>
              </a:rPr>
              <a:t>Aligned with NC standards</a:t>
            </a:r>
            <a:endParaRPr sz="2500">
              <a:solidFill>
                <a:srgbClr val="000000"/>
              </a:solidFill>
              <a:latin typeface="Times New Roman"/>
              <a:ea typeface="Times New Roman"/>
              <a:cs typeface="Times New Roman"/>
              <a:sym typeface="Times New Roman"/>
            </a:endParaRPr>
          </a:p>
        </p:txBody>
      </p:sp>
      <p:pic>
        <p:nvPicPr>
          <p:cNvPr id="109" name="Google Shape;109;p19"/>
          <p:cNvPicPr preferRelativeResize="0"/>
          <p:nvPr/>
        </p:nvPicPr>
        <p:blipFill>
          <a:blip r:embed="rId3">
            <a:alphaModFix/>
          </a:blip>
          <a:stretch>
            <a:fillRect/>
          </a:stretch>
        </p:blipFill>
        <p:spPr>
          <a:xfrm>
            <a:off x="6784489" y="4236875"/>
            <a:ext cx="2205511" cy="79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Global Issues</a:t>
            </a:r>
            <a:endParaRPr>
              <a:solidFill>
                <a:srgbClr val="674EA7"/>
              </a:solidFill>
            </a:endParaRPr>
          </a:p>
        </p:txBody>
      </p:sp>
      <p:pic>
        <p:nvPicPr>
          <p:cNvPr id="115" name="Google Shape;115;p20"/>
          <p:cNvPicPr preferRelativeResize="0"/>
          <p:nvPr/>
        </p:nvPicPr>
        <p:blipFill>
          <a:blip r:embed="rId3">
            <a:alphaModFix/>
          </a:blip>
          <a:stretch>
            <a:fillRect/>
          </a:stretch>
        </p:blipFill>
        <p:spPr>
          <a:xfrm>
            <a:off x="6784489" y="4236875"/>
            <a:ext cx="2205511" cy="792600"/>
          </a:xfrm>
          <a:prstGeom prst="rect">
            <a:avLst/>
          </a:prstGeom>
          <a:noFill/>
          <a:ln>
            <a:noFill/>
          </a:ln>
        </p:spPr>
      </p:pic>
      <p:pic>
        <p:nvPicPr>
          <p:cNvPr id="116" name="Google Shape;116;p20"/>
          <p:cNvPicPr preferRelativeResize="0"/>
          <p:nvPr/>
        </p:nvPicPr>
        <p:blipFill rotWithShape="1">
          <a:blip r:embed="rId4">
            <a:alphaModFix/>
          </a:blip>
          <a:srcRect b="9123" l="0" r="0" t="0"/>
          <a:stretch/>
        </p:blipFill>
        <p:spPr>
          <a:xfrm>
            <a:off x="5545175" y="265550"/>
            <a:ext cx="3210925" cy="3005349"/>
          </a:xfrm>
          <a:prstGeom prst="rect">
            <a:avLst/>
          </a:prstGeom>
          <a:noFill/>
          <a:ln>
            <a:noFill/>
          </a:ln>
        </p:spPr>
      </p:pic>
      <p:sp>
        <p:nvSpPr>
          <p:cNvPr id="117" name="Google Shape;117;p20"/>
          <p:cNvSpPr txBox="1"/>
          <p:nvPr/>
        </p:nvSpPr>
        <p:spPr>
          <a:xfrm>
            <a:off x="456225" y="926675"/>
            <a:ext cx="5907000" cy="3506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Basic Human Needs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Population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Consumption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Poverty and Equity</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Human Migration</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Conflict and Peace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Discrimination and Justice</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Renewable and Nonrenewable Resources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Environment</a:t>
            </a:r>
            <a:endParaRPr sz="2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Food</a:t>
            </a:r>
            <a:endParaRPr>
              <a:solidFill>
                <a:srgbClr val="674EA7"/>
              </a:solidFill>
            </a:endParaRPr>
          </a:p>
        </p:txBody>
      </p:sp>
      <p:pic>
        <p:nvPicPr>
          <p:cNvPr id="123" name="Google Shape;123;p21"/>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24" name="Google Shape;124;p21"/>
          <p:cNvSpPr txBox="1"/>
          <p:nvPr/>
        </p:nvSpPr>
        <p:spPr>
          <a:xfrm>
            <a:off x="456225" y="1002875"/>
            <a:ext cx="5907000" cy="350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cafeteria</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bring lunch</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Option to order a lunch to be delivered. More details to come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sweets or soda, please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Waste-free Lunch</a:t>
            </a: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265550"/>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74EA7"/>
                </a:solidFill>
              </a:rPr>
              <a:t>Transportation</a:t>
            </a:r>
            <a:endParaRPr>
              <a:solidFill>
                <a:srgbClr val="674EA7"/>
              </a:solidFill>
            </a:endParaRPr>
          </a:p>
        </p:txBody>
      </p:sp>
      <p:pic>
        <p:nvPicPr>
          <p:cNvPr id="130" name="Google Shape;130;p22"/>
          <p:cNvPicPr preferRelativeResize="0"/>
          <p:nvPr/>
        </p:nvPicPr>
        <p:blipFill>
          <a:blip r:embed="rId3">
            <a:alphaModFix/>
          </a:blip>
          <a:stretch>
            <a:fillRect/>
          </a:stretch>
        </p:blipFill>
        <p:spPr>
          <a:xfrm>
            <a:off x="6784489" y="4236875"/>
            <a:ext cx="2205511" cy="792600"/>
          </a:xfrm>
          <a:prstGeom prst="rect">
            <a:avLst/>
          </a:prstGeom>
          <a:noFill/>
          <a:ln>
            <a:noFill/>
          </a:ln>
        </p:spPr>
      </p:pic>
      <p:sp>
        <p:nvSpPr>
          <p:cNvPr id="131" name="Google Shape;131;p22"/>
          <p:cNvSpPr txBox="1"/>
          <p:nvPr/>
        </p:nvSpPr>
        <p:spPr>
          <a:xfrm>
            <a:off x="456225" y="926675"/>
            <a:ext cx="7475400" cy="3506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No buses</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Students walk when possible</a:t>
            </a:r>
            <a:endParaRPr sz="2400">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Parent drivers will be needed</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Insurance and license on file</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Signed forms on file</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