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70" r:id="rId3"/>
    <p:sldId id="268" r:id="rId4"/>
    <p:sldId id="269" r:id="rId5"/>
    <p:sldId id="271" r:id="rId6"/>
    <p:sldId id="273" r:id="rId7"/>
    <p:sldId id="272" r:id="rId8"/>
    <p:sldId id="274" r:id="rId9"/>
    <p:sldId id="260" r:id="rId10"/>
    <p:sldId id="275" r:id="rId11"/>
    <p:sldId id="276" r:id="rId12"/>
    <p:sldId id="277" r:id="rId13"/>
    <p:sldId id="261" r:id="rId14"/>
    <p:sldId id="278" r:id="rId15"/>
    <p:sldId id="279" r:id="rId16"/>
    <p:sldId id="280" r:id="rId17"/>
    <p:sldId id="281"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4" autoAdjust="0"/>
    <p:restoredTop sz="94712" autoAdjust="0"/>
  </p:normalViewPr>
  <p:slideViewPr>
    <p:cSldViewPr snapToGrid="0">
      <p:cViewPr varScale="1">
        <p:scale>
          <a:sx n="108" d="100"/>
          <a:sy n="108" d="100"/>
        </p:scale>
        <p:origin x="6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29481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87344"/>
            <a:ext cx="10972800" cy="941456"/>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2133601"/>
            <a:ext cx="10972800" cy="3992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3840375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945F3B-833D-6E4A-9E44-F2BBDAB16535}"/>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3FFB14-96F7-D14E-9BB0-D98A79E8FA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3263"/>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latabernaglobal.com/2013/03/maria-luisa-moreno-torres-creo-que-la-uma-no-tiene-buen-nive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jfk50.blogspot.com/2010/12/bill-of-rights-ratified.html"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awyersandsettlements.com/articles/employment/retaliation-employment-claim-20490.html"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2.ed.gov/policy/rights/reg/ocr/edlite-34cfr104.html#S6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cfr.gov/cgi-bin/text-idx?node=28:1.0.1.1.36#se28.1.35_113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780656-FD5F-4411-B91C-A2E179873473}"/>
              </a:ext>
            </a:extLst>
          </p:cNvPr>
          <p:cNvSpPr>
            <a:spLocks noGrp="1"/>
          </p:cNvSpPr>
          <p:nvPr>
            <p:ph type="title"/>
          </p:nvPr>
        </p:nvSpPr>
        <p:spPr>
          <a:xfrm>
            <a:off x="963084" y="2066925"/>
            <a:ext cx="10363200" cy="1362075"/>
          </a:xfrm>
        </p:spPr>
        <p:txBody>
          <a:bodyPr/>
          <a:lstStyle/>
          <a:p>
            <a:r>
              <a:rPr lang="en-US" dirty="0"/>
              <a:t>IDENTIFYING RETALIATION AND AVOIDING CLAIMS</a:t>
            </a:r>
          </a:p>
        </p:txBody>
      </p:sp>
      <p:sp>
        <p:nvSpPr>
          <p:cNvPr id="5" name="Text Placeholder 4">
            <a:extLst>
              <a:ext uri="{FF2B5EF4-FFF2-40B4-BE49-F238E27FC236}">
                <a16:creationId xmlns:a16="http://schemas.microsoft.com/office/drawing/2014/main" id="{4DEE3BED-3416-4E35-9C87-BE01570CA23A}"/>
              </a:ext>
            </a:extLst>
          </p:cNvPr>
          <p:cNvSpPr>
            <a:spLocks noGrp="1"/>
          </p:cNvSpPr>
          <p:nvPr>
            <p:ph type="body" idx="1"/>
          </p:nvPr>
        </p:nvSpPr>
        <p:spPr/>
        <p:txBody>
          <a:bodyPr>
            <a:normAutofit lnSpcReduction="10000"/>
          </a:bodyPr>
          <a:lstStyle/>
          <a:p>
            <a:pPr algn="ctr"/>
            <a:r>
              <a:rPr lang="en-US" b="1" dirty="0"/>
              <a:t>Presented by:  Erin McNeil Young</a:t>
            </a:r>
          </a:p>
          <a:p>
            <a:pPr algn="ctr"/>
            <a:r>
              <a:rPr lang="en-US" dirty="0"/>
              <a:t>Partner </a:t>
            </a:r>
          </a:p>
          <a:p>
            <a:pPr algn="ctr"/>
            <a:r>
              <a:rPr lang="en-US" dirty="0"/>
              <a:t>Hall Booth Smith, PC</a:t>
            </a:r>
          </a:p>
          <a:p>
            <a:pPr algn="ctr"/>
            <a:r>
              <a:rPr lang="en-US" dirty="0"/>
              <a:t>eyoung@hallboothsmith.com</a:t>
            </a:r>
          </a:p>
        </p:txBody>
      </p:sp>
    </p:spTree>
    <p:extLst>
      <p:ext uri="{BB962C8B-B14F-4D97-AF65-F5344CB8AC3E}">
        <p14:creationId xmlns:p14="http://schemas.microsoft.com/office/powerpoint/2010/main" val="9693184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8EA888-022C-4AA3-B5A6-E643720AF111}"/>
              </a:ext>
            </a:extLst>
          </p:cNvPr>
          <p:cNvSpPr>
            <a:spLocks noGrp="1"/>
          </p:cNvSpPr>
          <p:nvPr>
            <p:ph type="title"/>
          </p:nvPr>
        </p:nvSpPr>
        <p:spPr>
          <a:xfrm>
            <a:off x="838200" y="963877"/>
            <a:ext cx="3494362" cy="4930246"/>
          </a:xfrm>
        </p:spPr>
        <p:txBody>
          <a:bodyPr>
            <a:normAutofit/>
          </a:bodyPr>
          <a:lstStyle/>
          <a:p>
            <a:pPr algn="r"/>
            <a:br>
              <a:rPr lang="en-US" sz="4100" b="1" dirty="0">
                <a:solidFill>
                  <a:schemeClr val="accent1"/>
                </a:solidFill>
              </a:rPr>
            </a:br>
            <a:r>
              <a:rPr lang="en-US" sz="4100" b="1" dirty="0">
                <a:solidFill>
                  <a:schemeClr val="accent1"/>
                </a:solidFill>
              </a:rPr>
              <a:t>1.  Has the parent/student engaged in a </a:t>
            </a:r>
            <a:r>
              <a:rPr lang="en-US" sz="4100" b="1" dirty="0">
                <a:solidFill>
                  <a:schemeClr val="accent1"/>
                </a:solidFill>
                <a:highlight>
                  <a:srgbClr val="FFFF00"/>
                </a:highlight>
              </a:rPr>
              <a:t>protected activity</a:t>
            </a:r>
            <a:r>
              <a:rPr lang="en-US" sz="4100" b="1" dirty="0">
                <a:solidFill>
                  <a:schemeClr val="accent1"/>
                </a:solidFill>
              </a:rPr>
              <a:t>?</a:t>
            </a:r>
            <a:br>
              <a:rPr lang="en-US" sz="4100" b="1" dirty="0">
                <a:solidFill>
                  <a:schemeClr val="accent1"/>
                </a:solidFill>
              </a:rPr>
            </a:br>
            <a:endParaRPr lang="en-US" sz="4100" b="1" dirty="0">
              <a:solidFill>
                <a:schemeClr val="accent1"/>
              </a:solidFill>
            </a:endParaRPr>
          </a:p>
        </p:txBody>
      </p:sp>
      <p:cxnSp>
        <p:nvCxnSpPr>
          <p:cNvPr id="13"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67F6EA-0643-4AA1-B4A5-680AB2F0AC2A}"/>
              </a:ext>
            </a:extLst>
          </p:cNvPr>
          <p:cNvSpPr>
            <a:spLocks noGrp="1"/>
          </p:cNvSpPr>
          <p:nvPr>
            <p:ph idx="1"/>
          </p:nvPr>
        </p:nvSpPr>
        <p:spPr>
          <a:xfrm>
            <a:off x="4976031" y="963877"/>
            <a:ext cx="6377769" cy="4930246"/>
          </a:xfrm>
        </p:spPr>
        <p:txBody>
          <a:bodyPr anchor="ctr">
            <a:normAutofit/>
          </a:bodyPr>
          <a:lstStyle/>
          <a:p>
            <a:pPr marL="0" indent="0">
              <a:buNone/>
            </a:pPr>
            <a:endParaRPr lang="en-US" sz="2400" dirty="0"/>
          </a:p>
          <a:p>
            <a:pPr lvl="1">
              <a:buFont typeface="Wingdings" panose="05000000000000000000" pitchFamily="2" charset="2"/>
              <a:buChar char="Ø"/>
            </a:pPr>
            <a:r>
              <a:rPr lang="en-US" dirty="0"/>
              <a:t>Initiating due process proceedings</a:t>
            </a:r>
          </a:p>
          <a:p>
            <a:pPr lvl="1">
              <a:buFont typeface="Wingdings" panose="05000000000000000000" pitchFamily="2" charset="2"/>
              <a:buChar char="Ø"/>
            </a:pPr>
            <a:r>
              <a:rPr lang="en-US" dirty="0"/>
              <a:t>Making a FOIA request</a:t>
            </a:r>
          </a:p>
          <a:p>
            <a:pPr lvl="1">
              <a:buFont typeface="Wingdings" panose="05000000000000000000" pitchFamily="2" charset="2"/>
              <a:buChar char="Ø"/>
            </a:pPr>
            <a:r>
              <a:rPr lang="en-US" dirty="0"/>
              <a:t>Filing suit in Court</a:t>
            </a:r>
          </a:p>
          <a:p>
            <a:pPr lvl="1">
              <a:buFont typeface="Wingdings" panose="05000000000000000000" pitchFamily="2" charset="2"/>
              <a:buChar char="Ø"/>
            </a:pPr>
            <a:r>
              <a:rPr lang="en-US" dirty="0"/>
              <a:t>Filing a Complaint with OCR</a:t>
            </a:r>
          </a:p>
          <a:p>
            <a:pPr lvl="1">
              <a:buFont typeface="Wingdings" panose="05000000000000000000" pitchFamily="2" charset="2"/>
              <a:buChar char="Ø"/>
            </a:pPr>
            <a:r>
              <a:rPr lang="en-US" dirty="0"/>
              <a:t>Filing a Complaint with the District  </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47245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A7E90EA-8D67-4FEA-AB3A-8DCBB1B9D082}"/>
              </a:ext>
            </a:extLst>
          </p:cNvPr>
          <p:cNvSpPr>
            <a:spLocks noGrp="1"/>
          </p:cNvSpPr>
          <p:nvPr>
            <p:ph type="title"/>
          </p:nvPr>
        </p:nvSpPr>
        <p:spPr>
          <a:xfrm>
            <a:off x="640079" y="2053641"/>
            <a:ext cx="3669161" cy="2760098"/>
          </a:xfrm>
        </p:spPr>
        <p:txBody>
          <a:bodyPr>
            <a:normAutofit/>
          </a:bodyPr>
          <a:lstStyle/>
          <a:p>
            <a:r>
              <a:rPr lang="en-US" sz="4100" b="1" dirty="0">
                <a:solidFill>
                  <a:srgbClr val="FFFFFF"/>
                </a:solidFill>
              </a:rPr>
              <a:t>2.  Is the district </a:t>
            </a:r>
            <a:r>
              <a:rPr lang="en-US" sz="4100" b="1" dirty="0">
                <a:highlight>
                  <a:srgbClr val="FFFF00"/>
                </a:highlight>
              </a:rPr>
              <a:t>aware</a:t>
            </a:r>
            <a:r>
              <a:rPr lang="en-US" sz="4100" b="1" dirty="0">
                <a:solidFill>
                  <a:srgbClr val="FFFFFF"/>
                </a:solidFill>
              </a:rPr>
              <a:t> of the protected activity?</a:t>
            </a:r>
          </a:p>
        </p:txBody>
      </p:sp>
      <p:sp>
        <p:nvSpPr>
          <p:cNvPr id="3" name="Content Placeholder 2">
            <a:extLst>
              <a:ext uri="{FF2B5EF4-FFF2-40B4-BE49-F238E27FC236}">
                <a16:creationId xmlns:a16="http://schemas.microsoft.com/office/drawing/2014/main" id="{A6AE1D60-A1FD-445F-B75E-95C7C252AB23}"/>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Rumor or verified action?</a:t>
            </a:r>
          </a:p>
          <a:p>
            <a:pPr lvl="1"/>
            <a:r>
              <a:rPr lang="en-US" sz="2000" dirty="0">
                <a:solidFill>
                  <a:srgbClr val="000000"/>
                </a:solidFill>
              </a:rPr>
              <a:t>Emails or other correspondence</a:t>
            </a:r>
          </a:p>
          <a:p>
            <a:pPr lvl="1"/>
            <a:r>
              <a:rPr lang="en-US" sz="2000" dirty="0">
                <a:solidFill>
                  <a:srgbClr val="000000"/>
                </a:solidFill>
              </a:rPr>
              <a:t>Requests for </a:t>
            </a:r>
            <a:r>
              <a:rPr lang="en-US" sz="2000" dirty="0" err="1">
                <a:solidFill>
                  <a:srgbClr val="000000"/>
                </a:solidFill>
              </a:rPr>
              <a:t>IEP</a:t>
            </a:r>
            <a:r>
              <a:rPr lang="en-US" sz="2000" dirty="0">
                <a:solidFill>
                  <a:srgbClr val="000000"/>
                </a:solidFill>
              </a:rPr>
              <a:t> meetings and evaluations</a:t>
            </a:r>
          </a:p>
          <a:p>
            <a:r>
              <a:rPr lang="en-US" sz="2400" dirty="0">
                <a:solidFill>
                  <a:srgbClr val="000000"/>
                </a:solidFill>
              </a:rPr>
              <a:t>How and when did the district receive notice of the protected activity?</a:t>
            </a:r>
          </a:p>
        </p:txBody>
      </p:sp>
    </p:spTree>
    <p:extLst>
      <p:ext uri="{BB962C8B-B14F-4D97-AF65-F5344CB8AC3E}">
        <p14:creationId xmlns:p14="http://schemas.microsoft.com/office/powerpoint/2010/main" val="38019675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E1B87A-0B35-4355-B0C6-FAB870A2EB7A}"/>
              </a:ext>
            </a:extLst>
          </p:cNvPr>
          <p:cNvSpPr>
            <a:spLocks noGrp="1"/>
          </p:cNvSpPr>
          <p:nvPr>
            <p:ph type="title"/>
          </p:nvPr>
        </p:nvSpPr>
        <p:spPr>
          <a:xfrm>
            <a:off x="838200" y="631825"/>
            <a:ext cx="10515600" cy="1325563"/>
          </a:xfrm>
        </p:spPr>
        <p:txBody>
          <a:bodyPr>
            <a:normAutofit/>
          </a:bodyPr>
          <a:lstStyle/>
          <a:p>
            <a:r>
              <a:rPr lang="en-US" b="1" dirty="0"/>
              <a:t>3.  Was the parent/student subjected to an adverse action?</a:t>
            </a:r>
          </a:p>
        </p:txBody>
      </p:sp>
      <p:sp>
        <p:nvSpPr>
          <p:cNvPr id="3" name="Content Placeholder 2">
            <a:extLst>
              <a:ext uri="{FF2B5EF4-FFF2-40B4-BE49-F238E27FC236}">
                <a16:creationId xmlns:a16="http://schemas.microsoft.com/office/drawing/2014/main" id="{28C36E6F-198E-4752-9188-00D70B71D93C}"/>
              </a:ext>
            </a:extLst>
          </p:cNvPr>
          <p:cNvSpPr>
            <a:spLocks noGrp="1"/>
          </p:cNvSpPr>
          <p:nvPr>
            <p:ph idx="1"/>
          </p:nvPr>
        </p:nvSpPr>
        <p:spPr>
          <a:xfrm>
            <a:off x="838200" y="2057400"/>
            <a:ext cx="10515600" cy="3871762"/>
          </a:xfrm>
        </p:spPr>
        <p:txBody>
          <a:bodyPr>
            <a:normAutofit/>
          </a:bodyPr>
          <a:lstStyle/>
          <a:p>
            <a:r>
              <a:rPr lang="en-US" sz="2400" dirty="0"/>
              <a:t>Considerations:</a:t>
            </a:r>
          </a:p>
          <a:p>
            <a:pPr marL="0" indent="0">
              <a:buNone/>
            </a:pPr>
            <a:endParaRPr lang="en-US" sz="2400" dirty="0"/>
          </a:p>
          <a:p>
            <a:pPr lvl="1"/>
            <a:r>
              <a:rPr lang="en-US" dirty="0"/>
              <a:t>Did the action </a:t>
            </a:r>
            <a:r>
              <a:rPr lang="en-US" dirty="0">
                <a:highlight>
                  <a:srgbClr val="FFFF00"/>
                </a:highlight>
              </a:rPr>
              <a:t>significantly disadvantage</a:t>
            </a:r>
            <a:r>
              <a:rPr lang="en-US" dirty="0"/>
              <a:t> the complainant as to his/her status or ability to access the benefits of the program?</a:t>
            </a:r>
          </a:p>
          <a:p>
            <a:pPr lvl="1"/>
            <a:r>
              <a:rPr lang="en-US" dirty="0"/>
              <a:t>Did the action </a:t>
            </a:r>
            <a:r>
              <a:rPr lang="en-US" dirty="0">
                <a:highlight>
                  <a:srgbClr val="FFFF00"/>
                </a:highlight>
              </a:rPr>
              <a:t>preclude</a:t>
            </a:r>
            <a:r>
              <a:rPr lang="en-US" dirty="0"/>
              <a:t> the individual from pursuing discrimination claims?</a:t>
            </a:r>
          </a:p>
          <a:p>
            <a:pPr lvl="1"/>
            <a:r>
              <a:rPr lang="en-US" dirty="0"/>
              <a:t>Might the action </a:t>
            </a:r>
            <a:r>
              <a:rPr lang="en-US" dirty="0">
                <a:highlight>
                  <a:srgbClr val="FFFF00"/>
                </a:highlight>
              </a:rPr>
              <a:t>dissuade</a:t>
            </a:r>
            <a:r>
              <a:rPr lang="en-US" dirty="0"/>
              <a:t> a reasonable person from engaging in a protected activity?</a:t>
            </a:r>
          </a:p>
          <a:p>
            <a:pPr lvl="1"/>
            <a:r>
              <a:rPr lang="en-US" dirty="0"/>
              <a:t>Did the action </a:t>
            </a:r>
            <a:r>
              <a:rPr lang="en-US" dirty="0">
                <a:highlight>
                  <a:srgbClr val="FFFF00"/>
                </a:highlight>
              </a:rPr>
              <a:t>make it more difficult</a:t>
            </a:r>
            <a:r>
              <a:rPr lang="en-US" dirty="0"/>
              <a:t> for the individual to engage in a protected activity?</a:t>
            </a:r>
          </a:p>
        </p:txBody>
      </p:sp>
    </p:spTree>
    <p:extLst>
      <p:ext uri="{BB962C8B-B14F-4D97-AF65-F5344CB8AC3E}">
        <p14:creationId xmlns:p14="http://schemas.microsoft.com/office/powerpoint/2010/main" val="550290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A13E-8F03-4005-B186-1959DE50B0EB}"/>
              </a:ext>
            </a:extLst>
          </p:cNvPr>
          <p:cNvSpPr>
            <a:spLocks noGrp="1"/>
          </p:cNvSpPr>
          <p:nvPr>
            <p:ph type="title"/>
          </p:nvPr>
        </p:nvSpPr>
        <p:spPr/>
        <p:txBody>
          <a:bodyPr/>
          <a:lstStyle/>
          <a:p>
            <a:r>
              <a:rPr lang="en-US" b="1" dirty="0"/>
              <a:t>Some examples of </a:t>
            </a:r>
            <a:r>
              <a:rPr lang="en-US" b="1" dirty="0">
                <a:highlight>
                  <a:srgbClr val="FFFF00"/>
                </a:highlight>
              </a:rPr>
              <a:t>adverse action</a:t>
            </a:r>
            <a:r>
              <a:rPr lang="en-US" b="1" dirty="0"/>
              <a:t>:</a:t>
            </a:r>
            <a:endParaRPr lang="en-US" dirty="0"/>
          </a:p>
        </p:txBody>
      </p:sp>
      <p:sp>
        <p:nvSpPr>
          <p:cNvPr id="3" name="Content Placeholder 2">
            <a:extLst>
              <a:ext uri="{FF2B5EF4-FFF2-40B4-BE49-F238E27FC236}">
                <a16:creationId xmlns:a16="http://schemas.microsoft.com/office/drawing/2014/main" id="{CB2FA4BD-A85E-4A16-8C28-C00F4DE84242}"/>
              </a:ext>
            </a:extLst>
          </p:cNvPr>
          <p:cNvSpPr>
            <a:spLocks noGrp="1"/>
          </p:cNvSpPr>
          <p:nvPr>
            <p:ph idx="1"/>
          </p:nvPr>
        </p:nvSpPr>
        <p:spPr/>
        <p:txBody>
          <a:bodyPr/>
          <a:lstStyle/>
          <a:p>
            <a:r>
              <a:rPr lang="en-US" dirty="0"/>
              <a:t>Suspensions/expulsions of the student</a:t>
            </a:r>
          </a:p>
          <a:p>
            <a:r>
              <a:rPr lang="en-US" dirty="0"/>
              <a:t>Meeting cancellations</a:t>
            </a:r>
          </a:p>
          <a:p>
            <a:r>
              <a:rPr lang="en-US" dirty="0"/>
              <a:t>Refusing to communicate with parents</a:t>
            </a:r>
          </a:p>
          <a:p>
            <a:r>
              <a:rPr lang="en-US" dirty="0"/>
              <a:t>Not allowing parents to have access to school records</a:t>
            </a:r>
          </a:p>
          <a:p>
            <a:r>
              <a:rPr lang="en-US" dirty="0"/>
              <a:t>Barring parents from school property</a:t>
            </a:r>
          </a:p>
          <a:p>
            <a:r>
              <a:rPr lang="en-US" dirty="0"/>
              <a:t>Calling DSS/CPS on parents</a:t>
            </a:r>
          </a:p>
        </p:txBody>
      </p:sp>
    </p:spTree>
    <p:extLst>
      <p:ext uri="{BB962C8B-B14F-4D97-AF65-F5344CB8AC3E}">
        <p14:creationId xmlns:p14="http://schemas.microsoft.com/office/powerpoint/2010/main" val="3241327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7">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41D1A38-354A-4656-9A36-02E3CF5914CF}"/>
              </a:ext>
            </a:extLst>
          </p:cNvPr>
          <p:cNvSpPr>
            <a:spLocks noGrp="1"/>
          </p:cNvSpPr>
          <p:nvPr>
            <p:ph type="title"/>
          </p:nvPr>
        </p:nvSpPr>
        <p:spPr>
          <a:xfrm>
            <a:off x="6094105" y="802955"/>
            <a:ext cx="4977976" cy="1454051"/>
          </a:xfrm>
        </p:spPr>
        <p:txBody>
          <a:bodyPr>
            <a:normAutofit/>
          </a:bodyPr>
          <a:lstStyle/>
          <a:p>
            <a:r>
              <a:rPr lang="en-US" sz="2400" b="1">
                <a:solidFill>
                  <a:srgbClr val="000000"/>
                </a:solidFill>
              </a:rPr>
              <a:t>4.  Will a neutral 3</a:t>
            </a:r>
            <a:r>
              <a:rPr lang="en-US" sz="2400" b="1" baseline="30000">
                <a:solidFill>
                  <a:srgbClr val="000000"/>
                </a:solidFill>
              </a:rPr>
              <a:t>rd</a:t>
            </a:r>
            <a:r>
              <a:rPr lang="en-US" sz="2400" b="1">
                <a:solidFill>
                  <a:srgbClr val="000000"/>
                </a:solidFill>
              </a:rPr>
              <a:t> party decide there is a causal relationship or connection between the protected activity and the adverse action?</a:t>
            </a:r>
          </a:p>
        </p:txBody>
      </p:sp>
      <p:sp>
        <p:nvSpPr>
          <p:cNvPr id="20"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4">
            <a:extLst>
              <a:ext uri="{FF2B5EF4-FFF2-40B4-BE49-F238E27FC236}">
                <a16:creationId xmlns:a16="http://schemas.microsoft.com/office/drawing/2014/main" id="{35AD5901-6ADC-478B-8A31-AC5D054CB16D}"/>
              </a:ext>
            </a:extLst>
          </p:cNvPr>
          <p:cNvPicPr>
            <a:picLocks noChangeAspect="1"/>
          </p:cNvPicPr>
          <p:nvPr/>
        </p:nvPicPr>
        <p:blipFill rotWithShape="1">
          <a:blip r:embed="rId3">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8338" b="-3"/>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11" name="Content Placeholder 10">
            <a:extLst>
              <a:ext uri="{FF2B5EF4-FFF2-40B4-BE49-F238E27FC236}">
                <a16:creationId xmlns:a16="http://schemas.microsoft.com/office/drawing/2014/main" id="{74C48F2C-4097-4CA6-9929-D528FBDAC849}"/>
              </a:ext>
            </a:extLst>
          </p:cNvPr>
          <p:cNvSpPr>
            <a:spLocks noGrp="1"/>
          </p:cNvSpPr>
          <p:nvPr>
            <p:ph idx="1"/>
          </p:nvPr>
        </p:nvSpPr>
        <p:spPr>
          <a:xfrm>
            <a:off x="6090574" y="2421682"/>
            <a:ext cx="4977578" cy="3639289"/>
          </a:xfrm>
        </p:spPr>
        <p:txBody>
          <a:bodyPr anchor="ctr">
            <a:normAutofit/>
          </a:bodyPr>
          <a:lstStyle/>
          <a:p>
            <a:endParaRPr lang="en-US" sz="2000" dirty="0">
              <a:solidFill>
                <a:srgbClr val="000000"/>
              </a:solidFill>
            </a:endParaRPr>
          </a:p>
          <a:p>
            <a:r>
              <a:rPr lang="en-US" sz="2000" dirty="0">
                <a:solidFill>
                  <a:srgbClr val="000000"/>
                </a:solidFill>
              </a:rPr>
              <a:t>Knowledge</a:t>
            </a:r>
          </a:p>
          <a:p>
            <a:pPr lvl="1"/>
            <a:r>
              <a:rPr lang="en-US" sz="1600" dirty="0">
                <a:solidFill>
                  <a:srgbClr val="000000"/>
                </a:solidFill>
              </a:rPr>
              <a:t>There can be no causation without knowledge</a:t>
            </a:r>
          </a:p>
          <a:p>
            <a:r>
              <a:rPr lang="en-US" sz="2000" dirty="0">
                <a:solidFill>
                  <a:srgbClr val="000000"/>
                </a:solidFill>
              </a:rPr>
              <a:t>Timing</a:t>
            </a:r>
          </a:p>
          <a:p>
            <a:pPr lvl="1"/>
            <a:r>
              <a:rPr lang="en-US" sz="1600" dirty="0">
                <a:solidFill>
                  <a:srgbClr val="000000"/>
                </a:solidFill>
              </a:rPr>
              <a:t>Did the adverse action occur immediately prior to or after or simultaneously with the protected action?</a:t>
            </a:r>
            <a:r>
              <a:rPr lang="en-US" sz="1200" dirty="0">
                <a:solidFill>
                  <a:srgbClr val="000000"/>
                </a:solidFill>
              </a:rPr>
              <a:t> – </a:t>
            </a:r>
            <a:r>
              <a:rPr lang="en-US" sz="1200" i="1" dirty="0">
                <a:solidFill>
                  <a:srgbClr val="000000"/>
                </a:solidFill>
              </a:rPr>
              <a:t>i.e.</a:t>
            </a:r>
            <a:r>
              <a:rPr lang="en-US" sz="1200" dirty="0">
                <a:solidFill>
                  <a:srgbClr val="000000"/>
                </a:solidFill>
              </a:rPr>
              <a:t>, “fresh is bad, old and stale is good.”</a:t>
            </a:r>
            <a:endParaRPr lang="en-US" sz="1600" dirty="0">
              <a:solidFill>
                <a:srgbClr val="000000"/>
              </a:solidFill>
            </a:endParaRPr>
          </a:p>
        </p:txBody>
      </p:sp>
      <p:sp>
        <p:nvSpPr>
          <p:cNvPr id="6" name="TextBox 5">
            <a:extLst>
              <a:ext uri="{FF2B5EF4-FFF2-40B4-BE49-F238E27FC236}">
                <a16:creationId xmlns:a16="http://schemas.microsoft.com/office/drawing/2014/main" id="{3E6E3502-F5ED-4EB1-B7BE-D230B98A7CD4}"/>
              </a:ext>
            </a:extLst>
          </p:cNvPr>
          <p:cNvSpPr txBox="1"/>
          <p:nvPr/>
        </p:nvSpPr>
        <p:spPr>
          <a:xfrm>
            <a:off x="9732672" y="6657945"/>
            <a:ext cx="245932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latabernaglobal.com/2013/03/maria-luisa-moreno-torres-creo-que-la-uma-no-tiene-buen-nive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18052850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anim calcmode="lin" valueType="num">
                                      <p:cBhvr additive="base">
                                        <p:cTn id="13" dur="500" fill="hold"/>
                                        <p:tgtEl>
                                          <p:spTgt spid="11">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6C233-0D84-4175-B81E-7A24E5797B85}"/>
              </a:ext>
            </a:extLst>
          </p:cNvPr>
          <p:cNvSpPr>
            <a:spLocks noGrp="1"/>
          </p:cNvSpPr>
          <p:nvPr>
            <p:ph type="title"/>
          </p:nvPr>
        </p:nvSpPr>
        <p:spPr/>
        <p:txBody>
          <a:bodyPr>
            <a:normAutofit/>
          </a:bodyPr>
          <a:lstStyle/>
          <a:p>
            <a:r>
              <a:rPr lang="en-US" dirty="0"/>
              <a:t>Before taking an “adverse action,” ask yourself:</a:t>
            </a:r>
          </a:p>
        </p:txBody>
      </p:sp>
      <p:sp>
        <p:nvSpPr>
          <p:cNvPr id="3" name="Content Placeholder 2">
            <a:extLst>
              <a:ext uri="{FF2B5EF4-FFF2-40B4-BE49-F238E27FC236}">
                <a16:creationId xmlns:a16="http://schemas.microsoft.com/office/drawing/2014/main" id="{A9373190-56EF-4F81-8DB0-64171E00D11F}"/>
              </a:ext>
            </a:extLst>
          </p:cNvPr>
          <p:cNvSpPr>
            <a:spLocks noGrp="1"/>
          </p:cNvSpPr>
          <p:nvPr>
            <p:ph idx="1"/>
          </p:nvPr>
        </p:nvSpPr>
        <p:spPr/>
        <p:txBody>
          <a:bodyPr>
            <a:normAutofit fontScale="92500" lnSpcReduction="10000"/>
          </a:bodyPr>
          <a:lstStyle/>
          <a:p>
            <a:r>
              <a:rPr lang="en-US" b="1" dirty="0">
                <a:highlight>
                  <a:srgbClr val="FFFF00"/>
                </a:highlight>
              </a:rPr>
              <a:t>How long ago did the protected activity occur?  </a:t>
            </a:r>
          </a:p>
          <a:p>
            <a:pPr lvl="1"/>
            <a:r>
              <a:rPr lang="en-US" dirty="0"/>
              <a:t>Remember fresh is bad, old/stale is good.</a:t>
            </a:r>
          </a:p>
          <a:p>
            <a:r>
              <a:rPr lang="en-US" b="1" dirty="0">
                <a:highlight>
                  <a:srgbClr val="FFFF00"/>
                </a:highlight>
              </a:rPr>
              <a:t>Who is recommending/implementing the adverse action?</a:t>
            </a:r>
          </a:p>
          <a:p>
            <a:pPr lvl="1"/>
            <a:r>
              <a:rPr lang="en-US" dirty="0"/>
              <a:t>If the action is being recommended by someone who was named or implicated in a charge or complaint, it's a good idea to assign someone else to independently investigate and make a decision about what should be done.</a:t>
            </a:r>
            <a:endParaRPr lang="en-US" b="1" dirty="0"/>
          </a:p>
          <a:p>
            <a:r>
              <a:rPr lang="en-US" b="1" dirty="0">
                <a:highlight>
                  <a:srgbClr val="FFFF00"/>
                </a:highlight>
              </a:rPr>
              <a:t>Is this student/parent being treated differently than others with the same issue?</a:t>
            </a:r>
          </a:p>
          <a:p>
            <a:pPr lvl="1"/>
            <a:r>
              <a:rPr lang="en-US" dirty="0"/>
              <a:t>Self-explanatory</a:t>
            </a:r>
            <a:endParaRPr lang="en-US" b="1" dirty="0">
              <a:highlight>
                <a:srgbClr val="FFFF00"/>
              </a:highlight>
            </a:endParaRPr>
          </a:p>
          <a:p>
            <a:r>
              <a:rPr lang="en-US" b="1" dirty="0">
                <a:highlight>
                  <a:srgbClr val="FFFF00"/>
                </a:highlight>
              </a:rPr>
              <a:t>How airtight is the basis for the adverse action?</a:t>
            </a:r>
          </a:p>
          <a:p>
            <a:pPr lvl="1"/>
            <a:r>
              <a:rPr lang="en-US" dirty="0"/>
              <a:t>Documented behavioral issues supporting suspension/expulsion</a:t>
            </a:r>
          </a:p>
          <a:p>
            <a:pPr lvl="1"/>
            <a:endParaRPr lang="en-US" dirty="0"/>
          </a:p>
          <a:p>
            <a:pPr lvl="1"/>
            <a:endParaRPr lang="en-US" dirty="0"/>
          </a:p>
        </p:txBody>
      </p:sp>
    </p:spTree>
    <p:extLst>
      <p:ext uri="{BB962C8B-B14F-4D97-AF65-F5344CB8AC3E}">
        <p14:creationId xmlns:p14="http://schemas.microsoft.com/office/powerpoint/2010/main" val="1150952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EC3A-46E0-41E2-B879-262F271D4861}"/>
              </a:ext>
            </a:extLst>
          </p:cNvPr>
          <p:cNvSpPr>
            <a:spLocks noGrp="1"/>
          </p:cNvSpPr>
          <p:nvPr>
            <p:ph type="title"/>
          </p:nvPr>
        </p:nvSpPr>
        <p:spPr/>
        <p:txBody>
          <a:bodyPr>
            <a:normAutofit fontScale="90000"/>
          </a:bodyPr>
          <a:lstStyle/>
          <a:p>
            <a:r>
              <a:rPr lang="en-US" b="1" dirty="0"/>
              <a:t>5.  Are there </a:t>
            </a:r>
            <a:r>
              <a:rPr lang="en-US" b="1" dirty="0">
                <a:highlight>
                  <a:srgbClr val="FFFF00"/>
                </a:highlight>
              </a:rPr>
              <a:t>legitimate, nondiscriminatory reasons </a:t>
            </a:r>
            <a:r>
              <a:rPr lang="en-US" b="1" dirty="0"/>
              <a:t>for the adverse action?</a:t>
            </a:r>
          </a:p>
        </p:txBody>
      </p:sp>
      <p:sp>
        <p:nvSpPr>
          <p:cNvPr id="3" name="Content Placeholder 2">
            <a:extLst>
              <a:ext uri="{FF2B5EF4-FFF2-40B4-BE49-F238E27FC236}">
                <a16:creationId xmlns:a16="http://schemas.microsoft.com/office/drawing/2014/main" id="{335A82DD-01C7-4829-A32F-D19FAF897122}"/>
              </a:ext>
            </a:extLst>
          </p:cNvPr>
          <p:cNvSpPr>
            <a:spLocks noGrp="1"/>
          </p:cNvSpPr>
          <p:nvPr>
            <p:ph idx="1"/>
          </p:nvPr>
        </p:nvSpPr>
        <p:spPr/>
        <p:txBody>
          <a:bodyPr/>
          <a:lstStyle/>
          <a:p>
            <a:r>
              <a:rPr lang="en-US" dirty="0"/>
              <a:t>The reason for the adverse action is true</a:t>
            </a:r>
          </a:p>
          <a:p>
            <a:r>
              <a:rPr lang="en-US" dirty="0"/>
              <a:t>The reason is enough to have motivated the adverse action</a:t>
            </a:r>
          </a:p>
          <a:p>
            <a:pPr lvl="1"/>
            <a:r>
              <a:rPr lang="en-US" dirty="0"/>
              <a:t>Ex.  Report to CPS based on legitimate “good faith” suspicion of abuse or neglect</a:t>
            </a:r>
          </a:p>
          <a:p>
            <a:pPr lvl="1"/>
            <a:r>
              <a:rPr lang="en-US" dirty="0"/>
              <a:t>Ex.  Suspension/expulsion supported by documented disciplinary infractions</a:t>
            </a:r>
          </a:p>
          <a:p>
            <a:r>
              <a:rPr lang="en-US" dirty="0"/>
              <a:t>All similarly situated parents/children received the same treatment</a:t>
            </a:r>
          </a:p>
        </p:txBody>
      </p:sp>
    </p:spTree>
    <p:extLst>
      <p:ext uri="{BB962C8B-B14F-4D97-AF65-F5344CB8AC3E}">
        <p14:creationId xmlns:p14="http://schemas.microsoft.com/office/powerpoint/2010/main" val="846501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8DFB-B22D-4FC8-AE61-3914E780A267}"/>
              </a:ext>
            </a:extLst>
          </p:cNvPr>
          <p:cNvSpPr>
            <a:spLocks noGrp="1"/>
          </p:cNvSpPr>
          <p:nvPr>
            <p:ph type="title"/>
          </p:nvPr>
        </p:nvSpPr>
        <p:spPr/>
        <p:txBody>
          <a:bodyPr>
            <a:normAutofit/>
          </a:bodyPr>
          <a:lstStyle/>
          <a:p>
            <a:pPr algn="ctr"/>
            <a:r>
              <a:rPr lang="en-US" b="1" u="sng" dirty="0"/>
              <a:t>Avoiding Retaliation Claims</a:t>
            </a:r>
          </a:p>
        </p:txBody>
      </p:sp>
      <p:sp>
        <p:nvSpPr>
          <p:cNvPr id="3" name="Content Placeholder 2">
            <a:extLst>
              <a:ext uri="{FF2B5EF4-FFF2-40B4-BE49-F238E27FC236}">
                <a16:creationId xmlns:a16="http://schemas.microsoft.com/office/drawing/2014/main" id="{0B20509B-32C5-4D7F-93FB-97F0FC89CBEA}"/>
              </a:ext>
            </a:extLst>
          </p:cNvPr>
          <p:cNvSpPr>
            <a:spLocks noGrp="1"/>
          </p:cNvSpPr>
          <p:nvPr>
            <p:ph idx="1"/>
          </p:nvPr>
        </p:nvSpPr>
        <p:spPr/>
        <p:txBody>
          <a:bodyPr/>
          <a:lstStyle/>
          <a:p>
            <a:r>
              <a:rPr lang="en-US" dirty="0"/>
              <a:t>Put your self in the parents’ shoes.  They may be anxious, exhausted, and worried about their child’s future.</a:t>
            </a:r>
          </a:p>
          <a:p>
            <a:r>
              <a:rPr lang="en-US" dirty="0"/>
              <a:t>Everyone is entitled to due process.  Even rude parents are sometimes right.  </a:t>
            </a:r>
          </a:p>
          <a:p>
            <a:r>
              <a:rPr lang="en-US" dirty="0"/>
              <a:t>Document. Document. Document.</a:t>
            </a:r>
          </a:p>
          <a:p>
            <a:r>
              <a:rPr lang="en-US" dirty="0"/>
              <a:t>Unprofessionalism should always be met with professionalism.  </a:t>
            </a:r>
          </a:p>
        </p:txBody>
      </p:sp>
    </p:spTree>
    <p:extLst>
      <p:ext uri="{BB962C8B-B14F-4D97-AF65-F5344CB8AC3E}">
        <p14:creationId xmlns:p14="http://schemas.microsoft.com/office/powerpoint/2010/main" val="41421802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780656-FD5F-4411-B91C-A2E179873473}"/>
              </a:ext>
            </a:extLst>
          </p:cNvPr>
          <p:cNvSpPr>
            <a:spLocks noGrp="1"/>
          </p:cNvSpPr>
          <p:nvPr>
            <p:ph type="title"/>
          </p:nvPr>
        </p:nvSpPr>
        <p:spPr>
          <a:xfrm>
            <a:off x="963084" y="2066925"/>
            <a:ext cx="10363200" cy="1362075"/>
          </a:xfrm>
        </p:spPr>
        <p:txBody>
          <a:bodyPr/>
          <a:lstStyle/>
          <a:p>
            <a:r>
              <a:rPr lang="en-US" dirty="0"/>
              <a:t>IDENTIFYING RETALIATION AND AVOIDING CLAIMS</a:t>
            </a:r>
          </a:p>
        </p:txBody>
      </p:sp>
      <p:sp>
        <p:nvSpPr>
          <p:cNvPr id="5" name="Text Placeholder 4">
            <a:extLst>
              <a:ext uri="{FF2B5EF4-FFF2-40B4-BE49-F238E27FC236}">
                <a16:creationId xmlns:a16="http://schemas.microsoft.com/office/drawing/2014/main" id="{4DEE3BED-3416-4E35-9C87-BE01570CA23A}"/>
              </a:ext>
            </a:extLst>
          </p:cNvPr>
          <p:cNvSpPr>
            <a:spLocks noGrp="1"/>
          </p:cNvSpPr>
          <p:nvPr>
            <p:ph type="body" idx="1"/>
          </p:nvPr>
        </p:nvSpPr>
        <p:spPr/>
        <p:txBody>
          <a:bodyPr>
            <a:normAutofit lnSpcReduction="10000"/>
          </a:bodyPr>
          <a:lstStyle/>
          <a:p>
            <a:pPr algn="ctr"/>
            <a:r>
              <a:rPr lang="en-US" b="1" dirty="0"/>
              <a:t>Presented by:  Erin McNeil Young</a:t>
            </a:r>
          </a:p>
          <a:p>
            <a:pPr algn="ctr"/>
            <a:r>
              <a:rPr lang="en-US" dirty="0"/>
              <a:t>Partner </a:t>
            </a:r>
          </a:p>
          <a:p>
            <a:pPr algn="ctr"/>
            <a:r>
              <a:rPr lang="en-US" dirty="0"/>
              <a:t>Hall Booth Smith, PC</a:t>
            </a:r>
          </a:p>
          <a:p>
            <a:pPr algn="ctr"/>
            <a:r>
              <a:rPr lang="en-US" dirty="0"/>
              <a:t>eyoung@hallboothsmith.com</a:t>
            </a:r>
          </a:p>
        </p:txBody>
      </p:sp>
    </p:spTree>
    <p:extLst>
      <p:ext uri="{BB962C8B-B14F-4D97-AF65-F5344CB8AC3E}">
        <p14:creationId xmlns:p14="http://schemas.microsoft.com/office/powerpoint/2010/main" val="11174920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text on a white background&#10;&#10;Description automatically generated">
            <a:extLst>
              <a:ext uri="{FF2B5EF4-FFF2-40B4-BE49-F238E27FC236}">
                <a16:creationId xmlns:a16="http://schemas.microsoft.com/office/drawing/2014/main" id="{D9DA378E-0C6A-4EF7-AB9E-1E177E64A98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04" r="5830"/>
          <a:stretch/>
        </p:blipFill>
        <p:spPr>
          <a:xfrm>
            <a:off x="20" y="10"/>
            <a:ext cx="4637226" cy="6857990"/>
          </a:xfrm>
          <a:prstGeom prst="rect">
            <a:avLst/>
          </a:prstGeom>
        </p:spPr>
      </p:pic>
      <p:sp>
        <p:nvSpPr>
          <p:cNvPr id="11" name="Rectangle 10">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CB7578D-0A03-422E-A1A9-14CFE529061F}"/>
              </a:ext>
            </a:extLst>
          </p:cNvPr>
          <p:cNvSpPr>
            <a:spLocks noGrp="1"/>
          </p:cNvSpPr>
          <p:nvPr>
            <p:ph type="title"/>
          </p:nvPr>
        </p:nvSpPr>
        <p:spPr>
          <a:xfrm>
            <a:off x="5277328" y="640082"/>
            <a:ext cx="6274591" cy="3351602"/>
          </a:xfrm>
        </p:spPr>
        <p:txBody>
          <a:bodyPr vert="horz" lIns="91440" tIns="45720" rIns="91440" bIns="45720" rtlCol="0" anchor="b">
            <a:normAutofit/>
          </a:bodyPr>
          <a:lstStyle/>
          <a:p>
            <a:pPr algn="ctr"/>
            <a:r>
              <a:rPr lang="en-US" sz="6000" dirty="0">
                <a:solidFill>
                  <a:schemeClr val="bg1"/>
                </a:solidFill>
              </a:rPr>
              <a:t>Federal and State laws prevent discrimination.</a:t>
            </a:r>
          </a:p>
        </p:txBody>
      </p:sp>
      <p:sp>
        <p:nvSpPr>
          <p:cNvPr id="5" name="Text Placeholder 4">
            <a:extLst>
              <a:ext uri="{FF2B5EF4-FFF2-40B4-BE49-F238E27FC236}">
                <a16:creationId xmlns:a16="http://schemas.microsoft.com/office/drawing/2014/main" id="{7DB1434D-1837-43F5-B54B-DFEDEFAAB112}"/>
              </a:ext>
            </a:extLst>
          </p:cNvPr>
          <p:cNvSpPr>
            <a:spLocks noGrp="1"/>
          </p:cNvSpPr>
          <p:nvPr>
            <p:ph type="body" idx="1"/>
          </p:nvPr>
        </p:nvSpPr>
        <p:spPr>
          <a:xfrm>
            <a:off x="5277327" y="4156276"/>
            <a:ext cx="6274592" cy="2061645"/>
          </a:xfrm>
        </p:spPr>
        <p:txBody>
          <a:bodyPr vert="horz" lIns="91440" tIns="45720" rIns="91440" bIns="45720" rtlCol="0">
            <a:normAutofit/>
          </a:bodyPr>
          <a:lstStyle/>
          <a:p>
            <a:endParaRPr lang="en-US" sz="2400" dirty="0">
              <a:solidFill>
                <a:schemeClr val="bg1"/>
              </a:solidFill>
            </a:endParaRPr>
          </a:p>
        </p:txBody>
      </p:sp>
      <p:sp>
        <p:nvSpPr>
          <p:cNvPr id="6" name="TextBox 5">
            <a:extLst>
              <a:ext uri="{FF2B5EF4-FFF2-40B4-BE49-F238E27FC236}">
                <a16:creationId xmlns:a16="http://schemas.microsoft.com/office/drawing/2014/main" id="{09A08D9D-0BE0-4A78-94E5-752A11AA785A}"/>
              </a:ext>
            </a:extLst>
          </p:cNvPr>
          <p:cNvSpPr txBox="1"/>
          <p:nvPr/>
        </p:nvSpPr>
        <p:spPr>
          <a:xfrm>
            <a:off x="2197155" y="6657945"/>
            <a:ext cx="244009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jfk50.blogspot.com/2010/12/bill-of-rights-ratified.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12982154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2133B31-E788-4AF5-9B0D-9F2CB1854D32}"/>
              </a:ext>
            </a:extLst>
          </p:cNvPr>
          <p:cNvSpPr>
            <a:spLocks noGrp="1"/>
          </p:cNvSpPr>
          <p:nvPr>
            <p:ph type="title"/>
          </p:nvPr>
        </p:nvSpPr>
        <p:spPr/>
        <p:txBody>
          <a:bodyPr/>
          <a:lstStyle/>
          <a:p>
            <a:r>
              <a:rPr lang="en-US" b="1" dirty="0"/>
              <a:t>Section 504 of the Rehabilitation Act of 1973</a:t>
            </a:r>
          </a:p>
        </p:txBody>
      </p:sp>
      <p:sp>
        <p:nvSpPr>
          <p:cNvPr id="9" name="Content Placeholder 8">
            <a:extLst>
              <a:ext uri="{FF2B5EF4-FFF2-40B4-BE49-F238E27FC236}">
                <a16:creationId xmlns:a16="http://schemas.microsoft.com/office/drawing/2014/main" id="{C85B9090-FDDA-4667-9554-5B9BBBB39747}"/>
              </a:ext>
            </a:extLst>
          </p:cNvPr>
          <p:cNvSpPr>
            <a:spLocks noGrp="1"/>
          </p:cNvSpPr>
          <p:nvPr>
            <p:ph idx="1"/>
          </p:nvPr>
        </p:nvSpPr>
        <p:spPr/>
        <p:txBody>
          <a:bodyPr>
            <a:normAutofit/>
          </a:bodyPr>
          <a:lstStyle/>
          <a:p>
            <a:pPr lvl="1"/>
            <a:r>
              <a:rPr lang="en-US" sz="2800" dirty="0"/>
              <a:t>Applies to the recipients of grants or other financial assistance from the U.S. Department of Education. Essentially, all public school districts are covered by Section 504 because they receive some form of federal financial assistance. </a:t>
            </a:r>
          </a:p>
          <a:p>
            <a:pPr lvl="1"/>
            <a:r>
              <a:rPr lang="en-US" sz="2800" dirty="0"/>
              <a:t>Prohibits districts from discriminating against qualified students with disabilities on the basis of their disability. Public schools are required to provide qualified students with disabilities with a free, appropriate education at public expense (</a:t>
            </a:r>
            <a:r>
              <a:rPr lang="en-US" sz="2800" dirty="0" err="1"/>
              <a:t>FAPE</a:t>
            </a:r>
            <a:r>
              <a:rPr lang="en-US" sz="2800" dirty="0"/>
              <a:t>). </a:t>
            </a:r>
          </a:p>
        </p:txBody>
      </p:sp>
    </p:spTree>
    <p:extLst>
      <p:ext uri="{BB962C8B-B14F-4D97-AF65-F5344CB8AC3E}">
        <p14:creationId xmlns:p14="http://schemas.microsoft.com/office/powerpoint/2010/main" val="120096628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2D9FA-C3BF-4FFA-9125-2E8F15EAC880}"/>
              </a:ext>
            </a:extLst>
          </p:cNvPr>
          <p:cNvSpPr>
            <a:spLocks noGrp="1"/>
          </p:cNvSpPr>
          <p:nvPr>
            <p:ph type="title"/>
          </p:nvPr>
        </p:nvSpPr>
        <p:spPr/>
        <p:txBody>
          <a:bodyPr/>
          <a:lstStyle/>
          <a:p>
            <a:r>
              <a:rPr lang="en-US" dirty="0">
                <a:solidFill>
                  <a:srgbClr val="030A13"/>
                </a:solidFill>
                <a:latin typeface="Helvetica Neue"/>
              </a:rPr>
              <a:t>Title II of the Americans with Disabilities Act</a:t>
            </a:r>
            <a:endParaRPr lang="en-US" dirty="0"/>
          </a:p>
        </p:txBody>
      </p:sp>
      <p:sp>
        <p:nvSpPr>
          <p:cNvPr id="3" name="Content Placeholder 2">
            <a:extLst>
              <a:ext uri="{FF2B5EF4-FFF2-40B4-BE49-F238E27FC236}">
                <a16:creationId xmlns:a16="http://schemas.microsoft.com/office/drawing/2014/main" id="{084948B5-5B84-4E7C-B15F-34773FE0EDCF}"/>
              </a:ext>
            </a:extLst>
          </p:cNvPr>
          <p:cNvSpPr>
            <a:spLocks noGrp="1"/>
          </p:cNvSpPr>
          <p:nvPr>
            <p:ph idx="1"/>
          </p:nvPr>
        </p:nvSpPr>
        <p:spPr/>
        <p:txBody>
          <a:bodyPr/>
          <a:lstStyle/>
          <a:p>
            <a:r>
              <a:rPr lang="en-US" dirty="0">
                <a:solidFill>
                  <a:srgbClr val="030A13"/>
                </a:solidFill>
                <a:latin typeface="Helvetica Neue"/>
              </a:rPr>
              <a:t>Prohibits state and local governments (such as public school districts, public colleges and universities, and public libraries) from discriminating against persons with disabilities.</a:t>
            </a:r>
          </a:p>
          <a:p>
            <a:endParaRPr lang="en-US" dirty="0">
              <a:solidFill>
                <a:srgbClr val="030A13"/>
              </a:solidFill>
              <a:latin typeface="Helvetica Neue"/>
            </a:endParaRPr>
          </a:p>
          <a:p>
            <a:endParaRPr lang="en-US" dirty="0"/>
          </a:p>
        </p:txBody>
      </p:sp>
    </p:spTree>
    <p:extLst>
      <p:ext uri="{BB962C8B-B14F-4D97-AF65-F5344CB8AC3E}">
        <p14:creationId xmlns:p14="http://schemas.microsoft.com/office/powerpoint/2010/main" val="727377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C0000B2-0F38-47C4-B11B-B926AA194374}"/>
              </a:ext>
            </a:extLst>
          </p:cNvPr>
          <p:cNvSpPr>
            <a:spLocks noGrp="1"/>
          </p:cNvSpPr>
          <p:nvPr>
            <p:ph type="title"/>
          </p:nvPr>
        </p:nvSpPr>
        <p:spPr>
          <a:xfrm>
            <a:off x="6746628" y="1783959"/>
            <a:ext cx="4645250" cy="2889114"/>
          </a:xfrm>
        </p:spPr>
        <p:txBody>
          <a:bodyPr vert="horz" lIns="91440" tIns="45720" rIns="91440" bIns="45720" rtlCol="0" anchor="b">
            <a:normAutofit/>
          </a:bodyPr>
          <a:lstStyle/>
          <a:p>
            <a:pPr algn="ctr"/>
            <a:r>
              <a:rPr lang="en-US" sz="3300" kern="1200" dirty="0">
                <a:solidFill>
                  <a:schemeClr val="bg1"/>
                </a:solidFill>
                <a:latin typeface="+mj-lt"/>
                <a:ea typeface="+mj-ea"/>
                <a:cs typeface="+mj-cs"/>
              </a:rPr>
              <a:t>ANTI-DISCRIMINATION LAWS also prohibit retaliation against individuals who assert their rights UNDER THOSE LAWS.</a:t>
            </a:r>
          </a:p>
        </p:txBody>
      </p:sp>
      <p:sp>
        <p:nvSpPr>
          <p:cNvPr id="5" name="Text Placeholder 4">
            <a:extLst>
              <a:ext uri="{FF2B5EF4-FFF2-40B4-BE49-F238E27FC236}">
                <a16:creationId xmlns:a16="http://schemas.microsoft.com/office/drawing/2014/main" id="{DFA72C0C-098E-4FA0-8507-39EE2BCA144B}"/>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endParaRPr lang="en-US" kern="1200">
              <a:solidFill>
                <a:schemeClr val="bg1"/>
              </a:solidFill>
              <a:latin typeface="+mn-lt"/>
              <a:ea typeface="+mn-ea"/>
              <a:cs typeface="+mn-cs"/>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close up of a keyboard&#10;&#10;Description automatically generated">
            <a:extLst>
              <a:ext uri="{FF2B5EF4-FFF2-40B4-BE49-F238E27FC236}">
                <a16:creationId xmlns:a16="http://schemas.microsoft.com/office/drawing/2014/main" id="{4D27CC90-0DA9-4DD9-B47E-D8109561E5D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928" b="9995"/>
          <a:stretch/>
        </p:blipFill>
        <p:spPr>
          <a:xfrm>
            <a:off x="419382" y="1467655"/>
            <a:ext cx="4047843" cy="2491786"/>
          </a:xfrm>
          <a:prstGeom prst="rect">
            <a:avLst/>
          </a:prstGeom>
        </p:spPr>
      </p:pic>
    </p:spTree>
    <p:extLst>
      <p:ext uri="{BB962C8B-B14F-4D97-AF65-F5344CB8AC3E}">
        <p14:creationId xmlns:p14="http://schemas.microsoft.com/office/powerpoint/2010/main" val="38813380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D08B-F963-4907-BC5F-6AAE470C453D}"/>
              </a:ext>
            </a:extLst>
          </p:cNvPr>
          <p:cNvSpPr>
            <a:spLocks noGrp="1"/>
          </p:cNvSpPr>
          <p:nvPr>
            <p:ph type="title"/>
          </p:nvPr>
        </p:nvSpPr>
        <p:spPr>
          <a:xfrm>
            <a:off x="609600" y="889232"/>
            <a:ext cx="10972800" cy="939567"/>
          </a:xfrm>
        </p:spPr>
        <p:txBody>
          <a:bodyPr>
            <a:noAutofit/>
          </a:bodyPr>
          <a:lstStyle/>
          <a:p>
            <a:br>
              <a:rPr lang="en-US" sz="3200" b="1" dirty="0"/>
            </a:br>
            <a:r>
              <a:rPr lang="en-US" sz="3200" b="1" dirty="0"/>
              <a:t>Section 504 of the Rehabilitation Act of 1973 -- </a:t>
            </a:r>
            <a:r>
              <a:rPr lang="en-US" sz="3200" b="1" dirty="0">
                <a:hlinkClick r:id="rId2"/>
              </a:rPr>
              <a:t>34 CFR 104.61</a:t>
            </a:r>
            <a:r>
              <a:rPr lang="en-US" sz="3200" dirty="0"/>
              <a:t> </a:t>
            </a:r>
            <a:r>
              <a:rPr lang="en-US" sz="2400" dirty="0"/>
              <a:t>(incorporates the retaliation language of the regulations under Title VI)</a:t>
            </a:r>
            <a:br>
              <a:rPr lang="en-US" sz="2400" dirty="0"/>
            </a:br>
            <a:endParaRPr lang="en-US" sz="2400" dirty="0"/>
          </a:p>
        </p:txBody>
      </p:sp>
      <p:sp>
        <p:nvSpPr>
          <p:cNvPr id="3" name="Content Placeholder 2">
            <a:extLst>
              <a:ext uri="{FF2B5EF4-FFF2-40B4-BE49-F238E27FC236}">
                <a16:creationId xmlns:a16="http://schemas.microsoft.com/office/drawing/2014/main" id="{CC613DFA-A5D7-4247-A1A1-C7CE5ABC1548}"/>
              </a:ext>
            </a:extLst>
          </p:cNvPr>
          <p:cNvSpPr>
            <a:spLocks noGrp="1"/>
          </p:cNvSpPr>
          <p:nvPr>
            <p:ph idx="1"/>
          </p:nvPr>
        </p:nvSpPr>
        <p:spPr/>
        <p:txBody>
          <a:bodyPr>
            <a:normAutofit lnSpcReduction="10000"/>
          </a:bodyPr>
          <a:lstStyle/>
          <a:p>
            <a:r>
              <a:rPr lang="en-US" dirty="0"/>
              <a:t>“</a:t>
            </a:r>
            <a:r>
              <a:rPr lang="en-US" b="1" dirty="0"/>
              <a:t>Intimidatory or retaliatory acts prohibited</a:t>
            </a:r>
            <a:r>
              <a:rPr lang="en-US" dirty="0"/>
              <a:t>. No recipient or other person shall </a:t>
            </a:r>
            <a:r>
              <a:rPr lang="en-US" dirty="0">
                <a:highlight>
                  <a:srgbClr val="FFFF00"/>
                </a:highlight>
              </a:rPr>
              <a:t>intimidate, threaten, coerce, or discriminate against any individual for the purpose of interfering with any right or privilege secured by section 601 of the Act</a:t>
            </a:r>
            <a:r>
              <a:rPr lang="en-US" dirty="0"/>
              <a:t> or this part, or because he has made a complaint, testified, assisted, or participated in any manner in an investigation, proceeding or hearing under this part. </a:t>
            </a:r>
          </a:p>
          <a:p>
            <a:r>
              <a:rPr lang="en-US" dirty="0"/>
              <a:t>The identity of complainants shall be kept confidential except to the extent necessary to carry out the purposes of this part, including the conduct of any investigation, hearing, or judicial proceeding arising thereunder.”</a:t>
            </a:r>
          </a:p>
        </p:txBody>
      </p:sp>
    </p:spTree>
    <p:extLst>
      <p:ext uri="{BB962C8B-B14F-4D97-AF65-F5344CB8AC3E}">
        <p14:creationId xmlns:p14="http://schemas.microsoft.com/office/powerpoint/2010/main" val="32438291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DE1D6-EEFA-4855-A766-D8BA7725DD54}"/>
              </a:ext>
            </a:extLst>
          </p:cNvPr>
          <p:cNvSpPr>
            <a:spLocks noGrp="1"/>
          </p:cNvSpPr>
          <p:nvPr>
            <p:ph type="title"/>
          </p:nvPr>
        </p:nvSpPr>
        <p:spPr/>
        <p:txBody>
          <a:bodyPr>
            <a:noAutofit/>
          </a:bodyPr>
          <a:lstStyle/>
          <a:p>
            <a:r>
              <a:rPr lang="en-US" sz="3400" b="1" dirty="0"/>
              <a:t>Title II of the Americans with Disabilities Act</a:t>
            </a:r>
            <a:r>
              <a:rPr lang="en-US" sz="3200" b="1" dirty="0"/>
              <a:t> -- </a:t>
            </a:r>
            <a:r>
              <a:rPr lang="en-US" sz="3200" b="1" dirty="0">
                <a:hlinkClick r:id="rId2"/>
              </a:rPr>
              <a:t>28 CFR 35.134</a:t>
            </a:r>
            <a:r>
              <a:rPr lang="en-US" sz="3200" b="1" dirty="0"/>
              <a:t>:</a:t>
            </a:r>
          </a:p>
        </p:txBody>
      </p:sp>
      <p:sp>
        <p:nvSpPr>
          <p:cNvPr id="3" name="Content Placeholder 2">
            <a:extLst>
              <a:ext uri="{FF2B5EF4-FFF2-40B4-BE49-F238E27FC236}">
                <a16:creationId xmlns:a16="http://schemas.microsoft.com/office/drawing/2014/main" id="{58888EE4-6036-4CDB-B1D9-F26A26F4C0FE}"/>
              </a:ext>
            </a:extLst>
          </p:cNvPr>
          <p:cNvSpPr>
            <a:spLocks noGrp="1"/>
          </p:cNvSpPr>
          <p:nvPr>
            <p:ph idx="1"/>
          </p:nvPr>
        </p:nvSpPr>
        <p:spPr/>
        <p:txBody>
          <a:bodyPr>
            <a:normAutofit lnSpcReduction="10000"/>
          </a:bodyPr>
          <a:lstStyle/>
          <a:p>
            <a:r>
              <a:rPr lang="en-US" dirty="0"/>
              <a:t>“(a) No private or public entity shall discriminate against any individual because that individual </a:t>
            </a:r>
            <a:r>
              <a:rPr lang="en-US" b="1" dirty="0">
                <a:highlight>
                  <a:srgbClr val="FFFF00"/>
                </a:highlight>
              </a:rPr>
              <a:t>has opposed any act or practice made unlawful by this part, or because that individual made a charge, testified, assisted, or participated in any manner in an investigation, proceeding, or hearing </a:t>
            </a:r>
            <a:r>
              <a:rPr lang="en-US" dirty="0"/>
              <a:t>under the Act or this part. </a:t>
            </a:r>
          </a:p>
          <a:p>
            <a:r>
              <a:rPr lang="en-US" dirty="0"/>
              <a:t>(b) No private or public entity shall coerce, intimidate, threaten, or interfere with any individual in the exercise or enjoyment of, or on account of his or her having exercised or enjoyed, or on account of his or her having aided or encouraged any other individual in the exercise or enjoyment of, any right granted or protected by the Act or this part.”</a:t>
            </a:r>
          </a:p>
          <a:p>
            <a:endParaRPr lang="en-US" dirty="0"/>
          </a:p>
        </p:txBody>
      </p:sp>
    </p:spTree>
    <p:extLst>
      <p:ext uri="{BB962C8B-B14F-4D97-AF65-F5344CB8AC3E}">
        <p14:creationId xmlns:p14="http://schemas.microsoft.com/office/powerpoint/2010/main" val="169318590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5">
            <a:extLst>
              <a:ext uri="{FF2B5EF4-FFF2-40B4-BE49-F238E27FC236}">
                <a16:creationId xmlns:a16="http://schemas.microsoft.com/office/drawing/2014/main" id="{6B5C4DCF-0556-43D3-9DAA-10B537C1EE65}"/>
              </a:ext>
            </a:extLst>
          </p:cNvPr>
          <p:cNvSpPr>
            <a:spLocks noGrp="1"/>
          </p:cNvSpPr>
          <p:nvPr>
            <p:ph type="title"/>
          </p:nvPr>
        </p:nvSpPr>
        <p:spPr>
          <a:xfrm>
            <a:off x="6094105" y="802955"/>
            <a:ext cx="4977976" cy="1454051"/>
          </a:xfrm>
        </p:spPr>
        <p:txBody>
          <a:bodyPr>
            <a:normAutofit/>
          </a:bodyPr>
          <a:lstStyle/>
          <a:p>
            <a:r>
              <a:rPr lang="en-US" b="1" u="sng">
                <a:solidFill>
                  <a:srgbClr val="000000"/>
                </a:solidFill>
              </a:rPr>
              <a:t>What is retaliation?</a:t>
            </a: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Image result for retaliation">
            <a:extLst>
              <a:ext uri="{FF2B5EF4-FFF2-40B4-BE49-F238E27FC236}">
                <a16:creationId xmlns:a16="http://schemas.microsoft.com/office/drawing/2014/main" id="{F021B23A-01B9-4F84-A95C-7CDF42744371}"/>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1950" r="18035" b="1"/>
          <a:stretch/>
        </p:blipFill>
        <p:spPr bwMode="auto">
          <a:xfrm>
            <a:off x="81208" y="802955"/>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8F2DEA62-5016-46E9-BEFF-4AE7757E596D}"/>
              </a:ext>
            </a:extLst>
          </p:cNvPr>
          <p:cNvSpPr>
            <a:spLocks noGrp="1"/>
          </p:cNvSpPr>
          <p:nvPr>
            <p:ph idx="1"/>
          </p:nvPr>
        </p:nvSpPr>
        <p:spPr>
          <a:xfrm>
            <a:off x="6090574" y="2421682"/>
            <a:ext cx="4977578" cy="2179313"/>
          </a:xfrm>
        </p:spPr>
        <p:txBody>
          <a:bodyPr anchor="ctr">
            <a:normAutofit/>
          </a:bodyPr>
          <a:lstStyle/>
          <a:p>
            <a:pPr marL="0" indent="0">
              <a:buNone/>
            </a:pPr>
            <a:r>
              <a:rPr lang="en-US" sz="2400" b="1" dirty="0">
                <a:solidFill>
                  <a:srgbClr val="000000"/>
                </a:solidFill>
              </a:rPr>
              <a:t>When school personnel take adverse action against a student, or one who advocates on behalf of a student, in response to a parent’s decision to assert his or her rights under the law.</a:t>
            </a:r>
          </a:p>
        </p:txBody>
      </p:sp>
    </p:spTree>
    <p:extLst>
      <p:ext uri="{BB962C8B-B14F-4D97-AF65-F5344CB8AC3E}">
        <p14:creationId xmlns:p14="http://schemas.microsoft.com/office/powerpoint/2010/main" val="4998833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DF6DA-0E8C-42FE-9C3C-DD1336CA7144}"/>
              </a:ext>
            </a:extLst>
          </p:cNvPr>
          <p:cNvSpPr>
            <a:spLocks noGrp="1"/>
          </p:cNvSpPr>
          <p:nvPr>
            <p:ph type="title"/>
          </p:nvPr>
        </p:nvSpPr>
        <p:spPr/>
        <p:txBody>
          <a:bodyPr/>
          <a:lstStyle/>
          <a:p>
            <a:pPr algn="ctr"/>
            <a:r>
              <a:rPr lang="en-US" b="1" dirty="0"/>
              <a:t>OCR’S 5-Part Retaliation Test</a:t>
            </a:r>
            <a:endParaRPr lang="en-US" dirty="0"/>
          </a:p>
        </p:txBody>
      </p:sp>
      <p:sp>
        <p:nvSpPr>
          <p:cNvPr id="3" name="Content Placeholder 2">
            <a:extLst>
              <a:ext uri="{FF2B5EF4-FFF2-40B4-BE49-F238E27FC236}">
                <a16:creationId xmlns:a16="http://schemas.microsoft.com/office/drawing/2014/main" id="{2F08B03D-DF38-4917-B31E-370BAD7E40BD}"/>
              </a:ext>
            </a:extLst>
          </p:cNvPr>
          <p:cNvSpPr>
            <a:spLocks noGrp="1"/>
          </p:cNvSpPr>
          <p:nvPr>
            <p:ph idx="1"/>
          </p:nvPr>
        </p:nvSpPr>
        <p:spPr/>
        <p:txBody>
          <a:bodyPr/>
          <a:lstStyle/>
          <a:p>
            <a:pPr marL="514350" indent="-514350">
              <a:buFont typeface="+mj-lt"/>
              <a:buAutoNum type="arabicPeriod"/>
            </a:pPr>
            <a:r>
              <a:rPr lang="en-US" dirty="0"/>
              <a:t>Has the student/parent engaged in a protected activity?</a:t>
            </a:r>
          </a:p>
          <a:p>
            <a:pPr marL="514350" indent="-514350">
              <a:buFont typeface="+mj-lt"/>
              <a:buAutoNum type="arabicPeriod"/>
            </a:pPr>
            <a:r>
              <a:rPr lang="en-US" dirty="0"/>
              <a:t>Is the district aware of the protected activity? </a:t>
            </a:r>
          </a:p>
          <a:p>
            <a:pPr marL="514350" indent="-514350">
              <a:buFont typeface="+mj-lt"/>
              <a:buAutoNum type="arabicPeriod"/>
            </a:pPr>
            <a:r>
              <a:rPr lang="en-US" dirty="0"/>
              <a:t>Was the parent/student subjected to an adverse action? </a:t>
            </a:r>
          </a:p>
          <a:p>
            <a:pPr marL="514350" indent="-514350">
              <a:buFont typeface="+mj-lt"/>
              <a:buAutoNum type="arabicPeriod"/>
            </a:pPr>
            <a:r>
              <a:rPr lang="en-US" dirty="0"/>
              <a:t>Will a neutral third party decide there is a causal relationship or connection between the protected activity and the adverse reaction?</a:t>
            </a:r>
          </a:p>
          <a:p>
            <a:pPr marL="514350" indent="-514350">
              <a:buFont typeface="+mj-lt"/>
              <a:buAutoNum type="arabicPeriod"/>
            </a:pPr>
            <a:r>
              <a:rPr lang="en-US" dirty="0"/>
              <a:t>Can the district offer legitimate, nondiscriminatory reasons for the adverse action, which a neutral third party will not consider to be pretextual (i.e., a false pretense)?</a:t>
            </a:r>
          </a:p>
          <a:p>
            <a:endParaRPr lang="en-US" dirty="0"/>
          </a:p>
        </p:txBody>
      </p:sp>
    </p:spTree>
    <p:extLst>
      <p:ext uri="{BB962C8B-B14F-4D97-AF65-F5344CB8AC3E}">
        <p14:creationId xmlns:p14="http://schemas.microsoft.com/office/powerpoint/2010/main" val="31743143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960</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 Neue</vt:lpstr>
      <vt:lpstr>Wingdings</vt:lpstr>
      <vt:lpstr>1_Custom Design</vt:lpstr>
      <vt:lpstr>IDENTIFYING RETALIATION AND AVOIDING CLAIMS</vt:lpstr>
      <vt:lpstr>Federal and State laws prevent discrimination.</vt:lpstr>
      <vt:lpstr>Section 504 of the Rehabilitation Act of 1973</vt:lpstr>
      <vt:lpstr>Title II of the Americans with Disabilities Act</vt:lpstr>
      <vt:lpstr>ANTI-DISCRIMINATION LAWS also prohibit retaliation against individuals who assert their rights UNDER THOSE LAWS.</vt:lpstr>
      <vt:lpstr> Section 504 of the Rehabilitation Act of 1973 -- 34 CFR 104.61 (incorporates the retaliation language of the regulations under Title VI) </vt:lpstr>
      <vt:lpstr>Title II of the Americans with Disabilities Act -- 28 CFR 35.134:</vt:lpstr>
      <vt:lpstr>What is retaliation?</vt:lpstr>
      <vt:lpstr>OCR’S 5-Part Retaliation Test</vt:lpstr>
      <vt:lpstr> 1.  Has the parent/student engaged in a protected activity? </vt:lpstr>
      <vt:lpstr>2.  Is the district aware of the protected activity?</vt:lpstr>
      <vt:lpstr>3.  Was the parent/student subjected to an adverse action?</vt:lpstr>
      <vt:lpstr>Some examples of adverse action:</vt:lpstr>
      <vt:lpstr>4.  Will a neutral 3rd party decide there is a causal relationship or connection between the protected activity and the adverse action?</vt:lpstr>
      <vt:lpstr>Before taking an “adverse action,” ask yourself:</vt:lpstr>
      <vt:lpstr>5.  Are there legitimate, nondiscriminatory reasons for the adverse action?</vt:lpstr>
      <vt:lpstr>Avoiding Retaliation Claims</vt:lpstr>
      <vt:lpstr>IDENTIFYING RETALIATION AND AVOIDING CLAIMS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RETALIATION AND AVOIDING CLAIMS</dc:title>
  <dc:creator>Erin Young</dc:creator>
  <cp:lastModifiedBy>Erin Young</cp:lastModifiedBy>
  <cp:revision>3</cp:revision>
  <dcterms:created xsi:type="dcterms:W3CDTF">2019-05-07T14:58:28Z</dcterms:created>
  <dcterms:modified xsi:type="dcterms:W3CDTF">2019-05-07T16:09:38Z</dcterms:modified>
</cp:coreProperties>
</file>