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4"/>
  </p:notesMasterIdLst>
  <p:sldIdLst>
    <p:sldId id="447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61" r:id="rId12"/>
    <p:sldId id="462" r:id="rId1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AEBF4ADF-5E37-4D00-874F-B2967675A114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D3D37BE3-E6D5-49D2-B0B1-62E9823C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MWA Board Meeting, 1-31-19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9182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71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2237574"/>
            <a:ext cx="4273817" cy="44569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590561" y="2237574"/>
            <a:ext cx="4228345" cy="4456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6538" y="1509713"/>
            <a:ext cx="4273817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0561" y="1506825"/>
            <a:ext cx="4228345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25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873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6194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715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1" y="2697399"/>
            <a:ext cx="4623292" cy="1769128"/>
          </a:xfrm>
          <a:prstGeom prst="rect">
            <a:avLst/>
          </a:prstGeo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4" y="53577"/>
            <a:ext cx="8680777" cy="834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98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1/17/19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520647"/>
            <a:ext cx="91440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9883" y="5412660"/>
            <a:ext cx="922531" cy="943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875" y="1820447"/>
            <a:ext cx="7495887" cy="7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514600"/>
            <a:ext cx="7772400" cy="1579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MWA CEO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5257800"/>
            <a:ext cx="6669280" cy="1066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MWA Board </a:t>
            </a:r>
            <a:r>
              <a:rPr lang="en-US" i="1" dirty="0"/>
              <a:t>Meeting</a:t>
            </a:r>
          </a:p>
          <a:p>
            <a:pPr marL="0" indent="0" algn="ctr">
              <a:buNone/>
            </a:pPr>
            <a:r>
              <a:rPr lang="en-US" sz="2400" i="1" dirty="0" smtClean="0"/>
              <a:t>January </a:t>
            </a:r>
            <a:r>
              <a:rPr lang="en-US" sz="2400" i="1" dirty="0" smtClean="0"/>
              <a:t>31</a:t>
            </a:r>
            <a:r>
              <a:rPr lang="en-US" sz="2400" i="1" dirty="0" smtClean="0"/>
              <a:t>, </a:t>
            </a:r>
            <a:r>
              <a:rPr lang="en-US" sz="2400" i="1" dirty="0" smtClean="0"/>
              <a:t>2019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0049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Dashboard Mathematics – MWA vs. CA Avg.</a:t>
            </a:r>
          </a:p>
          <a:p>
            <a:r>
              <a:rPr lang="en-US" sz="1600" b="1" dirty="0" smtClean="0"/>
              <a:t>(Higher than CA &amp; with a 10.1 Points increase versus 1.3 Points increase for CA).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01775"/>
            <a:ext cx="2258209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569" y="1501775"/>
            <a:ext cx="23206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Demand: MWA Lottery Highlights for 2019-20</a:t>
            </a:r>
            <a:endParaRPr lang="en-US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7132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Lottery Enrollment Summary (as of 1/22/19):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en-US" sz="2400" b="1" i="1" dirty="0" smtClean="0"/>
              <a:t>987 TOTAL </a:t>
            </a:r>
            <a:r>
              <a:rPr lang="en-US" sz="2400" dirty="0" smtClean="0"/>
              <a:t>applications </a:t>
            </a:r>
            <a:r>
              <a:rPr lang="en-US" sz="2400" dirty="0"/>
              <a:t>submitted </a:t>
            </a:r>
            <a:endParaRPr lang="en-US" sz="2400" dirty="0" smtClean="0"/>
          </a:p>
          <a:p>
            <a:pPr marL="0" indent="0">
              <a:buNone/>
            </a:pPr>
            <a:endParaRPr lang="en-US" sz="1050" dirty="0"/>
          </a:p>
          <a:p>
            <a:pPr lvl="0"/>
            <a:r>
              <a:rPr lang="en-US" sz="2400" b="1" i="1" dirty="0" smtClean="0"/>
              <a:t>446 </a:t>
            </a:r>
            <a:r>
              <a:rPr lang="en-US" sz="2400" b="1" i="1" dirty="0"/>
              <a:t>only applied to MWA </a:t>
            </a:r>
            <a:r>
              <a:rPr lang="en-US" sz="2400" dirty="0"/>
              <a:t>(</a:t>
            </a:r>
            <a:r>
              <a:rPr lang="en-US" sz="2400" dirty="0" smtClean="0"/>
              <a:t>45.1% </a:t>
            </a:r>
            <a:r>
              <a:rPr lang="en-US" sz="2400" dirty="0"/>
              <a:t>of all applications submitted</a:t>
            </a:r>
            <a:r>
              <a:rPr lang="en-US" sz="2400" dirty="0" smtClean="0"/>
              <a:t>)</a:t>
            </a:r>
          </a:p>
          <a:p>
            <a:pPr marL="0" lvl="0" indent="0">
              <a:buNone/>
            </a:pPr>
            <a:endParaRPr lang="en-US" sz="1000" dirty="0"/>
          </a:p>
          <a:p>
            <a:pPr lvl="0"/>
            <a:r>
              <a:rPr lang="en-US" sz="2400" b="1" i="1" dirty="0" smtClean="0"/>
              <a:t>80 </a:t>
            </a:r>
            <a:r>
              <a:rPr lang="en-US" sz="2400" b="1" i="1" dirty="0"/>
              <a:t>sibling applications </a:t>
            </a:r>
            <a:r>
              <a:rPr lang="en-US" sz="2400" dirty="0" smtClean="0"/>
              <a:t>(would equal 33.9% of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class)</a:t>
            </a:r>
          </a:p>
          <a:p>
            <a:pPr lvl="1"/>
            <a:r>
              <a:rPr lang="en-US" sz="2000" dirty="0" smtClean="0"/>
              <a:t>This % is less than the historical 50% or more = more spaces for new </a:t>
            </a:r>
            <a:r>
              <a:rPr lang="en-US" sz="2000" dirty="0" err="1" smtClean="0"/>
              <a:t>stus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0"/>
            <a:r>
              <a:rPr lang="en-US" sz="2400" b="1" i="1" dirty="0" smtClean="0"/>
              <a:t>2 </a:t>
            </a:r>
            <a:r>
              <a:rPr lang="en-US" sz="2400" b="1" i="1" dirty="0"/>
              <a:t>employee children </a:t>
            </a:r>
            <a:r>
              <a:rPr lang="en-US" sz="2400" b="1" i="1" dirty="0" smtClean="0"/>
              <a:t>applications </a:t>
            </a:r>
            <a:r>
              <a:rPr lang="en-US" sz="2400" dirty="0" smtClean="0"/>
              <a:t>(.01% of the incoming class)</a:t>
            </a:r>
          </a:p>
          <a:p>
            <a:pPr marL="0" lvl="0" indent="0">
              <a:buNone/>
            </a:pPr>
            <a:endParaRPr lang="en-US" sz="1000" dirty="0"/>
          </a:p>
          <a:p>
            <a:pPr lvl="0"/>
            <a:r>
              <a:rPr lang="en-US" sz="2400" b="1" i="1" dirty="0" smtClean="0"/>
              <a:t>765 </a:t>
            </a:r>
            <a:r>
              <a:rPr lang="en-US" sz="2400" b="1" i="1" dirty="0"/>
              <a:t>eligible for </a:t>
            </a:r>
            <a:r>
              <a:rPr lang="en-US" sz="2400" b="1" i="1" dirty="0" smtClean="0"/>
              <a:t>Free &amp; Reduced Price Meals (FRPM)</a:t>
            </a:r>
            <a:r>
              <a:rPr lang="en-US" sz="2400" dirty="0"/>
              <a:t> </a:t>
            </a:r>
            <a:r>
              <a:rPr lang="en-US" sz="2400" dirty="0" smtClean="0"/>
              <a:t>(77.5%)</a:t>
            </a:r>
          </a:p>
          <a:p>
            <a:pPr lvl="1"/>
            <a:r>
              <a:rPr lang="en-US" sz="2000" dirty="0" smtClean="0"/>
              <a:t>not necessarily equal to the % that ultimately enroll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355745"/>
            <a:ext cx="7274157" cy="858837"/>
          </a:xfrm>
        </p:spPr>
        <p:txBody>
          <a:bodyPr/>
          <a:lstStyle/>
          <a:p>
            <a:r>
              <a:rPr lang="en-US" sz="2400" b="1" dirty="0" smtClean="0"/>
              <a:t>Other MWA Lottery Highlights</a:t>
            </a:r>
          </a:p>
          <a:p>
            <a:r>
              <a:rPr lang="en-US" sz="1500" b="1" dirty="0" smtClean="0"/>
              <a:t>(101 more students applying than last year through the first 15 weeks of the process)</a:t>
            </a:r>
            <a:endParaRPr lang="en-US" sz="15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NSVF Meeting - 1/24/19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1991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General MWA and MWAS Updates/Highlights</a:t>
            </a:r>
            <a:endParaRPr lang="en-US" sz="2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363" y="1535113"/>
            <a:ext cx="3883025" cy="47132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Move went well (US staff &amp; students to new MS #2); good spirits despite the disruption</a:t>
            </a:r>
          </a:p>
          <a:p>
            <a:endParaRPr lang="en-US" sz="1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Shift to ending Semester 1 in Dec. went well</a:t>
            </a:r>
          </a:p>
          <a:p>
            <a:endParaRPr lang="en-US" sz="1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FY 20 budget process kick-off started this month</a:t>
            </a:r>
          </a:p>
          <a:p>
            <a:endParaRPr lang="en-US" sz="1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Talent Team made 5 hires in one day before Dec. break!</a:t>
            </a:r>
          </a:p>
          <a:p>
            <a:endParaRPr lang="en-US" sz="1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WASC accreditation process has started</a:t>
            </a:r>
          </a:p>
          <a:p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17288"/>
          <a:stretch>
            <a:fillRect/>
          </a:stretch>
        </p:blipFill>
        <p:spPr>
          <a:xfrm>
            <a:off x="4443412" y="1535113"/>
            <a:ext cx="4500563" cy="4821237"/>
          </a:xfrm>
        </p:spPr>
      </p:pic>
    </p:spTree>
    <p:extLst>
      <p:ext uri="{BB962C8B-B14F-4D97-AF65-F5344CB8AC3E}">
        <p14:creationId xmlns:p14="http://schemas.microsoft.com/office/powerpoint/2010/main" val="318991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Additional Updates/Highlights</a:t>
            </a:r>
            <a:endParaRPr lang="en-US" sz="2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363" y="1535113"/>
            <a:ext cx="3883025" cy="471328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i="1" dirty="0" smtClean="0"/>
              <a:t>Plans in the works to take 11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graders to </a:t>
            </a:r>
            <a:r>
              <a:rPr lang="en-US" sz="1800" i="1" u="sng" dirty="0" smtClean="0"/>
              <a:t>tour colleges in CA </a:t>
            </a:r>
            <a:r>
              <a:rPr lang="en-US" sz="1800" i="1" dirty="0" smtClean="0"/>
              <a:t>this spring to help them expand their sense possibilities about more than state schools. </a:t>
            </a:r>
          </a:p>
          <a:p>
            <a:pPr algn="just"/>
            <a:endParaRPr lang="en-US" sz="8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 smtClean="0"/>
              <a:t>Did not receive the </a:t>
            </a:r>
            <a:r>
              <a:rPr lang="en-US" sz="1800" i="1" u="sng" dirty="0" smtClean="0"/>
              <a:t>New School Venture Fund</a:t>
            </a:r>
            <a:r>
              <a:rPr lang="en-US" sz="1800" i="1" dirty="0" smtClean="0"/>
              <a:t> grant award for expanding charter schools &amp; not quite yet eligible for the federal grant.</a:t>
            </a:r>
          </a:p>
          <a:p>
            <a:pPr algn="just"/>
            <a:endParaRPr lang="en-US" sz="8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 smtClean="0"/>
              <a:t>Will be </a:t>
            </a:r>
            <a:r>
              <a:rPr lang="en-US" sz="1800" i="1" u="sng" dirty="0" smtClean="0"/>
              <a:t>eligible for the state grant </a:t>
            </a:r>
            <a:r>
              <a:rPr lang="en-US" sz="1800" i="1" dirty="0" smtClean="0"/>
              <a:t>for CA charter schools for planning and start-up if Pittsburg is approved and the feds fund the state program again.</a:t>
            </a:r>
            <a:endParaRPr lang="en-US" sz="2000" i="1" dirty="0" smtClean="0"/>
          </a:p>
          <a:p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27175" r="27175"/>
          <a:stretch>
            <a:fillRect/>
          </a:stretch>
        </p:blipFill>
        <p:spPr>
          <a:xfrm>
            <a:off x="4443412" y="1535113"/>
            <a:ext cx="4500563" cy="48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CDE Dashboard Elements to Celebrate for MWA</a:t>
            </a:r>
            <a:endParaRPr lang="en-US" sz="2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363" y="1535113"/>
            <a:ext cx="3883025" cy="47132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Graduation rate is high (GREEN)</a:t>
            </a:r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The College/Career ranking is in the highest band (BLUE)</a:t>
            </a:r>
          </a:p>
          <a:p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20334"/>
            <a:ext cx="3333750" cy="1704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257" y="2054225"/>
            <a:ext cx="33432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Dashboard College/Career – MWA vs. CA Avg.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2275836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680" y="1623363"/>
            <a:ext cx="22177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Dashboard Graduation Rate – MWA vs. CA Avg.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84350"/>
            <a:ext cx="2424883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784350"/>
            <a:ext cx="25089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CDE Dashboard Elements Growth Areas</a:t>
            </a:r>
            <a:endParaRPr lang="en-US" sz="2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363" y="1535113"/>
            <a:ext cx="3883025" cy="47132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Chronic Absenteeism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Suspension Rates</a:t>
            </a:r>
          </a:p>
          <a:p>
            <a:endParaRPr lang="en-US" sz="2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Math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/>
              <a:t>English Growth (not shown because strong overall)</a:t>
            </a:r>
          </a:p>
          <a:p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1535113"/>
            <a:ext cx="324802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4835859"/>
            <a:ext cx="3152775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3279577"/>
            <a:ext cx="31908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Dashboard Absenteeism – MWA vs. CA Avg.</a:t>
            </a:r>
          </a:p>
          <a:p>
            <a:r>
              <a:rPr lang="en-US" sz="1600" b="1" dirty="0" smtClean="0"/>
              <a:t>(Had a slight increase in chronically absent students; a “Decline” is the goal here)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2615861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76400"/>
            <a:ext cx="25951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/>
              <a:t>Dashboard Suspension Rate – MWA vs. CA Avg.</a:t>
            </a:r>
          </a:p>
          <a:p>
            <a:r>
              <a:rPr lang="en-US" sz="1600" b="1" dirty="0" smtClean="0"/>
              <a:t>(Comparable to CA and had a “Decline” in suspensions which is good overall).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Meeting, 1-31-19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66394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00200"/>
            <a:ext cx="2551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5035"/>
      </p:ext>
    </p:extLst>
  </p:cSld>
  <p:clrMapOvr>
    <a:masterClrMapping/>
  </p:clrMapOvr>
</p:sld>
</file>

<file path=ppt/theme/theme1.xml><?xml version="1.0" encoding="utf-8"?>
<a:theme xmlns:a="http://schemas.openxmlformats.org/drawingml/2006/main" name="MW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MWA Template</Template>
  <TotalTime>13450</TotalTime>
  <Words>395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MWA Template</vt:lpstr>
      <vt:lpstr> MWA CEO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MWA CST Data</dc:title>
  <dc:creator>Nelson, Alton</dc:creator>
  <cp:lastModifiedBy>Nelson, Alton</cp:lastModifiedBy>
  <cp:revision>187</cp:revision>
  <cp:lastPrinted>2018-12-06T19:21:32Z</cp:lastPrinted>
  <dcterms:created xsi:type="dcterms:W3CDTF">2013-03-20T00:54:29Z</dcterms:created>
  <dcterms:modified xsi:type="dcterms:W3CDTF">2019-01-25T01:50:13Z</dcterms:modified>
</cp:coreProperties>
</file>