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Robo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17e05cea3d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231" name="Google Shape;231;g217e05cea3d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7e05cea3d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Jenissa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217e05cea3d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17e05cea3d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245" name="Google Shape;245;g217e05cea3d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17e05cea3d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Simren </a:t>
            </a:r>
            <a:endParaRPr/>
          </a:p>
        </p:txBody>
      </p:sp>
      <p:sp>
        <p:nvSpPr>
          <p:cNvPr id="252" name="Google Shape;252;g217e05cea3d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7e05cea3d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259" name="Google Shape;259;g217e05cea3d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7e05cea3d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266" name="Google Shape;266;g217e05cea3d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17e05cea3d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273" name="Google Shape;273;g217e05cea3d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e78569cb41_0_2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g1e78569cb41_0_2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d837ceb3e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d837ceb3e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78569cb41_0_5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1e78569cb41_0_5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47424cba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47424cba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b47424cba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b47424cba5_0_7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b47424cba5_0_7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will be great practice because we are using this feature in the upcoming board meeting. </a:t>
            </a:r>
            <a:endParaRPr/>
          </a:p>
        </p:txBody>
      </p:sp>
      <p:sp>
        <p:nvSpPr>
          <p:cNvPr id="176" name="Google Shape;176;gb47424cba5_0_7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e78569cb41_0_5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1e78569cb41_0_5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a917beb7f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1a917beb7f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f984010e22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f984010e22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1f984010e22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90f59a43d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Name, Grade, Roll?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this opportunity to present to you today. </a:t>
            </a:r>
            <a:endParaRPr/>
          </a:p>
        </p:txBody>
      </p:sp>
      <p:sp>
        <p:nvSpPr>
          <p:cNvPr id="207" name="Google Shape;207;g1f90f59a43d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17e05cea3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Name, Grade, Roll?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Thank you for this opportunity to present to you today. </a:t>
            </a:r>
            <a:endParaRPr/>
          </a:p>
        </p:txBody>
      </p:sp>
      <p:sp>
        <p:nvSpPr>
          <p:cNvPr id="215" name="Google Shape;215;g217e05cea3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17e05cea3d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223" name="Google Shape;223;g217e05cea3d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9" name="Google Shape;89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18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18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p2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3" name="Google Shape;133;p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2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0" name="Google Shape;140;p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eAHJzQ4UGC1hfuSxRb8Xv8QeQeRBvNZd/view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/>
          <p:nvPr/>
        </p:nvSpPr>
        <p:spPr>
          <a:xfrm>
            <a:off x="516725" y="5416025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3300">
                <a:solidFill>
                  <a:srgbClr val="215984"/>
                </a:solidFill>
              </a:rPr>
              <a:t>MWA Board Meeting</a:t>
            </a:r>
            <a:endParaRPr b="1" sz="3300">
              <a:solidFill>
                <a:srgbClr val="215984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March 16, 2023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4" name="Google Shape;23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3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6DC1D0"/>
                </a:solidFill>
                <a:latin typeface="Arial"/>
                <a:ea typeface="Arial"/>
                <a:cs typeface="Arial"/>
                <a:sym typeface="Arial"/>
              </a:rPr>
              <a:t>Successes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35"/>
          <p:cNvSpPr txBox="1"/>
          <p:nvPr/>
        </p:nvSpPr>
        <p:spPr>
          <a:xfrm>
            <a:off x="506475" y="1412200"/>
            <a:ext cx="10031700" cy="4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Overall School Events &amp; Activities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1" marL="9144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</a:pP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Winter Dance, Pep Rally + Spirit Week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Fundraising Efforts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1" marL="9144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</a:pP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one year, ASB has raised almost $6,000. We are currently planning how to allocate the money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1" i="0" sz="400" u="none" cap="none" strike="noStrike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5"/>
          <p:cNvSpPr txBox="1"/>
          <p:nvPr/>
        </p:nvSpPr>
        <p:spPr>
          <a:xfrm>
            <a:off x="628938" y="3445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Successes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8" name="Google Shape;24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0" cy="926644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6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b="0" i="0" sz="1800" u="none" cap="none" strike="noStrike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5" name="Google Shape;255;p37"/>
          <p:cNvSpPr txBox="1"/>
          <p:nvPr/>
        </p:nvSpPr>
        <p:spPr>
          <a:xfrm>
            <a:off x="412975" y="1381500"/>
            <a:ext cx="11218200" cy="46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Font typeface="Arial"/>
              <a:buChar char="●"/>
            </a:pPr>
            <a:r>
              <a:rPr b="1" i="0" lang="en-US" sz="2000" u="none" cap="none" strike="noStrike">
                <a:solidFill>
                  <a:srgbClr val="495B67"/>
                </a:solidFill>
                <a:latin typeface="Arial"/>
                <a:ea typeface="Arial"/>
                <a:cs typeface="Arial"/>
                <a:sym typeface="Arial"/>
              </a:rPr>
              <a:t>Attendance at Winter Formal</a:t>
            </a:r>
            <a:endParaRPr b="1" i="0" sz="2000" u="none" cap="none" strike="noStrike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1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Font typeface="Arial"/>
              <a:buChar char="○"/>
            </a:pPr>
            <a:r>
              <a:rPr b="0" i="0" lang="en-US" sz="1900" u="none" cap="none" strike="noStrike">
                <a:solidFill>
                  <a:srgbClr val="495B67"/>
                </a:solidFill>
                <a:latin typeface="Arial"/>
                <a:ea typeface="Arial"/>
                <a:cs typeface="Arial"/>
                <a:sym typeface="Arial"/>
              </a:rPr>
              <a:t>We had a learning moment as our theme may have come off as couple-centered</a:t>
            </a:r>
            <a:endParaRPr b="0" i="0" sz="1900" u="none" cap="none" strike="noStrike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Font typeface="Arial"/>
              <a:buChar char="●"/>
            </a:pPr>
            <a:r>
              <a:rPr b="1" i="0" lang="en-US" sz="2000" u="none" cap="none" strike="noStrike">
                <a:solidFill>
                  <a:srgbClr val="495B67"/>
                </a:solidFill>
                <a:latin typeface="Arial"/>
                <a:ea typeface="Arial"/>
                <a:cs typeface="Arial"/>
                <a:sym typeface="Arial"/>
              </a:rPr>
              <a:t>Internal Challenges</a:t>
            </a:r>
            <a:endParaRPr b="1" i="0" sz="2000" u="none" cap="none" strike="noStrike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1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900"/>
              <a:buFont typeface="Arial"/>
              <a:buChar char="○"/>
            </a:pPr>
            <a:r>
              <a:rPr b="0" i="0" lang="en-US" sz="1900" u="none" cap="none" strike="noStrike">
                <a:solidFill>
                  <a:srgbClr val="495B67"/>
                </a:solidFill>
                <a:latin typeface="Arial"/>
                <a:ea typeface="Arial"/>
                <a:cs typeface="Arial"/>
                <a:sym typeface="Arial"/>
              </a:rPr>
              <a:t>We are facing challenges with attendance as this point in the school year becomes hard to manage for our members</a:t>
            </a:r>
            <a:endParaRPr b="0" i="0" sz="1900" u="none" cap="none" strike="noStrike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7"/>
          <p:cNvSpPr txBox="1"/>
          <p:nvPr/>
        </p:nvSpPr>
        <p:spPr>
          <a:xfrm>
            <a:off x="635850" y="421052"/>
            <a:ext cx="65019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2" name="Google Shape;26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3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6DC1D0"/>
                </a:solidFill>
                <a:latin typeface="Arial"/>
                <a:ea typeface="Arial"/>
                <a:cs typeface="Arial"/>
                <a:sym typeface="Arial"/>
              </a:rPr>
              <a:t>Priorities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9" name="Google Shape;269;p39"/>
          <p:cNvSpPr txBox="1"/>
          <p:nvPr/>
        </p:nvSpPr>
        <p:spPr>
          <a:xfrm>
            <a:off x="364025" y="1398300"/>
            <a:ext cx="11593200" cy="4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 Festival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Election Season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 ASM / Senior Sendoff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635850" y="496903"/>
            <a:ext cx="6501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Priorities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384" y="0"/>
            <a:ext cx="12489144" cy="936685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p40"/>
          <p:cNvSpPr txBox="1"/>
          <p:nvPr/>
        </p:nvSpPr>
        <p:spPr>
          <a:xfrm>
            <a:off x="635850" y="496900"/>
            <a:ext cx="9936900" cy="4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Questions &amp; Conversation</a:t>
            </a:r>
            <a:endParaRPr b="1" i="0" sz="5400" u="none" cap="none" strike="noStrike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1"/>
          <p:cNvSpPr txBox="1"/>
          <p:nvPr/>
        </p:nvSpPr>
        <p:spPr>
          <a:xfrm>
            <a:off x="516725" y="5416025"/>
            <a:ext cx="90225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i="0" lang="en-US" sz="40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Deep Dive: Board Book</a:t>
            </a:r>
            <a:endParaRPr b="1" i="0" sz="40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2"/>
          <p:cNvSpPr txBox="1"/>
          <p:nvPr/>
        </p:nvSpPr>
        <p:spPr>
          <a:xfrm>
            <a:off x="516725" y="5416025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Break…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 txBox="1"/>
          <p:nvPr/>
        </p:nvSpPr>
        <p:spPr>
          <a:xfrm>
            <a:off x="516725" y="5416025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Closed session in progress...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275" y="2148175"/>
            <a:ext cx="4259907" cy="287313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4550" y="2148175"/>
            <a:ext cx="4709775" cy="44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/>
          <p:nvPr/>
        </p:nvSpPr>
        <p:spPr>
          <a:xfrm>
            <a:off x="678400" y="467950"/>
            <a:ext cx="112539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005089"/>
                </a:solidFill>
              </a:rPr>
              <a:t>Activating Interpretation / Activar Interpretación</a:t>
            </a:r>
            <a:endParaRPr sz="2900">
              <a:solidFill>
                <a:srgbClr val="222222"/>
              </a:solidFill>
              <a:highlight>
                <a:srgbClr val="F8F9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5089"/>
              </a:solidFill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809275" y="1412100"/>
            <a:ext cx="39231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6DC1D0"/>
                </a:solidFill>
              </a:rPr>
              <a:t>Computer </a:t>
            </a:r>
            <a:endParaRPr/>
          </a:p>
        </p:txBody>
      </p:sp>
      <p:sp>
        <p:nvSpPr>
          <p:cNvPr id="172" name="Google Shape;172;p26"/>
          <p:cNvSpPr txBox="1"/>
          <p:nvPr/>
        </p:nvSpPr>
        <p:spPr>
          <a:xfrm>
            <a:off x="7013025" y="1412100"/>
            <a:ext cx="39231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6DC1D0"/>
                </a:solidFill>
              </a:rPr>
              <a:t>Cell Phone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/>
        </p:nvSpPr>
        <p:spPr>
          <a:xfrm>
            <a:off x="678400" y="467950"/>
            <a:ext cx="112539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5089"/>
                </a:solidFill>
              </a:rPr>
              <a:t>Public Comment </a:t>
            </a:r>
            <a:endParaRPr sz="3900">
              <a:solidFill>
                <a:srgbClr val="222222"/>
              </a:solidFill>
              <a:highlight>
                <a:srgbClr val="F8F9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5089"/>
              </a:solidFill>
            </a:endParaRPr>
          </a:p>
        </p:txBody>
      </p:sp>
      <p:sp>
        <p:nvSpPr>
          <p:cNvPr id="179" name="Google Shape;179;p27"/>
          <p:cNvSpPr txBox="1"/>
          <p:nvPr/>
        </p:nvSpPr>
        <p:spPr>
          <a:xfrm>
            <a:off x="809275" y="1412100"/>
            <a:ext cx="100377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6DC1D0"/>
                </a:solidFill>
              </a:rPr>
              <a:t>Use the raise hand function when your name is called.</a:t>
            </a:r>
            <a:endParaRPr b="1" sz="2400">
              <a:solidFill>
                <a:srgbClr val="6DC1D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6DC1D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6DC1D0"/>
                </a:solidFill>
              </a:rPr>
              <a:t>Computer</a:t>
            </a:r>
            <a:endParaRPr b="1" sz="2400">
              <a:solidFill>
                <a:srgbClr val="6DC1D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6DC1D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6DC1D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6DC1D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6DC1D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6DC1D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6DC1D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6DC1D0"/>
                </a:solidFill>
              </a:rPr>
              <a:t>Cell Phone </a:t>
            </a:r>
            <a:endParaRPr/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400" y="2476500"/>
            <a:ext cx="7472363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96" y="5209050"/>
            <a:ext cx="3536156" cy="792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/>
          <p:nvPr/>
        </p:nvSpPr>
        <p:spPr>
          <a:xfrm>
            <a:off x="516725" y="5416025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Standing Reports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516725" y="5416025"/>
            <a:ext cx="92073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3500">
                <a:solidFill>
                  <a:srgbClr val="215984"/>
                </a:solidFill>
              </a:rPr>
              <a:t>Mission Connection- BSU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 title="91EA9A43-8F5C-4E6F-8CD8-DDA013CE747C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0" y="17145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 txBox="1"/>
          <p:nvPr/>
        </p:nvSpPr>
        <p:spPr>
          <a:xfrm>
            <a:off x="516725" y="5416025"/>
            <a:ext cx="92073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ASB Board Report 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2"/>
          <p:cNvSpPr txBox="1"/>
          <p:nvPr/>
        </p:nvSpPr>
        <p:spPr>
          <a:xfrm>
            <a:off x="516725" y="5416025"/>
            <a:ext cx="92073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i="0" lang="en-US" sz="40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ASB Board Report - March 16th 2023 </a:t>
            </a:r>
            <a:endParaRPr b="1" i="0" sz="40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0" i="0" lang="en-US" sz="34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ASB Members: Jenissa Godinez, Simren Sandhu, Yoltzin Wallace </a:t>
            </a:r>
            <a:endParaRPr b="0" i="0" sz="34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6" name="Google Shape;22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0" cy="926643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 txBox="1"/>
          <p:nvPr/>
        </p:nvSpPr>
        <p:spPr>
          <a:xfrm>
            <a:off x="6999700" y="872500"/>
            <a:ext cx="5046300" cy="22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800"/>
              <a:buFont typeface="Arial"/>
              <a:buChar char="●"/>
            </a:pPr>
            <a:r>
              <a:rPr b="1" i="0" lang="en-US" sz="28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Successes </a:t>
            </a:r>
            <a:endParaRPr b="1" i="0" sz="2800" u="none" cap="none" strike="noStrike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Font typeface="Arial"/>
              <a:buChar char="●"/>
            </a:pPr>
            <a:r>
              <a:rPr b="1" i="0" lang="en-US" sz="28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b="1" i="0" sz="2800" u="none" cap="none" strike="noStrike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Font typeface="Arial"/>
              <a:buChar char="●"/>
            </a:pPr>
            <a:r>
              <a:rPr b="1" i="0" lang="en-US" sz="28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Priorities</a:t>
            </a:r>
            <a:endParaRPr b="1" i="0" sz="2800" u="none" cap="none" strike="noStrike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5089"/>
              </a:buClr>
              <a:buSzPts val="2600"/>
              <a:buFont typeface="Arial"/>
              <a:buChar char="●"/>
            </a:pPr>
            <a:r>
              <a:rPr b="1" i="0" lang="en-US" sz="28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Questions &amp; Conversation</a:t>
            </a:r>
            <a:r>
              <a:rPr b="1" i="0" lang="en-US" sz="22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200" u="none" cap="none" strike="noStrike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