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EF718C6-92B0-4FE6-BDFB-A9978CD98C4F}">
  <a:tblStyle styleId="{6EF718C6-92B0-4FE6-BDFB-A9978CD98C4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a57046503e_0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a57046503e_0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1a57046503e_0_1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a57046503e_0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a57046503e_0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1a57046503e_0_1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a57046503e_0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a57046503e_0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1a57046503e_0_1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a57046503e_0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1a57046503e_0_1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a57046503e_0_2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a57046503e_0_2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1a57046503e_0_2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a57046503e_0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a57046503e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1a57046503e_0_2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a57046503e_0_2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a57046503e_0_2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1a57046503e_0_2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a57046503e_0_2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a57046503e_0_2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1a57046503e_0_2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a57046503e_0_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a57046503e_0_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1a57046503e_0_2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a57046503e_0_2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a57046503e_0_2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1a57046503e_0_2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a57046503e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1a57046503e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a57046503e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a57046503e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1a57046503e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a57046503e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a57046503e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1a57046503e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a57046503e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1a57046503e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a57046503e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a57046503e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1a57046503e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a57046503e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a57046503e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1a57046503e_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a57046503e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a57046503e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1a57046503e_0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a57046503e_0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a57046503e_0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1a57046503e_0_1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a57046503e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a57046503e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1a57046503e_0_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a57046503e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a57046503e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1a57046503e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a57046503e_0_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1a57046503e_0_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a57046503e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a57046503e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1a57046503e_0_1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a57046503e_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a57046503e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1a57046503e_0_1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a57046503e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a57046503e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1a57046503e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jpg"/><Relationship Id="rId4" Type="http://schemas.openxmlformats.org/officeDocument/2006/relationships/image" Target="../media/image1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jpg"/><Relationship Id="rId4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52375" y="5246600"/>
            <a:ext cx="79875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4000">
                <a:solidFill>
                  <a:srgbClr val="215984"/>
                </a:solidFill>
              </a:rPr>
              <a:t>MWA Special Education</a:t>
            </a:r>
            <a:r>
              <a:rPr b="1" lang="en-US" sz="4000">
                <a:solidFill>
                  <a:srgbClr val="215984"/>
                </a:solidFill>
              </a:rPr>
              <a:t> </a:t>
            </a:r>
            <a:endParaRPr b="1" sz="4000">
              <a:solidFill>
                <a:srgbClr val="215984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Karen Snider, Director of SPED </a:t>
            </a:r>
            <a:endParaRPr sz="3400">
              <a:solidFill>
                <a:srgbClr val="215984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12.8.22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Student </a:t>
            </a: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Support Period</a:t>
            </a:r>
            <a:endParaRPr b="1" sz="3000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2"/>
          <p:cNvSpPr txBox="1"/>
          <p:nvPr>
            <p:ph idx="1" type="body"/>
          </p:nvPr>
        </p:nvSpPr>
        <p:spPr>
          <a:xfrm>
            <a:off x="204975" y="1191150"/>
            <a:ext cx="5766000" cy="467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Middle School Flex Period</a:t>
            </a:r>
            <a:endParaRPr b="1" sz="2200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eading/writing intervention 2x’s a week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Math intervention 2x’s a week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5th and 6th grade (likely 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split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 needed to increased number of students for S2)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7th grade Flex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8th grade Flex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Additional Pull Out (during advisory and/or core day)</a:t>
            </a:r>
            <a:endParaRPr b="1" sz="2200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Small group 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reading intervention 3-4x’s week.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Pull out support for ELA/core day instruction for students on modified curriculum.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2"/>
          <p:cNvSpPr txBox="1"/>
          <p:nvPr>
            <p:ph idx="2" type="body"/>
          </p:nvPr>
        </p:nvSpPr>
        <p:spPr>
          <a:xfrm>
            <a:off x="6064825" y="1191150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Upper School Support Period</a:t>
            </a:r>
            <a:endParaRPr b="1" sz="2200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9th grade RSP period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10th-12th grade RSP period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Reading, writing, and math intervention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Remediation and GE curriculum practice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Flex Period Mon-Thurs</a:t>
            </a:r>
            <a:endParaRPr b="1" sz="2200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HW/assignment support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Executive functioning support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2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Modified Curriculum Support</a:t>
            </a:r>
            <a:endParaRPr b="1" sz="3000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3"/>
          <p:cNvSpPr txBox="1"/>
          <p:nvPr>
            <p:ph idx="1" type="body"/>
          </p:nvPr>
        </p:nvSpPr>
        <p:spPr>
          <a:xfrm>
            <a:off x="437975" y="1458375"/>
            <a:ext cx="45600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Instructional aide support for students on </a:t>
            </a:r>
            <a:r>
              <a:rPr lang="en-US"/>
              <a:t>modified curriculum with accessing GE modified work.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GE teachers modifying grade level course work.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Students in US participating in 2 support periods plus flex period (⅓ of day spent in special education).</a:t>
            </a:r>
            <a:endParaRPr/>
          </a:p>
        </p:txBody>
      </p:sp>
      <p:sp>
        <p:nvSpPr>
          <p:cNvPr id="167" name="Google Shape;167;p23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9375" y="1364900"/>
            <a:ext cx="4862375" cy="48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Behavior Specialist Support</a:t>
            </a:r>
            <a:endParaRPr b="1" sz="3000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4"/>
          <p:cNvSpPr txBox="1"/>
          <p:nvPr>
            <p:ph idx="1" type="body"/>
          </p:nvPr>
        </p:nvSpPr>
        <p:spPr>
          <a:xfrm>
            <a:off x="244025" y="1181125"/>
            <a:ext cx="8355900" cy="499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Addition of behavior specialist at MWA.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Re-establishing Tier 1 behavior systems, supports and protocols for students. Teacher coaching on classroom management and PD.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Tier 2 supports including training for social groups and skill building groups.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Tier 3 supports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Check In/Check Out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Behavior observations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Data tracking and collaboration with DOS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SPED supports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Behavior intervention plans (BIPs)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Collaboration on Functional Behavior Assessments (FBAs)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Direct behavior intervention service minutes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4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1600" y="2144175"/>
            <a:ext cx="3175800" cy="31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3" name="Google Shape;18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Academic Achievement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26"/>
          <p:cNvSpPr txBox="1"/>
          <p:nvPr/>
        </p:nvSpPr>
        <p:spPr>
          <a:xfrm>
            <a:off x="809272" y="1640690"/>
            <a:ext cx="2807494" cy="2905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1" name="Google Shape;191;p26"/>
          <p:cNvSpPr txBox="1"/>
          <p:nvPr/>
        </p:nvSpPr>
        <p:spPr>
          <a:xfrm>
            <a:off x="809275" y="1569575"/>
            <a:ext cx="8857800" cy="48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MWA was identified for performance improvement (special education plan or SEP) in 2020.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Identified due to the gap in academic </a:t>
            </a:r>
            <a:r>
              <a:rPr lang="en-US" sz="2400">
                <a:solidFill>
                  <a:schemeClr val="dk1"/>
                </a:solidFill>
              </a:rPr>
              <a:t>performance</a:t>
            </a:r>
            <a:r>
              <a:rPr lang="en-US" sz="2400">
                <a:solidFill>
                  <a:schemeClr val="dk1"/>
                </a:solidFill>
              </a:rPr>
              <a:t> for students </a:t>
            </a:r>
            <a:r>
              <a:rPr lang="en-US" sz="2400">
                <a:solidFill>
                  <a:schemeClr val="dk1"/>
                </a:solidFill>
              </a:rPr>
              <a:t>with</a:t>
            </a:r>
            <a:r>
              <a:rPr lang="en-US" sz="2400">
                <a:solidFill>
                  <a:schemeClr val="dk1"/>
                </a:solidFill>
              </a:rPr>
              <a:t> IEPs and their </a:t>
            </a:r>
            <a:r>
              <a:rPr lang="en-US" sz="2400">
                <a:solidFill>
                  <a:schemeClr val="dk1"/>
                </a:solidFill>
              </a:rPr>
              <a:t>general</a:t>
            </a:r>
            <a:r>
              <a:rPr lang="en-US" sz="2400">
                <a:solidFill>
                  <a:schemeClr val="dk1"/>
                </a:solidFill>
              </a:rPr>
              <a:t> education peers for ELA and Math (SBAC scores)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MWA developed SEP plans for improving reading and math outcomes for students </a:t>
            </a:r>
            <a:r>
              <a:rPr lang="en-US" sz="2400">
                <a:solidFill>
                  <a:schemeClr val="dk1"/>
                </a:solidFill>
              </a:rPr>
              <a:t>with</a:t>
            </a:r>
            <a:r>
              <a:rPr lang="en-US" sz="2400">
                <a:solidFill>
                  <a:schemeClr val="dk1"/>
                </a:solidFill>
              </a:rPr>
              <a:t> </a:t>
            </a:r>
            <a:r>
              <a:rPr lang="en-US" sz="2400">
                <a:solidFill>
                  <a:schemeClr val="dk1"/>
                </a:solidFill>
              </a:rPr>
              <a:t>learning</a:t>
            </a:r>
            <a:r>
              <a:rPr lang="en-US" sz="2400">
                <a:solidFill>
                  <a:schemeClr val="dk1"/>
                </a:solidFill>
              </a:rPr>
              <a:t> disabilities.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SPED department started </a:t>
            </a:r>
            <a:r>
              <a:rPr lang="en-US" sz="2400">
                <a:solidFill>
                  <a:schemeClr val="dk1"/>
                </a:solidFill>
              </a:rPr>
              <a:t>implementing</a:t>
            </a:r>
            <a:r>
              <a:rPr lang="en-US" sz="2400">
                <a:solidFill>
                  <a:schemeClr val="dk1"/>
                </a:solidFill>
              </a:rPr>
              <a:t> reading and </a:t>
            </a:r>
            <a:r>
              <a:rPr lang="en-US" sz="2400">
                <a:solidFill>
                  <a:schemeClr val="dk1"/>
                </a:solidFill>
              </a:rPr>
              <a:t>math</a:t>
            </a:r>
            <a:r>
              <a:rPr lang="en-US" sz="2400">
                <a:solidFill>
                  <a:schemeClr val="dk1"/>
                </a:solidFill>
              </a:rPr>
              <a:t> interventions in 2021-22.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Continuing small group reading and math intervention in support period 2022-23.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635838" y="496908"/>
            <a:ext cx="6501941" cy="11437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</a:rPr>
              <a:t>Background</a:t>
            </a:r>
            <a:endParaRPr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99" name="Google Shape;199;p27"/>
          <p:cNvGraphicFramePr/>
          <p:nvPr/>
        </p:nvGraphicFramePr>
        <p:xfrm>
          <a:off x="800900" y="503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{6EF718C6-92B0-4FE6-BDFB-A9978CD98C4F}</a:tableStyleId>
              </a:tblPr>
              <a:tblGrid>
                <a:gridCol w="3429000"/>
                <a:gridCol w="3429000"/>
                <a:gridCol w="3429000"/>
              </a:tblGrid>
              <a:tr h="3810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SBAC ELA Proficiency 2021-22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SPED 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General Education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ELD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13.5%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41.0%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6.1%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00" name="Google Shape;2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2500" y="1763930"/>
            <a:ext cx="8553426" cy="4861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207" name="Google Shape;207;p28"/>
          <p:cNvGraphicFramePr/>
          <p:nvPr/>
        </p:nvGraphicFramePr>
        <p:xfrm>
          <a:off x="800900" y="503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{6EF718C6-92B0-4FE6-BDFB-A9978CD98C4F}</a:tableStyleId>
              </a:tblPr>
              <a:tblGrid>
                <a:gridCol w="3429000"/>
                <a:gridCol w="3429000"/>
                <a:gridCol w="3429000"/>
              </a:tblGrid>
              <a:tr h="3810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SBAC Math Proficiency 2021-22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SPED 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General Education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ELD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1.9%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15.9%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1.0%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08" name="Google Shape;20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200" y="1820855"/>
            <a:ext cx="8553426" cy="4861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215" name="Google Shape;215;p29"/>
          <p:cNvGraphicFramePr/>
          <p:nvPr/>
        </p:nvGraphicFramePr>
        <p:xfrm>
          <a:off x="800900" y="503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{6EF718C6-92B0-4FE6-BDFB-A9978CD98C4F}</a:tableStyleId>
              </a:tblPr>
              <a:tblGrid>
                <a:gridCol w="3429000"/>
                <a:gridCol w="3429000"/>
                <a:gridCol w="3429000"/>
              </a:tblGrid>
              <a:tr h="3810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ELPAC</a:t>
                      </a:r>
                      <a:r>
                        <a:rPr b="1" lang="en-US"/>
                        <a:t> Proficiency 2021-22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SPED 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General Education (</a:t>
                      </a:r>
                      <a:r>
                        <a:rPr lang="en-US"/>
                        <a:t>ELD)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40.5%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73.1%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16" name="Google Shape;2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9275" y="1755005"/>
            <a:ext cx="8553426" cy="4861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" name="Google Shape;222;p30"/>
          <p:cNvSpPr txBox="1"/>
          <p:nvPr>
            <p:ph type="title"/>
          </p:nvPr>
        </p:nvSpPr>
        <p:spPr>
          <a:xfrm>
            <a:off x="838200" y="641600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Special Education Focus Areas 2022-23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0"/>
          <p:cNvSpPr txBox="1"/>
          <p:nvPr>
            <p:ph idx="1" type="body"/>
          </p:nvPr>
        </p:nvSpPr>
        <p:spPr>
          <a:xfrm>
            <a:off x="793625" y="1825625"/>
            <a:ext cx="93285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Curriculum and instruction during student support period.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Targeted reading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intervention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Piloting writing intervention (Rewards Writing)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Math intervention to address skill gaps and remediation/practice of grade level math concepts.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9" name="Google Shape;22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1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Successes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7009450" y="1254925"/>
            <a:ext cx="4364400" cy="13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005089"/>
              </a:solidFill>
            </a:endParaRPr>
          </a:p>
          <a:p>
            <a:pPr indent="-3937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b="1" lang="en-US" sz="2600">
                <a:solidFill>
                  <a:srgbClr val="005089"/>
                </a:solidFill>
              </a:rPr>
              <a:t>Warm Up and Student Connection</a:t>
            </a:r>
            <a:endParaRPr b="1" sz="2600">
              <a:solidFill>
                <a:srgbClr val="005089"/>
              </a:solidFill>
            </a:endParaRPr>
          </a:p>
          <a:p>
            <a:pPr indent="-3937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b="1" lang="en-US" sz="2600">
                <a:solidFill>
                  <a:srgbClr val="005089"/>
                </a:solidFill>
              </a:rPr>
              <a:t>SPED Program</a:t>
            </a:r>
            <a:endParaRPr b="1" sz="2600">
              <a:solidFill>
                <a:srgbClr val="005089"/>
              </a:solidFill>
            </a:endParaRPr>
          </a:p>
          <a:p>
            <a:pPr indent="-3937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b="1" lang="en-US" sz="2600">
                <a:solidFill>
                  <a:srgbClr val="005089"/>
                </a:solidFill>
              </a:rPr>
              <a:t>Academic Achievement</a:t>
            </a:r>
            <a:endParaRPr b="1" sz="2600">
              <a:solidFill>
                <a:srgbClr val="005089"/>
              </a:solidFill>
            </a:endParaRPr>
          </a:p>
          <a:p>
            <a:pPr indent="-3937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b="1" lang="en-US" sz="2600">
                <a:solidFill>
                  <a:srgbClr val="005089"/>
                </a:solidFill>
              </a:rPr>
              <a:t>Successes &amp; Challenges</a:t>
            </a:r>
            <a:endParaRPr b="1" sz="2600">
              <a:solidFill>
                <a:srgbClr val="005089"/>
              </a:solidFill>
            </a:endParaRPr>
          </a:p>
          <a:p>
            <a:pPr indent="-3937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b="1" lang="en-US" sz="2600">
                <a:solidFill>
                  <a:srgbClr val="005089"/>
                </a:solidFill>
              </a:rPr>
              <a:t>Trends in SPED and Looking Forward </a:t>
            </a:r>
            <a:endParaRPr b="1" sz="2600">
              <a:solidFill>
                <a:srgbClr val="005089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237" name="Google Shape;237;p32"/>
          <p:cNvGraphicFramePr/>
          <p:nvPr/>
        </p:nvGraphicFramePr>
        <p:xfrm>
          <a:off x="6209750" y="5280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{6EF718C6-92B0-4FE6-BDFB-A9978CD98C4F}</a:tableStyleId>
              </a:tblPr>
              <a:tblGrid>
                <a:gridCol w="1822250"/>
                <a:gridCol w="1822250"/>
                <a:gridCol w="2000625"/>
              </a:tblGrid>
              <a:tr h="3962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SBAC Interim Assessment Blocks (IAB) ELA </a:t>
                      </a:r>
                      <a:r>
                        <a:rPr b="1" lang="en-US"/>
                        <a:t>Proficiency</a:t>
                      </a:r>
                      <a:r>
                        <a:rPr b="1" lang="en-US"/>
                        <a:t> Fall 2022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SPED 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General Education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ELD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31.6%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73.8%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48.9%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38" name="Google Shape;238;p32"/>
          <p:cNvSpPr txBox="1"/>
          <p:nvPr/>
        </p:nvSpPr>
        <p:spPr>
          <a:xfrm>
            <a:off x="2184925" y="535100"/>
            <a:ext cx="689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005089"/>
                </a:solidFill>
              </a:rPr>
              <a:t>Reading Interventions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39" name="Google Shape;239;p32"/>
          <p:cNvSpPr txBox="1"/>
          <p:nvPr/>
        </p:nvSpPr>
        <p:spPr>
          <a:xfrm>
            <a:off x="196200" y="1962050"/>
            <a:ext cx="4860300" cy="51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Sonday 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Orton-Gillingham based program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Students with significant phonological awareness and reading skill gaps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3-4 x’s week in small groups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Additional Reading Instruction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Reading A-Z and Read Naturally in 5th/6th grade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Novel study in 7th/8th grade</a:t>
            </a:r>
            <a:r>
              <a:rPr lang="en-US" sz="2400">
                <a:solidFill>
                  <a:schemeClr val="dk1"/>
                </a:solidFill>
              </a:rPr>
              <a:t> 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825" y="0"/>
            <a:ext cx="1962050" cy="19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2"/>
          <p:cNvSpPr txBox="1"/>
          <p:nvPr/>
        </p:nvSpPr>
        <p:spPr>
          <a:xfrm>
            <a:off x="6167175" y="1444750"/>
            <a:ext cx="5687700" cy="36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Rewards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Research based multisensory structured phonics, reading, writing, and spelling program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Students who are reading around the 3rd grade level who are in grades 4-12 and struggle with reading multisyllabic words, comprehension, and fluency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2x’s a week in small groups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/>
          <p:nvPr>
            <p:ph type="title"/>
          </p:nvPr>
        </p:nvSpPr>
        <p:spPr>
          <a:xfrm>
            <a:off x="659850" y="659425"/>
            <a:ext cx="60108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Successes Continued</a:t>
            </a:r>
            <a:endParaRPr b="1" sz="3000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3"/>
          <p:cNvSpPr txBox="1"/>
          <p:nvPr>
            <p:ph idx="1" type="body"/>
          </p:nvPr>
        </p:nvSpPr>
        <p:spPr>
          <a:xfrm>
            <a:off x="526075" y="1852400"/>
            <a:ext cx="99528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Behavior intervention support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Increased support for students with IEPs behavioral needs.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MTSS general education behavior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interventions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and support with Child Find.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Expanding specialized academic instruction in the Upper School despite staffing challenges.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Additional supports and service minutes for students who are struggling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completing assignments.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Wider range of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individuals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programs for students based on need.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3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p33"/>
          <p:cNvSpPr txBox="1"/>
          <p:nvPr/>
        </p:nvSpPr>
        <p:spPr>
          <a:xfrm>
            <a:off x="7312800" y="3656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257" name="Google Shape;257;p34"/>
          <p:cNvGraphicFramePr/>
          <p:nvPr/>
        </p:nvGraphicFramePr>
        <p:xfrm>
          <a:off x="6098375" y="972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{6EF718C6-92B0-4FE6-BDFB-A9978CD98C4F}</a:tableStyleId>
              </a:tblPr>
              <a:tblGrid>
                <a:gridCol w="1822250"/>
                <a:gridCol w="1822250"/>
                <a:gridCol w="2000625"/>
              </a:tblGrid>
              <a:tr h="3962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NWEA MAP Math at or above 50th percentile</a:t>
                      </a:r>
                      <a:r>
                        <a:rPr b="1" lang="en-US"/>
                        <a:t> Fall 2022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SPED 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General Education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ELD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24.7%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4.9%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58" name="Google Shape;258;p34"/>
          <p:cNvSpPr txBox="1"/>
          <p:nvPr/>
        </p:nvSpPr>
        <p:spPr>
          <a:xfrm>
            <a:off x="1596350" y="509938"/>
            <a:ext cx="6893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</a:rPr>
              <a:t>Successes Continued</a:t>
            </a:r>
            <a:endParaRPr b="1" sz="3000">
              <a:solidFill>
                <a:srgbClr val="005089"/>
              </a:solidFill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196200" y="1962050"/>
            <a:ext cx="4860300" cy="46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Math interventions and curriculum in SPED.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Use of Transmath- math intervention curriculum for middle/high school students who lack foundational math skills necessary for entry/success in algebra and who 2+ years below grade level in math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IXL use during support period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graphicFrame>
        <p:nvGraphicFramePr>
          <p:cNvPr id="260" name="Google Shape;260;p34"/>
          <p:cNvGraphicFramePr/>
          <p:nvPr/>
        </p:nvGraphicFramePr>
        <p:xfrm>
          <a:off x="6098375" y="2828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{6EF718C6-92B0-4FE6-BDFB-A9978CD98C4F}</a:tableStyleId>
              </a:tblPr>
              <a:tblGrid>
                <a:gridCol w="1822250"/>
                <a:gridCol w="1822250"/>
                <a:gridCol w="2000625"/>
              </a:tblGrid>
              <a:tr h="3962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NWEA MAP Math Growth Percentile</a:t>
                      </a:r>
                      <a:r>
                        <a:rPr b="1" lang="en-US"/>
                        <a:t> Fall 2022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SPED 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General Education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ELD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</a:t>
                      </a:r>
                      <a:r>
                        <a:rPr lang="en-US"/>
                        <a:t>1.6%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59%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59.3%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61" name="Google Shape;261;p34"/>
          <p:cNvGraphicFramePr/>
          <p:nvPr/>
        </p:nvGraphicFramePr>
        <p:xfrm>
          <a:off x="6098375" y="46843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{6EF718C6-92B0-4FE6-BDFB-A9978CD98C4F}</a:tableStyleId>
              </a:tblPr>
              <a:tblGrid>
                <a:gridCol w="1822250"/>
                <a:gridCol w="1822250"/>
                <a:gridCol w="2000625"/>
              </a:tblGrid>
              <a:tr h="1000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SBAC Interim Assessment Blocks (IAB) Math Proficiency Fall 2022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SPED 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General Education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ELD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43.1%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62.6%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54.2%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62" name="Google Shape;2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06" y="83995"/>
            <a:ext cx="1253393" cy="14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8" name="Google Shape;26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5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Challenges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/>
          <p:nvPr>
            <p:ph type="title"/>
          </p:nvPr>
        </p:nvSpPr>
        <p:spPr>
          <a:xfrm>
            <a:off x="668750" y="1479875"/>
            <a:ext cx="62070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SPED vacancies and staffing challenges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○"/>
            </a:pPr>
            <a:r>
              <a:rPr lang="en-US" sz="2000"/>
              <a:t>3 SPED teacher vacancies, 1 instructional aide vacancy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Increased caseload sizes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Outside non-public agency </a:t>
            </a:r>
            <a:r>
              <a:rPr lang="en-US" sz="2000"/>
              <a:t>support</a:t>
            </a:r>
            <a:r>
              <a:rPr lang="en-US" sz="2000"/>
              <a:t> with some </a:t>
            </a:r>
            <a:r>
              <a:rPr lang="en-US" sz="2000"/>
              <a:t>vacancies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Statewide/National staffing challenges in special education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State SELPA association filed letter on behalf of LEAs to Governor and Superintendent suggesting ways in which the CDE can provide immediate relief to address school’s </a:t>
            </a:r>
            <a:r>
              <a:rPr lang="en-US" sz="2000"/>
              <a:t>significant</a:t>
            </a:r>
            <a:r>
              <a:rPr lang="en-US" sz="2000"/>
              <a:t> staffing challenges for </a:t>
            </a:r>
            <a:r>
              <a:rPr lang="en-US" sz="2000"/>
              <a:t>students</a:t>
            </a:r>
            <a:r>
              <a:rPr lang="en-US" sz="2000"/>
              <a:t> with disabilities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76" name="Google Shape;276;p36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7" name="Google Shape;277;p36"/>
          <p:cNvSpPr txBox="1"/>
          <p:nvPr/>
        </p:nvSpPr>
        <p:spPr>
          <a:xfrm>
            <a:off x="347800" y="570750"/>
            <a:ext cx="6474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</a:rPr>
              <a:t>SPED Staffing Challenges</a:t>
            </a:r>
            <a:endParaRPr/>
          </a:p>
        </p:txBody>
      </p:sp>
      <p:pic>
        <p:nvPicPr>
          <p:cNvPr id="278" name="Google Shape;2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2750" y="422813"/>
            <a:ext cx="4809896" cy="6012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Scheduling limitations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Middle School cohorting and pull out services during Flex Period 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Growing population sizes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Increased high academic need students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Increased behavioral challenges and educationally related mental health service (ERHMS) needs.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Pandemic learning loss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Prior to covid students with IEPs were on average entering MWA 3-5 years below grade level.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Currently many students are entering 4-5+ years below grade level in reading and math.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85" name="Google Shape;285;p37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6" name="Google Shape;286;p37"/>
          <p:cNvSpPr txBox="1"/>
          <p:nvPr/>
        </p:nvSpPr>
        <p:spPr>
          <a:xfrm>
            <a:off x="249700" y="401325"/>
            <a:ext cx="5511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</a:rPr>
              <a:t>Challenges continued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8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2" name="Google Shape;29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8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Trends</a:t>
            </a:r>
            <a:r>
              <a:rPr b="1" lang="en-US" sz="5400">
                <a:solidFill>
                  <a:srgbClr val="6DC1D0"/>
                </a:solidFill>
              </a:rPr>
              <a:t> in Special Education</a:t>
            </a:r>
            <a:r>
              <a:rPr b="1" lang="en-US" sz="5400">
                <a:solidFill>
                  <a:srgbClr val="6DC1D0"/>
                </a:solidFill>
              </a:rPr>
              <a:t>  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"/>
          <p:cNvSpPr txBox="1"/>
          <p:nvPr>
            <p:ph type="title"/>
          </p:nvPr>
        </p:nvSpPr>
        <p:spPr>
          <a:xfrm>
            <a:off x="838200" y="650525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Increase in other health impairment eligibility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Attention deficits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Depression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Anxiety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Behavioral challenges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Increased students with behavior intervention plans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 behavior intervention services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1:1 behavioral aides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Functional behavior assessments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Emotional disturbance eligibility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SLD for math calculation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Increased social 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emotional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and mental health needs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9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Educationally Related Mental Health Services (ERHMS)</a:t>
            </a:r>
            <a:endParaRPr b="1" sz="3000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0"/>
          <p:cNvSpPr txBox="1"/>
          <p:nvPr>
            <p:ph idx="1" type="body"/>
          </p:nvPr>
        </p:nvSpPr>
        <p:spPr>
          <a:xfrm>
            <a:off x="642975" y="1200900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ncreased social emotional needs and high mental health needs.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CEO Council (SELPA) decided to move forward with direct funding for 2023-24.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Funding is disbursed to LEA monthly $50/ADA and adjusted at P1 and P2.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No filing of mental health plans and level 2 budget requests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No counting services in SEIS for budget reasons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SELPA will continue to provide mental health support for partners and CPI behavior training/certification.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SELPA administer a Level 3 ERHMS funding pool.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Residential (RTC) room and board covered at 100%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NPS mental health services covered at 90%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Site-Based therapeutic covered at 80%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Note- SELPA fund pool covers ERHMS services but not academic services.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0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Transition Plan for S</a:t>
            </a: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tudents with IEPs</a:t>
            </a:r>
            <a:r>
              <a:rPr b="1" lang="en-US" sz="3000">
                <a:solidFill>
                  <a:schemeClr val="accent1"/>
                </a:solidFill>
              </a:rPr>
              <a:t> </a:t>
            </a:r>
            <a:endParaRPr b="1" sz="3000">
              <a:solidFill>
                <a:schemeClr val="accent1"/>
              </a:solidFill>
            </a:endParaRPr>
          </a:p>
        </p:txBody>
      </p:sp>
      <p:sp>
        <p:nvSpPr>
          <p:cNvPr id="315" name="Google Shape;315;p41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6" name="Google Shape;316;p41"/>
          <p:cNvSpPr txBox="1"/>
          <p:nvPr/>
        </p:nvSpPr>
        <p:spPr>
          <a:xfrm>
            <a:off x="5621751" y="1422375"/>
            <a:ext cx="6000000" cy="47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New guidelines from SELPA for students transition plans.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Schools to provide post secondary transition support and preparation for education, career, and independent living.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MWA has implemented structured questionnaires and interviews for student AND parent/guardian.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Updated transition plans in accordance with YMC and SELPA recommendations for compliance. </a:t>
            </a:r>
            <a:endParaRPr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17" name="Google Shape;31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275" y="1333825"/>
            <a:ext cx="4279329" cy="4862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C1D0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799150" y="20794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US" sz="3600">
                <a:latin typeface="Arial"/>
                <a:ea typeface="Arial"/>
                <a:cs typeface="Arial"/>
                <a:sym typeface="Arial"/>
              </a:rPr>
              <a:t>or stdns wth indidlue lrarng neds aer wav makrs.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5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Transition Plan for Students with IEPs</a:t>
            </a:r>
            <a:r>
              <a:rPr b="1" lang="en-US" sz="3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3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2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5" name="Google Shape;325;p42"/>
          <p:cNvSpPr txBox="1"/>
          <p:nvPr/>
        </p:nvSpPr>
        <p:spPr>
          <a:xfrm>
            <a:off x="5707550" y="1632000"/>
            <a:ext cx="63387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Students must have post secondary transition goals and a transition plan by age 16 (MWA starts with all 9th graders at first IEP in US).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IEPs must include transition services.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CCC/SPED is working on expanding relationships with adult transition services such as regional center, CCCOE transition programs, workability.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Goal to increase community based experiences, career technical education, and vocational options and career exploration.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Transition IEP goals in the areas of post secondary education, employment, and if appropriate independent living.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326" name="Google Shape;32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50" y="1093950"/>
            <a:ext cx="5422237" cy="27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25" y="4083640"/>
            <a:ext cx="5622325" cy="2125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Graduation Pathways for Students with IEPs</a:t>
            </a:r>
            <a:r>
              <a:rPr lang="en-US">
                <a:solidFill>
                  <a:schemeClr val="accent1"/>
                </a:solidFill>
              </a:rPr>
              <a:t>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34" name="Google Shape;334;p43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5" name="Google Shape;33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200" y="1254125"/>
            <a:ext cx="4460475" cy="526279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3"/>
          <p:cNvSpPr txBox="1"/>
          <p:nvPr/>
        </p:nvSpPr>
        <p:spPr>
          <a:xfrm>
            <a:off x="5621751" y="1422375"/>
            <a:ext cx="6000000" cy="57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Currently MWA has the standard diploma A-G and a certificate of completion track for students with IEPs.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Need for expanded pathways for students with IEPs</a:t>
            </a:r>
            <a:endParaRPr sz="2000">
              <a:solidFill>
                <a:schemeClr val="dk1"/>
              </a:solidFill>
            </a:endParaRPr>
          </a:p>
          <a:p>
            <a:pPr indent="-355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Section 51225.31 CDE guidelines for alternate assessments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Only applies to </a:t>
            </a:r>
            <a:r>
              <a:rPr lang="en-US" sz="2000">
                <a:solidFill>
                  <a:schemeClr val="dk1"/>
                </a:solidFill>
              </a:rPr>
              <a:t>students</a:t>
            </a:r>
            <a:r>
              <a:rPr lang="en-US" sz="2000">
                <a:solidFill>
                  <a:schemeClr val="dk1"/>
                </a:solidFill>
              </a:rPr>
              <a:t> with significant cognitive disabilities who are on alternate assessments and participate in modified </a:t>
            </a:r>
            <a:r>
              <a:rPr lang="en-US" sz="2000">
                <a:solidFill>
                  <a:schemeClr val="dk1"/>
                </a:solidFill>
              </a:rPr>
              <a:t>instruction</a:t>
            </a:r>
            <a:r>
              <a:rPr lang="en-US" sz="2000">
                <a:solidFill>
                  <a:schemeClr val="dk1"/>
                </a:solidFill>
              </a:rPr>
              <a:t> primarily in the general education.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CDE workgroup to explore expanding pathways for students with disabilities.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Explore potential other options for students with IEPs for diploma track in non A-G courses who are not significantly cognitively impaired.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Update MWA graduation guidelines to include students at nonpublic schools taking non A-G courses.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37" name="Google Shape;33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5900" y="214025"/>
            <a:ext cx="1105851" cy="110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4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3" name="Google Shape;343;p44"/>
          <p:cNvSpPr txBox="1"/>
          <p:nvPr/>
        </p:nvSpPr>
        <p:spPr>
          <a:xfrm>
            <a:off x="635857" y="496900"/>
            <a:ext cx="10331400" cy="11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</a:rPr>
              <a:t>Continuum of Services and Instruction</a:t>
            </a:r>
            <a:endParaRPr b="1" sz="30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005089"/>
              </a:solidFill>
            </a:endParaRPr>
          </a:p>
        </p:txBody>
      </p:sp>
      <p:sp>
        <p:nvSpPr>
          <p:cNvPr id="344" name="Google Shape;344;p44"/>
          <p:cNvSpPr txBox="1"/>
          <p:nvPr/>
        </p:nvSpPr>
        <p:spPr>
          <a:xfrm>
            <a:off x="606425" y="1569575"/>
            <a:ext cx="97119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Semester 2 focus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Continue reading interventions with fidelity.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Push reading programs in Upper School student support </a:t>
            </a:r>
            <a:r>
              <a:rPr lang="en-US" sz="2400">
                <a:solidFill>
                  <a:schemeClr val="dk1"/>
                </a:solidFill>
              </a:rPr>
              <a:t>with</a:t>
            </a:r>
            <a:r>
              <a:rPr lang="en-US" sz="2400">
                <a:solidFill>
                  <a:schemeClr val="dk1"/>
                </a:solidFill>
              </a:rPr>
              <a:t> fidelity.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Progress monitoring effectiveness of programs.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Continue/increase efficacy of math curriculum interventions.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Collaborate with math interventionist.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Continue pragmatic expansion of continuum of learning environments (LREs). 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</a:rPr>
              <a:t>Increase support service </a:t>
            </a:r>
            <a:r>
              <a:rPr lang="en-US" sz="2400">
                <a:solidFill>
                  <a:schemeClr val="dk1"/>
                </a:solidFill>
              </a:rPr>
              <a:t>minutes</a:t>
            </a:r>
            <a:r>
              <a:rPr lang="en-US" sz="2400">
                <a:solidFill>
                  <a:schemeClr val="dk1"/>
                </a:solidFill>
              </a:rPr>
              <a:t> in MS 2023-24.</a:t>
            </a:r>
            <a:endParaRPr sz="2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" y="0"/>
            <a:ext cx="12489137" cy="9366858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5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1" name="Google Shape;351;p45"/>
          <p:cNvSpPr txBox="1"/>
          <p:nvPr/>
        </p:nvSpPr>
        <p:spPr>
          <a:xfrm>
            <a:off x="1714950" y="2307275"/>
            <a:ext cx="8489400" cy="11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Questions?</a:t>
            </a:r>
            <a:endParaRPr sz="52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005089"/>
              </a:solidFill>
            </a:endParaRPr>
          </a:p>
        </p:txBody>
      </p:sp>
      <p:pic>
        <p:nvPicPr>
          <p:cNvPr id="352" name="Google Shape;352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384" y="0"/>
            <a:ext cx="12489137" cy="936685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6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46"/>
          <p:cNvSpPr txBox="1"/>
          <p:nvPr/>
        </p:nvSpPr>
        <p:spPr>
          <a:xfrm>
            <a:off x="635850" y="496900"/>
            <a:ext cx="8489400" cy="46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5089"/>
                </a:solidFill>
              </a:rPr>
              <a:t>Contact Information</a:t>
            </a:r>
            <a:endParaRPr b="1" sz="36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5089"/>
                </a:solidFill>
              </a:rPr>
              <a:t>Karen Snider, Director of SPED</a:t>
            </a:r>
            <a:endParaRPr sz="36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5089"/>
                </a:solidFill>
              </a:rPr>
              <a:t>ksnider@mwacademy.org</a:t>
            </a:r>
            <a:endParaRPr sz="36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5089"/>
                </a:solidFill>
              </a:rPr>
              <a:t>510-551-9988</a:t>
            </a:r>
            <a:endParaRPr sz="36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005089"/>
              </a:solidFill>
            </a:endParaRPr>
          </a:p>
        </p:txBody>
      </p:sp>
      <p:pic>
        <p:nvPicPr>
          <p:cNvPr id="360" name="Google Shape;36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Dyslexia</a:t>
            </a:r>
            <a:r>
              <a:rPr lang="en-US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 txBox="1"/>
          <p:nvPr>
            <p:ph idx="1" type="body"/>
          </p:nvPr>
        </p:nvSpPr>
        <p:spPr>
          <a:xfrm>
            <a:off x="711300" y="13961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1:5 people struggle with dyslexia; 1:20 are diagnosed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Dyslexia is characterized by difficulty with learning to read fluency, phonological awareness, phonological decoding, processing speed, orthographic coding, auditory short term memory, language/verbal comprehension and rapid naming skills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Students can read but it takes a lot of concentration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Impacts fluency which can make comprehension challenging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Students require targeted, systematic phonological instruction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Students develop strategies such as guessing or avoidance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Considered to be a receptive language based learning disability but can also affect expressive language skills 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6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17"/>
          <p:cNvSpPr txBox="1"/>
          <p:nvPr/>
        </p:nvSpPr>
        <p:spPr>
          <a:xfrm>
            <a:off x="809272" y="1640690"/>
            <a:ext cx="2807494" cy="2905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1004879" y="668800"/>
            <a:ext cx="8515500" cy="11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</a:rPr>
              <a:t>Students </a:t>
            </a:r>
            <a:r>
              <a:rPr b="1" lang="en-US" sz="3000">
                <a:solidFill>
                  <a:srgbClr val="005089"/>
                </a:solidFill>
              </a:rPr>
              <a:t>with</a:t>
            </a:r>
            <a:r>
              <a:rPr b="1" lang="en-US" sz="3000">
                <a:solidFill>
                  <a:srgbClr val="005089"/>
                </a:solidFill>
              </a:rPr>
              <a:t> IEPs are…</a:t>
            </a:r>
            <a:endParaRPr b="1" sz="3000"/>
          </a:p>
        </p:txBody>
      </p:sp>
      <p:sp>
        <p:nvSpPr>
          <p:cNvPr id="118" name="Google Shape;118;p17"/>
          <p:cNvSpPr txBox="1"/>
          <p:nvPr/>
        </p:nvSpPr>
        <p:spPr>
          <a:xfrm>
            <a:off x="479650" y="1686900"/>
            <a:ext cx="7044300" cy="44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</a:pPr>
            <a:r>
              <a:rPr lang="en-US" sz="2300">
                <a:solidFill>
                  <a:schemeClr val="dk1"/>
                </a:solidFill>
              </a:rPr>
              <a:t>Athletes-varsity soccer players, softball, soccer, cross country, and baseball</a:t>
            </a:r>
            <a:endParaRPr sz="2300">
              <a:solidFill>
                <a:schemeClr val="dk1"/>
              </a:solidFill>
            </a:endParaRPr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</a:pPr>
            <a:r>
              <a:rPr lang="en-US" sz="2300">
                <a:solidFill>
                  <a:schemeClr val="dk1"/>
                </a:solidFill>
              </a:rPr>
              <a:t>Artists</a:t>
            </a:r>
            <a:endParaRPr sz="2300">
              <a:solidFill>
                <a:schemeClr val="dk1"/>
              </a:solidFill>
            </a:endParaRPr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</a:pPr>
            <a:r>
              <a:rPr lang="en-US" sz="2300">
                <a:solidFill>
                  <a:schemeClr val="dk1"/>
                </a:solidFill>
              </a:rPr>
              <a:t>Photographers </a:t>
            </a:r>
            <a:endParaRPr sz="2300">
              <a:solidFill>
                <a:schemeClr val="dk1"/>
              </a:solidFill>
            </a:endParaRPr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</a:pPr>
            <a:r>
              <a:rPr lang="en-US" sz="2300">
                <a:solidFill>
                  <a:schemeClr val="dk1"/>
                </a:solidFill>
              </a:rPr>
              <a:t>Chefs</a:t>
            </a:r>
            <a:endParaRPr sz="2300">
              <a:solidFill>
                <a:schemeClr val="dk1"/>
              </a:solidFill>
            </a:endParaRPr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</a:pPr>
            <a:r>
              <a:rPr lang="en-US" sz="2300">
                <a:solidFill>
                  <a:schemeClr val="dk1"/>
                </a:solidFill>
              </a:rPr>
              <a:t>AP students</a:t>
            </a:r>
            <a:endParaRPr sz="2300">
              <a:solidFill>
                <a:schemeClr val="dk1"/>
              </a:solidFill>
            </a:endParaRPr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</a:pPr>
            <a:r>
              <a:rPr lang="en-US" sz="2300">
                <a:solidFill>
                  <a:schemeClr val="dk1"/>
                </a:solidFill>
              </a:rPr>
              <a:t>ELD students</a:t>
            </a:r>
            <a:endParaRPr sz="2300">
              <a:solidFill>
                <a:schemeClr val="dk1"/>
              </a:solidFill>
            </a:endParaRPr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</a:pPr>
            <a:r>
              <a:rPr lang="en-US" sz="2300">
                <a:solidFill>
                  <a:schemeClr val="dk1"/>
                </a:solidFill>
              </a:rPr>
              <a:t>In student clubs</a:t>
            </a:r>
            <a:endParaRPr sz="2300">
              <a:solidFill>
                <a:schemeClr val="dk1"/>
              </a:solidFill>
            </a:endParaRPr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</a:pPr>
            <a:r>
              <a:rPr lang="en-US" sz="2300">
                <a:solidFill>
                  <a:schemeClr val="dk1"/>
                </a:solidFill>
              </a:rPr>
              <a:t>In yearbook</a:t>
            </a:r>
            <a:endParaRPr sz="2300">
              <a:solidFill>
                <a:schemeClr val="dk1"/>
              </a:solidFill>
            </a:endParaRPr>
          </a:p>
          <a:p>
            <a:pPr indent="-3746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■"/>
            </a:pPr>
            <a:r>
              <a:rPr lang="en-US" sz="2300">
                <a:solidFill>
                  <a:schemeClr val="dk1"/>
                </a:solidFill>
              </a:rPr>
              <a:t>General education students 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What the students want you to know…</a:t>
            </a:r>
            <a:endParaRPr b="1" sz="3000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8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26" name="Google Shape;126;p18"/>
          <p:cNvGraphicFramePr/>
          <p:nvPr/>
        </p:nvGraphicFramePr>
        <p:xfrm>
          <a:off x="338800" y="1256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{6EF718C6-92B0-4FE6-BDFB-A9978CD98C4F}</a:tableStyleId>
              </a:tblPr>
              <a:tblGrid>
                <a:gridCol w="4296725"/>
                <a:gridCol w="7107975"/>
              </a:tblGrid>
              <a:tr h="11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What does having an IEP mean to you?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highlight>
                            <a:schemeClr val="lt2"/>
                          </a:highlight>
                        </a:rPr>
                        <a:t>“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That means I just can't learn as fast as everyone else”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“It means that you'll get a better understanding of whats being said to you”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“it helps with making a goal”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“It gives me more time to work. On my stuff and i really need it it helps me so much.”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“it means i learn slower and i need more help”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1385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How has being in special </a:t>
                      </a:r>
                      <a:r>
                        <a:rPr b="1" lang="en-US"/>
                        <a:t>education</a:t>
                      </a:r>
                      <a:r>
                        <a:rPr b="1" lang="en-US"/>
                        <a:t> helped you?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highlight>
                            <a:schemeClr val="lt2"/>
                          </a:highlight>
                        </a:rPr>
                        <a:t>“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It has helped me by letting me receive the extra help that I need to complete my work to the school's expectations. This class has also helped me keep my grades up.”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“i can have more time on my work”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“it has gotten me farther than i shouldve”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“i feel better mentally knowing someone is there if i need help”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“gives me time to work”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1385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What do you wish people understood </a:t>
                      </a:r>
                      <a:r>
                        <a:rPr b="1" lang="en-US"/>
                        <a:t>about</a:t>
                      </a:r>
                      <a:r>
                        <a:rPr b="1" lang="en-US"/>
                        <a:t> special education?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highlight>
                            <a:schemeClr val="lt2"/>
                          </a:highlight>
                        </a:rPr>
                        <a:t>“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I wish people understood that because you are in this class/program, it doesn't mean that you are stupid or dumb or any other slur people might use.”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“its just extra help.”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“That it doesn't mean were dumb or sped or “retarded” were just here for more supportwith our work and more time.”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“its not just autism”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1466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How do your special </a:t>
                      </a:r>
                      <a:r>
                        <a:rPr b="1" lang="en-US"/>
                        <a:t>education</a:t>
                      </a:r>
                      <a:r>
                        <a:rPr b="1" lang="en-US"/>
                        <a:t> teachers help you?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“They use things to guide me and they help me.”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“They help my by giving me a place to work when i want a quiet spot and talking to my teachers for me when i need something.”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highlight>
                            <a:schemeClr val="lt2"/>
                          </a:highlight>
                        </a:rPr>
                        <a:t>“They constantly remind me to do my work, and they will help me. Even when i'm not in there specific period at the time, if I go to there class they will help me with whatever is needed. They are also very positive and motivative for you, they will acknowledge the good work that you do.”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lt2"/>
                        </a:highlight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2" name="Google Shape;13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3" cy="68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Special Education Program  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20"/>
          <p:cNvSpPr/>
          <p:nvPr/>
        </p:nvSpPr>
        <p:spPr>
          <a:xfrm>
            <a:off x="2928504" y="216900"/>
            <a:ext cx="6149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5089"/>
                </a:solidFill>
              </a:rPr>
              <a:t>SPED </a:t>
            </a:r>
            <a:r>
              <a:rPr b="1" lang="en-US" sz="3000">
                <a:solidFill>
                  <a:srgbClr val="005089"/>
                </a:solidFill>
              </a:rPr>
              <a:t>Population</a:t>
            </a:r>
            <a:endParaRPr sz="3000"/>
          </a:p>
        </p:txBody>
      </p:sp>
      <p:sp>
        <p:nvSpPr>
          <p:cNvPr id="140" name="Google Shape;140;p20"/>
          <p:cNvSpPr txBox="1"/>
          <p:nvPr/>
        </p:nvSpPr>
        <p:spPr>
          <a:xfrm>
            <a:off x="107300" y="907825"/>
            <a:ext cx="6793500" cy="6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Currently 88 students with IEPs at MWA. 8.5% of overall student </a:t>
            </a:r>
            <a:r>
              <a:rPr lang="en-US" sz="1800"/>
              <a:t>population</a:t>
            </a:r>
            <a:r>
              <a:rPr lang="en-US" sz="1800"/>
              <a:t>.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Projected to be at 100 students by EOY. MWA will move out of “small schools”.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Students with specific learning disabilities (SLDs) make up 65% of student primary eligibility category. Followed by other health impairment (OHI) at 15%.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MWA serves students with: specific learning disabilities, other health impairment, orthopedic impairment, emotional disturbance, autism, speech and language impairments, and intellectual disabilities.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The department has held over 82 IEP meeting since the start of the school year.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Absences are negatively impacting student progress.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Population growth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110% growth in the number of students in SPED program since 2015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Department staffing growth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5 FT SPED staff in 2015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12 FT SPED staff in 2022 (+ part time contracted staff)</a:t>
            </a:r>
            <a:endParaRPr sz="1800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41" name="Google Shape;141;p20"/>
          <p:cNvGraphicFramePr/>
          <p:nvPr/>
        </p:nvGraphicFramePr>
        <p:xfrm>
          <a:off x="7167000" y="2486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{6EF718C6-92B0-4FE6-BDFB-A9978CD98C4F}</a:tableStyleId>
              </a:tblPr>
              <a:tblGrid>
                <a:gridCol w="1626375"/>
                <a:gridCol w="1626375"/>
                <a:gridCol w="1626375"/>
              </a:tblGrid>
              <a:tr h="4922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Chronic Absences </a:t>
                      </a:r>
                      <a:endParaRPr b="1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</a:tr>
              <a:tr h="49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SPED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General Education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ELD 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49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27.3%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20.2%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20.1%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4700" y="1401900"/>
            <a:ext cx="3303225" cy="44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787875" y="173575"/>
            <a:ext cx="10174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5089"/>
                </a:solidFill>
              </a:rPr>
              <a:t>MWA’s Special Education Continuum of Services</a:t>
            </a:r>
            <a:endParaRPr b="1" sz="2400">
              <a:solidFill>
                <a:srgbClr val="005089"/>
              </a:solidFill>
            </a:endParaRPr>
          </a:p>
        </p:txBody>
      </p:sp>
      <p:graphicFrame>
        <p:nvGraphicFramePr>
          <p:cNvPr id="150" name="Google Shape;150;p21"/>
          <p:cNvGraphicFramePr/>
          <p:nvPr/>
        </p:nvGraphicFramePr>
        <p:xfrm>
          <a:off x="176500" y="77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{6EF718C6-92B0-4FE6-BDFB-A9978CD98C4F}</a:tableStyleId>
              </a:tblPr>
              <a:tblGrid>
                <a:gridCol w="1648700"/>
                <a:gridCol w="6739500"/>
              </a:tblGrid>
              <a:tr h="794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General Education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GE teacher implement accommodations and modifications per students IEP in the general education classroom.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1628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Direct Push In Services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SPED instructional aides and teachers push directly into the GE classroom to support students with accessing the GE curriculum. MWA offers shared push in support, 1:1 behavioral support services, and intensive push in support services for students on modified curriculums.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141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Specialized Academic Instruction Pull Out Services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MWA offers student support period as an elective in the US and during Flex Period in the MS. In the US, students have additional opportunities for Flex Period support.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Pull out services for speech therapy, occupational therapy, physical therapy, counseling, adaptive PE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1146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Self Contained Classroom on a Comprehensive Classroom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MWA does not currently have a traditional special day class self contained classroom model. </a:t>
                      </a:r>
                      <a:r>
                        <a:rPr lang="en-US"/>
                        <a:t>However</a:t>
                      </a:r>
                      <a:r>
                        <a:rPr lang="en-US"/>
                        <a:t>, we do have students who require this level of instructional service so students are pulled out more extensively for </a:t>
                      </a:r>
                      <a:r>
                        <a:rPr lang="en-US"/>
                        <a:t>reading and math instruction in the special education room.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925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Non-public./Counseling Enriched schools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6DC1D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MWA has two students currently placed at NPS and counseling enriched programs. School is likely to see an increase in outside Level 3 placements by EOY.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