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5fc8c233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" name="Google Shape;58;gf5fc8c233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72f83cf17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72f83cf17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72f83cf17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72f83cf17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72f83cf17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72f83cf17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72f83cf172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72f83cf172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preread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a77046267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g1a77046267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72f83cf17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72f83cf17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72f83cf172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72f83cf172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72f83cf172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72f83cf172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72f83cf172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72f83cf172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9545b3d50f_1_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2" name="Google Shape;182;g19545b3d50f_1_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9545b3d50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9545b3d5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9545b3d50f_1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9545b3d50f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9545b3d50f_1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9545b3d50f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76e21f1bed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6" name="Google Shape;76;g176e21f1bed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9545b3d50f_1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9545b3d50f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72f83cf17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72f83cf17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72f83cf17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72f83cf17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9545b3d50f_1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2" name="Google Shape;102;g19545b3d50f_1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9545b3d50f_1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9545b3d50f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a7744e0b3d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g1a7744e0b3d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807632" y="4737877"/>
            <a:ext cx="22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Relationship Id="rId4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964" y="-1716054"/>
            <a:ext cx="9148964" cy="6859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4964" y="-860507"/>
            <a:ext cx="9148965" cy="6004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0812" y="3210588"/>
            <a:ext cx="2455377" cy="18426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71675" y="4036950"/>
            <a:ext cx="72405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984"/>
              </a:buClr>
              <a:buSzPts val="3300"/>
              <a:buFont typeface="Arial"/>
              <a:buNone/>
            </a:pPr>
            <a:r>
              <a:rPr b="1" lang="en" sz="2800">
                <a:solidFill>
                  <a:srgbClr val="215984"/>
                </a:solidFill>
              </a:rPr>
              <a:t>CAASPP</a:t>
            </a:r>
            <a:r>
              <a:rPr b="1" lang="en" sz="2800">
                <a:solidFill>
                  <a:srgbClr val="215984"/>
                </a:solidFill>
              </a:rPr>
              <a:t> Results (final/comparative) 2022</a:t>
            </a:r>
            <a:endParaRPr b="1" i="0" sz="2200" u="none" cap="none" strike="noStrike">
              <a:solidFill>
                <a:srgbClr val="21598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366870" y="4509255"/>
            <a:ext cx="45720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984"/>
              </a:buClr>
              <a:buSzPts val="3300"/>
              <a:buFont typeface="Arial"/>
              <a:buNone/>
            </a:pPr>
            <a:r>
              <a:rPr b="1" lang="en" sz="1600">
                <a:solidFill>
                  <a:srgbClr val="215984"/>
                </a:solidFill>
              </a:rPr>
              <a:t>Presenter(s):Molly Moloney, Alton Nelson </a:t>
            </a:r>
            <a:endParaRPr b="1" sz="1600">
              <a:solidFill>
                <a:srgbClr val="215984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984"/>
              </a:buClr>
              <a:buSzPts val="3300"/>
              <a:buFont typeface="Arial"/>
              <a:buNone/>
            </a:pPr>
            <a:r>
              <a:rPr b="1" lang="en" sz="1600">
                <a:solidFill>
                  <a:srgbClr val="215984"/>
                </a:solidFill>
              </a:rPr>
              <a:t>December 2022</a:t>
            </a:r>
            <a:endParaRPr b="1" sz="1600">
              <a:solidFill>
                <a:srgbClr val="215984"/>
              </a:solidFill>
            </a:endParaRPr>
          </a:p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825389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825389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825389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83386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holding a sign posing for the camera&#10;&#10;Description automatically generated" id="152" name="Google Shape;15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9475" y="0"/>
            <a:ext cx="7715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7"/>
          <p:cNvSpPr txBox="1"/>
          <p:nvPr>
            <p:ph idx="12" type="sldNum"/>
          </p:nvPr>
        </p:nvSpPr>
        <p:spPr>
          <a:xfrm>
            <a:off x="8807632" y="4737877"/>
            <a:ext cx="22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4" name="Google Shape;15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12165" y="-1340995"/>
            <a:ext cx="9266438" cy="694983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7"/>
          <p:cNvSpPr/>
          <p:nvPr/>
        </p:nvSpPr>
        <p:spPr>
          <a:xfrm>
            <a:off x="198242" y="989507"/>
            <a:ext cx="3006600" cy="13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en" sz="10000">
                <a:solidFill>
                  <a:srgbClr val="FFFFFF"/>
                </a:solidFill>
              </a:rPr>
              <a:t>Math</a:t>
            </a:r>
            <a:endParaRPr sz="10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t/>
            </a:r>
            <a:endParaRPr sz="3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831056" cy="483445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846129" cy="4842533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83658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080466" cy="499109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2"/>
          <p:cNvPicPr preferRelativeResize="0"/>
          <p:nvPr/>
        </p:nvPicPr>
        <p:blipFill rotWithShape="1">
          <a:blip r:embed="rId3">
            <a:alphaModFix/>
          </a:blip>
          <a:srcRect b="0" l="15286" r="15293" t="0"/>
          <a:stretch/>
        </p:blipFill>
        <p:spPr>
          <a:xfrm>
            <a:off x="1620004" y="-169187"/>
            <a:ext cx="7648573" cy="548187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2"/>
          <p:cNvSpPr txBox="1"/>
          <p:nvPr>
            <p:ph idx="12" type="sldNum"/>
          </p:nvPr>
        </p:nvSpPr>
        <p:spPr>
          <a:xfrm>
            <a:off x="8807632" y="4737877"/>
            <a:ext cx="22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6" name="Google Shape;186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70131" y="-13523"/>
            <a:ext cx="6876046" cy="515703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2"/>
          <p:cNvSpPr txBox="1"/>
          <p:nvPr/>
        </p:nvSpPr>
        <p:spPr>
          <a:xfrm>
            <a:off x="471201" y="2762200"/>
            <a:ext cx="3439200" cy="13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FFFFFF"/>
                </a:solidFill>
              </a:rPr>
              <a:t>Student</a:t>
            </a:r>
            <a:endParaRPr sz="3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FFFFFF"/>
                </a:solidFill>
              </a:rPr>
              <a:t> Group Comparisons</a:t>
            </a:r>
            <a:endParaRPr sz="3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107275" y="53025"/>
            <a:ext cx="812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Comparison Summary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709225"/>
            <a:ext cx="7756800" cy="4064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400">
                <a:solidFill>
                  <a:schemeClr val="dk1"/>
                </a:solidFill>
              </a:rPr>
              <a:t>From 2019-2022 there were declines in ELA and Math scores statewide, county-wide, and at most schools.</a:t>
            </a:r>
            <a:r>
              <a:rPr lang="en" sz="1400">
                <a:solidFill>
                  <a:schemeClr val="dk1"/>
                </a:solidFill>
              </a:rPr>
              <a:t>  </a:t>
            </a:r>
            <a:endParaRPr sz="14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i="1" lang="en" sz="1400">
                <a:solidFill>
                  <a:schemeClr val="dk1"/>
                </a:solidFill>
              </a:rPr>
              <a:t>However, MWA’s scores declined more than average over this time period and more than most schools/districts in our comparison group. </a:t>
            </a:r>
            <a:r>
              <a:rPr lang="en" sz="1400">
                <a:solidFill>
                  <a:schemeClr val="dk1"/>
                </a:solidFill>
              </a:rPr>
              <a:t> </a:t>
            </a:r>
            <a:endParaRPr sz="14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400">
                <a:solidFill>
                  <a:schemeClr val="dk1"/>
                </a:solidFill>
              </a:rPr>
              <a:t>Overall, </a:t>
            </a:r>
            <a:r>
              <a:rPr lang="en" sz="1400">
                <a:solidFill>
                  <a:srgbClr val="45818E"/>
                </a:solidFill>
              </a:rPr>
              <a:t>MWA’s</a:t>
            </a:r>
            <a:r>
              <a:rPr lang="en" sz="1400">
                <a:solidFill>
                  <a:schemeClr val="dk1"/>
                </a:solidFill>
              </a:rPr>
              <a:t> SBAC results are below </a:t>
            </a:r>
            <a:r>
              <a:rPr lang="en" sz="1400">
                <a:solidFill>
                  <a:srgbClr val="E69138"/>
                </a:solidFill>
              </a:rPr>
              <a:t>state-wide</a:t>
            </a:r>
            <a:r>
              <a:rPr lang="en" sz="1400">
                <a:solidFill>
                  <a:schemeClr val="dk1"/>
                </a:solidFill>
              </a:rPr>
              <a:t> proficiency scores (</a:t>
            </a:r>
            <a:r>
              <a:rPr lang="en" sz="1400">
                <a:solidFill>
                  <a:srgbClr val="45818E"/>
                </a:solidFill>
              </a:rPr>
              <a:t>39%</a:t>
            </a:r>
            <a:r>
              <a:rPr lang="en" sz="1400">
                <a:solidFill>
                  <a:schemeClr val="dk1"/>
                </a:solidFill>
              </a:rPr>
              <a:t> vs. </a:t>
            </a:r>
            <a:r>
              <a:rPr lang="en" sz="1400">
                <a:solidFill>
                  <a:srgbClr val="E69138"/>
                </a:solidFill>
              </a:rPr>
              <a:t>47% </a:t>
            </a:r>
            <a:r>
              <a:rPr lang="en" sz="1400">
                <a:solidFill>
                  <a:schemeClr val="dk1"/>
                </a:solidFill>
              </a:rPr>
              <a:t>proficient for ELA and </a:t>
            </a:r>
            <a:r>
              <a:rPr lang="en" sz="1400">
                <a:solidFill>
                  <a:srgbClr val="45818E"/>
                </a:solidFill>
              </a:rPr>
              <a:t>14.5%</a:t>
            </a:r>
            <a:r>
              <a:rPr lang="en" sz="1400">
                <a:solidFill>
                  <a:schemeClr val="dk1"/>
                </a:solidFill>
              </a:rPr>
              <a:t> vs. </a:t>
            </a:r>
            <a:r>
              <a:rPr lang="en" sz="1400">
                <a:solidFill>
                  <a:srgbClr val="E69138"/>
                </a:solidFill>
              </a:rPr>
              <a:t>33%</a:t>
            </a:r>
            <a:r>
              <a:rPr lang="en" sz="1400">
                <a:solidFill>
                  <a:schemeClr val="dk1"/>
                </a:solidFill>
              </a:rPr>
              <a:t> for math).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400">
                <a:solidFill>
                  <a:schemeClr val="dk1"/>
                </a:solidFill>
              </a:rPr>
              <a:t>These patterns vary considerably by grade level</a:t>
            </a:r>
            <a:r>
              <a:rPr lang="en">
                <a:solidFill>
                  <a:schemeClr val="dk1"/>
                </a:solidFill>
              </a:rPr>
              <a:t>– with 5th grade underperforming, 8th grade getting closer to average, and 11th grade outperforming state, county, and local WCCUSD district and charter schools. 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Looking at subgroups, we see some strengths when comparing results to the same subgroups statewide or in neighboring district.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Home - Making Waves Academy"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7300" y="125925"/>
            <a:ext cx="761574" cy="7794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5984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3" name="Google Shape;193;p33"/>
          <p:cNvSpPr txBox="1"/>
          <p:nvPr/>
        </p:nvSpPr>
        <p:spPr>
          <a:xfrm>
            <a:off x="176875" y="94800"/>
            <a:ext cx="8638500" cy="50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100">
                <a:solidFill>
                  <a:schemeClr val="lt1"/>
                </a:solidFill>
              </a:rPr>
              <a:t>Headlines:</a:t>
            </a:r>
            <a:r>
              <a:rPr lang="en" sz="5300">
                <a:solidFill>
                  <a:schemeClr val="lt1"/>
                </a:solidFill>
              </a:rPr>
              <a:t> </a:t>
            </a:r>
            <a:endParaRPr sz="5300">
              <a:solidFill>
                <a:schemeClr val="lt1"/>
              </a:solidFill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●"/>
            </a:pPr>
            <a:r>
              <a:rPr lang="en" sz="3100">
                <a:solidFill>
                  <a:schemeClr val="lt1"/>
                </a:solidFill>
              </a:rPr>
              <a:t>We see strengths when comparing results for specific student groups to same groups at state, county, or WCCUSD level, especially for African American students.</a:t>
            </a:r>
            <a:endParaRPr sz="3100">
              <a:solidFill>
                <a:schemeClr val="lt1"/>
              </a:solidFill>
            </a:endParaRPr>
          </a:p>
          <a:p>
            <a:pPr indent="-47625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900"/>
              <a:buChar char="●"/>
            </a:pPr>
            <a:r>
              <a:rPr lang="en" sz="3100">
                <a:solidFill>
                  <a:schemeClr val="lt1"/>
                </a:solidFill>
              </a:rPr>
              <a:t>Students with disabilities outperformed SWD peers in ELA, but underperformed in Math</a:t>
            </a:r>
            <a:r>
              <a:rPr lang="en" sz="3900">
                <a:solidFill>
                  <a:schemeClr val="lt1"/>
                </a:solidFill>
              </a:rPr>
              <a:t> </a:t>
            </a:r>
            <a:r>
              <a:rPr lang="en" sz="3900">
                <a:solidFill>
                  <a:schemeClr val="lt1"/>
                </a:solidFill>
              </a:rPr>
              <a:t> </a:t>
            </a:r>
            <a:endParaRPr sz="39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3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2C4C9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</a:t>
            </a:r>
            <a:r>
              <a:rPr lang="en"/>
              <a:t>Questions </a:t>
            </a:r>
            <a:endParaRPr/>
          </a:p>
        </p:txBody>
      </p:sp>
      <p:sp>
        <p:nvSpPr>
          <p:cNvPr id="199" name="Google Shape;199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What clarifying questions do you have?  What additional data (if any) would you like to see?</a:t>
            </a:r>
            <a:endParaRPr sz="21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What suggestions do you have for how we should respond to this data?</a:t>
            </a:r>
            <a:endParaRPr sz="21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 b="0" l="15286" r="15293" t="0"/>
          <a:stretch/>
        </p:blipFill>
        <p:spPr>
          <a:xfrm>
            <a:off x="1620004" y="-169187"/>
            <a:ext cx="7648573" cy="548187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807632" y="4737877"/>
            <a:ext cx="22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70131" y="-13523"/>
            <a:ext cx="6876046" cy="515703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96225" y="1531175"/>
            <a:ext cx="2739000" cy="13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FFFFFF"/>
                </a:solidFill>
              </a:rPr>
              <a:t>Statewide trends, change over time</a:t>
            </a:r>
            <a:endParaRPr sz="3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5984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" name="Google Shape;87;p17"/>
          <p:cNvSpPr txBox="1"/>
          <p:nvPr/>
        </p:nvSpPr>
        <p:spPr>
          <a:xfrm>
            <a:off x="346675" y="126900"/>
            <a:ext cx="8055000" cy="45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>
                <a:solidFill>
                  <a:schemeClr val="lt1"/>
                </a:solidFill>
              </a:rPr>
              <a:t>Headlines: </a:t>
            </a:r>
            <a:endParaRPr sz="6400">
              <a:solidFill>
                <a:schemeClr val="lt1"/>
              </a:solidFill>
            </a:endParaRPr>
          </a:p>
          <a:p>
            <a:pPr indent="-5143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Char char="●"/>
            </a:pPr>
            <a:r>
              <a:rPr lang="en" sz="4500">
                <a:solidFill>
                  <a:schemeClr val="lt1"/>
                </a:solidFill>
              </a:rPr>
              <a:t>SBAC results declined across the state.  </a:t>
            </a:r>
            <a:endParaRPr sz="45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51435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500"/>
              <a:buChar char="●"/>
            </a:pPr>
            <a:r>
              <a:rPr lang="en" sz="4500">
                <a:solidFill>
                  <a:schemeClr val="lt1"/>
                </a:solidFill>
              </a:rPr>
              <a:t>MWA aggregate results declined more than average.</a:t>
            </a:r>
            <a:r>
              <a:rPr lang="en" sz="4500">
                <a:solidFill>
                  <a:schemeClr val="lt1"/>
                </a:solidFill>
              </a:rPr>
              <a:t> </a:t>
            </a:r>
            <a:endParaRPr sz="4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818868" cy="483217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817824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0"/>
          <p:cNvPicPr preferRelativeResize="0"/>
          <p:nvPr/>
        </p:nvPicPr>
        <p:blipFill rotWithShape="1">
          <a:blip r:embed="rId3">
            <a:alphaModFix/>
          </a:blip>
          <a:srcRect b="0" l="15286" r="15293" t="0"/>
          <a:stretch/>
        </p:blipFill>
        <p:spPr>
          <a:xfrm>
            <a:off x="1620004" y="-169187"/>
            <a:ext cx="7648573" cy="548187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/>
          <p:nvPr>
            <p:ph idx="12" type="sldNum"/>
          </p:nvPr>
        </p:nvSpPr>
        <p:spPr>
          <a:xfrm>
            <a:off x="8807632" y="4737877"/>
            <a:ext cx="22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70131" y="-13523"/>
            <a:ext cx="6876046" cy="515703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 txBox="1"/>
          <p:nvPr/>
        </p:nvSpPr>
        <p:spPr>
          <a:xfrm>
            <a:off x="175276" y="3307925"/>
            <a:ext cx="3439200" cy="13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FFFFFF"/>
                </a:solidFill>
              </a:rPr>
              <a:t>Grade-level Comparisons</a:t>
            </a:r>
            <a:endParaRPr sz="3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5984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21"/>
          <p:cNvSpPr txBox="1"/>
          <p:nvPr/>
        </p:nvSpPr>
        <p:spPr>
          <a:xfrm>
            <a:off x="176875" y="94800"/>
            <a:ext cx="8638500" cy="49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100">
                <a:solidFill>
                  <a:schemeClr val="lt1"/>
                </a:solidFill>
              </a:rPr>
              <a:t>Headlines:</a:t>
            </a:r>
            <a:r>
              <a:rPr lang="en" sz="5300">
                <a:solidFill>
                  <a:schemeClr val="lt1"/>
                </a:solidFill>
              </a:rPr>
              <a:t> </a:t>
            </a:r>
            <a:endParaRPr sz="5300">
              <a:solidFill>
                <a:schemeClr val="lt1"/>
              </a:solidFill>
            </a:endParaRPr>
          </a:p>
          <a:p>
            <a:pPr indent="-476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Char char="●"/>
            </a:pPr>
            <a:r>
              <a:rPr lang="en" sz="3900">
                <a:solidFill>
                  <a:schemeClr val="lt1"/>
                </a:solidFill>
              </a:rPr>
              <a:t>These results vary significantly when broken down by grade level. </a:t>
            </a:r>
            <a:endParaRPr sz="39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900">
              <a:solidFill>
                <a:schemeClr val="lt1"/>
              </a:solidFill>
            </a:endParaRPr>
          </a:p>
          <a:p>
            <a:pPr indent="-47625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3900"/>
              <a:buChar char="●"/>
            </a:pPr>
            <a:r>
              <a:rPr lang="en" sz="3900">
                <a:solidFill>
                  <a:schemeClr val="lt1"/>
                </a:solidFill>
              </a:rPr>
              <a:t>11th grade made a big rebound (especially in ELA) and continues to be our strongest grade.</a:t>
            </a:r>
            <a:endParaRPr sz="3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holding a sign&#10;&#10;Description automatically generated" id="118" name="Google Shape;11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4085" y="0"/>
            <a:ext cx="745455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2"/>
          <p:cNvSpPr txBox="1"/>
          <p:nvPr>
            <p:ph idx="12" type="sldNum"/>
          </p:nvPr>
        </p:nvSpPr>
        <p:spPr>
          <a:xfrm>
            <a:off x="8807632" y="4737877"/>
            <a:ext cx="22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0" name="Google Shape;12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11615" y="-45870"/>
            <a:ext cx="9266438" cy="694983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 txBox="1"/>
          <p:nvPr/>
        </p:nvSpPr>
        <p:spPr>
          <a:xfrm>
            <a:off x="-103600" y="902850"/>
            <a:ext cx="3206100" cy="10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sz="23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2"/>
          <p:cNvSpPr txBox="1"/>
          <p:nvPr/>
        </p:nvSpPr>
        <p:spPr>
          <a:xfrm>
            <a:off x="-37796" y="81856"/>
            <a:ext cx="27432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2"/>
          <p:cNvSpPr txBox="1"/>
          <p:nvPr/>
        </p:nvSpPr>
        <p:spPr>
          <a:xfrm>
            <a:off x="102500" y="1472750"/>
            <a:ext cx="3000000" cy="22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0">
                <a:solidFill>
                  <a:srgbClr val="0B5394"/>
                </a:solidFill>
              </a:rPr>
              <a:t>ELA</a:t>
            </a:r>
            <a:endParaRPr sz="10500">
              <a:solidFill>
                <a:srgbClr val="0B539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