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5fc8c23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f5fc8c233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c4461c718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13c4461c718_2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618aef2a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618aef2a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88a6323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88a6323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4d2106a6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4d2106a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59e49fa0a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1459e49fa0a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59e49fa0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459e49fa0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7e3b8b6a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147e3b8b6a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7e3b8b6a2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147e3b8b6a2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7e3b8b6a2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7e3b8b6a2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(For more details, see the board report)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7e3b8b6a2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47e3b8b6a2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59e49fa0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Molly</a:t>
            </a:r>
            <a:endParaRPr/>
          </a:p>
        </p:txBody>
      </p:sp>
      <p:sp>
        <p:nvSpPr>
          <p:cNvPr id="138" name="Google Shape;138;g1459e49fa0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47e3b8b6a2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147e3b8b6a2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594ccf06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594ccf06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618aef2a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618aef2a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7d2cf90a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7d2cf90a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c4461c718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3c4461c718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618aef2a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618aef2a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88a6323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88a6323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2f1ae24d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2f1ae24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pulled from Schoolzilla 8/9/22, SWD &amp; EL Data updated to preview site data 8.29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807632" y="471828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21598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64" y="-1716054"/>
            <a:ext cx="9148964" cy="685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964" y="-860507"/>
            <a:ext cx="9148965" cy="600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0812" y="3210588"/>
            <a:ext cx="2455377" cy="18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168900" y="4036950"/>
            <a:ext cx="71700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2600">
                <a:solidFill>
                  <a:srgbClr val="215984"/>
                </a:solidFill>
              </a:rPr>
              <a:t>Deep Dive: </a:t>
            </a:r>
            <a:r>
              <a:rPr b="1" lang="en" sz="2600">
                <a:solidFill>
                  <a:srgbClr val="215984"/>
                </a:solidFill>
              </a:rPr>
              <a:t>SBAC Results (Preliminary) 2022</a:t>
            </a:r>
            <a:endParaRPr b="1" i="0" sz="2000" u="none" cap="none" strike="noStrike">
              <a:solidFill>
                <a:srgbClr val="2159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366876" y="4509250"/>
            <a:ext cx="58368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1600">
                <a:solidFill>
                  <a:srgbClr val="215984"/>
                </a:solidFill>
              </a:rPr>
              <a:t>Presenter(s): Alton B. Nelson, Jr. &amp; Molly Moloney </a:t>
            </a:r>
            <a:endParaRPr b="1" sz="1600">
              <a:solidFill>
                <a:srgbClr val="215984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984"/>
              </a:buClr>
              <a:buSzPts val="3300"/>
              <a:buFont typeface="Arial"/>
              <a:buNone/>
            </a:pPr>
            <a:r>
              <a:rPr b="1" lang="en" sz="1600">
                <a:solidFill>
                  <a:srgbClr val="215984"/>
                </a:solidFill>
              </a:rPr>
              <a:t>September 2022</a:t>
            </a:r>
            <a:endParaRPr b="1" sz="1600">
              <a:solidFill>
                <a:srgbClr val="21598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 posing for the camera&#10;&#10;Description automatically generated" id="206" name="Google Shape;2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2165" y="-1340995"/>
            <a:ext cx="9266438" cy="69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/>
          <p:nvPr/>
        </p:nvSpPr>
        <p:spPr>
          <a:xfrm>
            <a:off x="96217" y="2137232"/>
            <a:ext cx="30066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10000">
                <a:solidFill>
                  <a:srgbClr val="FFFFFF"/>
                </a:solidFill>
              </a:rPr>
              <a:t>Math</a:t>
            </a:r>
            <a:endParaRPr b="0" i="0" sz="7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/>
        </p:nvSpPr>
        <p:spPr>
          <a:xfrm>
            <a:off x="1346925" y="4558850"/>
            <a:ext cx="42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descr="Home - Making Waves Academy"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534523" cy="4658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36"/>
          <p:cNvCxnSpPr/>
          <p:nvPr/>
        </p:nvCxnSpPr>
        <p:spPr>
          <a:xfrm>
            <a:off x="746200" y="2571750"/>
            <a:ext cx="67347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6"/>
          <p:cNvCxnSpPr/>
          <p:nvPr/>
        </p:nvCxnSpPr>
        <p:spPr>
          <a:xfrm>
            <a:off x="746200" y="3538775"/>
            <a:ext cx="67347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126875" y="79425"/>
            <a:ext cx="8520600" cy="34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Distance from Standard, over time</a:t>
            </a:r>
            <a:endParaRPr sz="2500"/>
          </a:p>
        </p:txBody>
      </p:sp>
      <p:pic>
        <p:nvPicPr>
          <p:cNvPr id="224" name="Google Shape;224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6225"/>
            <a:ext cx="7226174" cy="4473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Making Waves Academy"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1243" cy="4846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Making Waves Academy"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" id="236" name="Google Shape;2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085" y="0"/>
            <a:ext cx="7454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1615" y="-45870"/>
            <a:ext cx="9266438" cy="69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/>
          <p:nvPr/>
        </p:nvSpPr>
        <p:spPr>
          <a:xfrm>
            <a:off x="-103600" y="902850"/>
            <a:ext cx="32061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-37796" y="81856"/>
            <a:ext cx="2743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9"/>
          <p:cNvSpPr txBox="1"/>
          <p:nvPr/>
        </p:nvSpPr>
        <p:spPr>
          <a:xfrm>
            <a:off x="102500" y="1472750"/>
            <a:ext cx="3000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B5394"/>
                </a:solidFill>
              </a:rPr>
              <a:t>Science</a:t>
            </a:r>
            <a:endParaRPr sz="60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B5394"/>
                </a:solidFill>
              </a:rPr>
              <a:t>(CAST)</a:t>
            </a:r>
            <a:endParaRPr sz="60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36" y="0"/>
            <a:ext cx="83127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Making Waves Academy" id="249" name="Google Shape;2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 b="0" l="15286" r="15293" t="0"/>
          <a:stretch/>
        </p:blipFill>
        <p:spPr>
          <a:xfrm>
            <a:off x="1620004" y="-169187"/>
            <a:ext cx="7648573" cy="548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>
            <p:ph idx="12" type="sldNum"/>
          </p:nvPr>
        </p:nvSpPr>
        <p:spPr>
          <a:xfrm>
            <a:off x="6605724" y="3553408"/>
            <a:ext cx="170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-6767"/>
            <a:ext cx="6876046" cy="51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117249" y="1634325"/>
            <a:ext cx="3250200" cy="27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3800">
                <a:solidFill>
                  <a:srgbClr val="FFFFFF"/>
                </a:solidFill>
              </a:rPr>
              <a:t>Response to Data-- Questions and Next Steps</a:t>
            </a:r>
            <a:endParaRPr i="0" sz="3800" u="none" cap="none" strike="noStrike">
              <a:solidFill>
                <a:srgbClr val="0050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idx="12" type="sldNum"/>
          </p:nvPr>
        </p:nvSpPr>
        <p:spPr>
          <a:xfrm>
            <a:off x="8807632" y="4737878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4300"/>
            <a:ext cx="8915399" cy="433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628650" y="273850"/>
            <a:ext cx="6717900" cy="774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5089"/>
                </a:solidFill>
                <a:latin typeface="Arial"/>
                <a:ea typeface="Arial"/>
                <a:cs typeface="Arial"/>
                <a:sym typeface="Arial"/>
              </a:rPr>
              <a:t>How are we using this data to guide assessment and data work this year?</a:t>
            </a:r>
            <a:endParaRPr sz="2500">
              <a:solidFill>
                <a:srgbClr val="0050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50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Assessment priorities: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</a:t>
            </a:r>
            <a:r>
              <a:rPr b="1" lang="en" sz="1800">
                <a:solidFill>
                  <a:srgbClr val="45818E"/>
                </a:solidFill>
              </a:rPr>
              <a:t>standards-aligned assessments</a:t>
            </a:r>
            <a:r>
              <a:rPr lang="en" sz="1800"/>
              <a:t>, utilizing different assessments for different purposes. </a:t>
            </a:r>
            <a:r>
              <a:rPr lang="en" sz="1800"/>
              <a:t>(</a:t>
            </a:r>
            <a:r>
              <a:rPr i="1" lang="en" sz="1800"/>
              <a:t>We are using MAP/STAR diagnostics and IAB Interim Assessments to monitor our progress)</a:t>
            </a:r>
            <a:endParaRPr i="1"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Commit to </a:t>
            </a:r>
            <a:r>
              <a:rPr b="1" lang="en" sz="1800">
                <a:solidFill>
                  <a:srgbClr val="45818E"/>
                </a:solidFill>
              </a:rPr>
              <a:t>clear, school-wide dates</a:t>
            </a:r>
            <a:r>
              <a:rPr lang="en" sz="1800"/>
              <a:t> for some assessments (state assessments, interim and summative assessments). </a:t>
            </a:r>
            <a:endParaRPr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Prioritize </a:t>
            </a:r>
            <a:r>
              <a:rPr b="1" lang="en" sz="1800">
                <a:solidFill>
                  <a:srgbClr val="45818E"/>
                </a:solidFill>
              </a:rPr>
              <a:t>data analysis/use of assessment data</a:t>
            </a:r>
            <a:r>
              <a:rPr lang="en" sz="1800"/>
              <a:t> (align PD calendar and assessment calendar). (</a:t>
            </a:r>
            <a:r>
              <a:rPr i="1" lang="en" sz="1800"/>
              <a:t>The first two data dives have happened already, including working with teachers around setting </a:t>
            </a:r>
            <a:r>
              <a:rPr i="1" lang="en" sz="1800"/>
              <a:t>achievement</a:t>
            </a:r>
            <a:r>
              <a:rPr i="1" lang="en" sz="1800"/>
              <a:t> goals.)</a:t>
            </a:r>
            <a:endParaRPr i="1"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ome - Making Waves Academy"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794" y="209156"/>
            <a:ext cx="933188" cy="9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92250" y="186000"/>
            <a:ext cx="81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r>
              <a:rPr lang="en"/>
              <a:t> Questions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311700" y="917700"/>
            <a:ext cx="6075600" cy="3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questions do you have about the data?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might we be missing, as we think about root causes or next steps?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 there any additional data that you would find helpful that we can provide?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Home - Making Waves Academy"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150" y="1441933"/>
            <a:ext cx="3088650" cy="20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" id="140" name="Google Shape;1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085" y="0"/>
            <a:ext cx="7454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605724" y="3553408"/>
            <a:ext cx="170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3109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536550" y="1702163"/>
            <a:ext cx="320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Introduction &amp; Context</a:t>
            </a:r>
            <a:endParaRPr i="0" sz="3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en" sz="2000" u="none" cap="none" strike="noStrike">
                <a:solidFill>
                  <a:srgbClr val="FFFFFF"/>
                </a:solidFill>
              </a:rPr>
              <a:t>2. </a:t>
            </a:r>
            <a:r>
              <a:rPr lang="en" sz="2000">
                <a:solidFill>
                  <a:srgbClr val="FFFFFF"/>
                </a:solidFill>
              </a:rPr>
              <a:t>ELA &amp; Math </a:t>
            </a:r>
            <a:r>
              <a:rPr lang="en" sz="2000">
                <a:solidFill>
                  <a:srgbClr val="FFFFFF"/>
                </a:solidFill>
              </a:rPr>
              <a:t>SBAC;  Science CAST Results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3</a:t>
            </a:r>
            <a:r>
              <a:rPr i="0" lang="en" sz="2000" u="none" cap="none" strike="noStrike">
                <a:solidFill>
                  <a:srgbClr val="FFFFFF"/>
                </a:solidFill>
              </a:rPr>
              <a:t>. </a:t>
            </a:r>
            <a:r>
              <a:rPr lang="en" sz="2000">
                <a:solidFill>
                  <a:srgbClr val="FFFFFF"/>
                </a:solidFill>
              </a:rPr>
              <a:t>Response to Data, Questions, and Discussion</a:t>
            </a:r>
            <a:endParaRPr i="0" sz="3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536542" y="198981"/>
            <a:ext cx="2743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005089"/>
                </a:solidFill>
                <a:latin typeface="Arial"/>
                <a:ea typeface="Arial"/>
                <a:cs typeface="Arial"/>
                <a:sym typeface="Arial"/>
              </a:rPr>
              <a:t>Table of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005089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88" y="0"/>
            <a:ext cx="9366857" cy="70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>
            <p:ph idx="12" type="sldNum"/>
          </p:nvPr>
        </p:nvSpPr>
        <p:spPr>
          <a:xfrm>
            <a:off x="6605724" y="3553408"/>
            <a:ext cx="170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45"/>
          <p:cNvSpPr txBox="1"/>
          <p:nvPr/>
        </p:nvSpPr>
        <p:spPr>
          <a:xfrm>
            <a:off x="476878" y="372681"/>
            <a:ext cx="48765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005089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0812" y="3210588"/>
            <a:ext cx="2455377" cy="184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92250" y="186000"/>
            <a:ext cx="709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Guiding Questions</a:t>
            </a:r>
            <a:endParaRPr sz="2500"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917700"/>
            <a:ext cx="55818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questions do you have about the data?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What might we be missing, as we think about root causes or next steps?</a:t>
            </a:r>
            <a:endParaRPr sz="2000">
              <a:solidFill>
                <a:schemeClr val="dk1"/>
              </a:solidFill>
            </a:endParaRPr>
          </a:p>
          <a:p>
            <a:pPr indent="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55600" lvl="0" marL="457200" marR="457200" rtl="0" algn="just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Is there any additional data that you would find helpful that we can provide?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Home - Making Waves Academy"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150" y="1441933"/>
            <a:ext cx="3088650" cy="20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77900" y="9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Considerations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743625"/>
            <a:ext cx="6244200" cy="4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This data is </a:t>
            </a:r>
            <a:r>
              <a:rPr lang="en" sz="2000">
                <a:solidFill>
                  <a:schemeClr val="dk1"/>
                </a:solidFill>
                <a:highlight>
                  <a:srgbClr val="4DD0E1"/>
                </a:highlight>
              </a:rPr>
              <a:t>preliminary</a:t>
            </a:r>
            <a:r>
              <a:rPr lang="en" sz="2000">
                <a:solidFill>
                  <a:schemeClr val="dk1"/>
                </a:solidFill>
              </a:rPr>
              <a:t>– to be used by MWA staff and board for planning purposes. 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We do not yet have the public state release data, could be some minor changes. 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We do have over 99% of scores, so we do not anticipate major changes.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Comparative data (from other schools, districts, or the state averages) is not yet available; it will be released with the California State Dashboard in December.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descr="Home - Making Waves Academy"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950" y="-5013"/>
            <a:ext cx="761574" cy="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950" y="1716100"/>
            <a:ext cx="2283300" cy="171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92250" y="186000"/>
            <a:ext cx="81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Headlines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917700"/>
            <a:ext cx="8520600" cy="3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607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Over </a:t>
            </a:r>
            <a:r>
              <a:rPr b="1" lang="en" sz="2000">
                <a:solidFill>
                  <a:srgbClr val="215984"/>
                </a:solidFill>
              </a:rPr>
              <a:t>98%</a:t>
            </a:r>
            <a:r>
              <a:rPr lang="en" sz="2000">
                <a:solidFill>
                  <a:schemeClr val="dk1"/>
                </a:solidFill>
              </a:rPr>
              <a:t> of our eligible students completed the CAASPP assessments.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41">
              <a:solidFill>
                <a:schemeClr val="dk1"/>
              </a:solidFill>
            </a:endParaRPr>
          </a:p>
          <a:p>
            <a:pPr indent="-34607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Our </a:t>
            </a:r>
            <a:r>
              <a:rPr b="1" lang="en" sz="2000">
                <a:solidFill>
                  <a:srgbClr val="215984"/>
                </a:solidFill>
              </a:rPr>
              <a:t>overall proficiency</a:t>
            </a:r>
            <a:r>
              <a:rPr lang="en" sz="2000">
                <a:solidFill>
                  <a:schemeClr val="dk1"/>
                </a:solidFill>
              </a:rPr>
              <a:t> levels on SBAC in 2021-22 are very similar to those of the previous year (2020-21, distance learning).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41">
              <a:solidFill>
                <a:schemeClr val="dk1"/>
              </a:solidFill>
            </a:endParaRPr>
          </a:p>
          <a:p>
            <a:pPr indent="-34607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000">
                <a:solidFill>
                  <a:srgbClr val="005089"/>
                </a:solidFill>
              </a:rPr>
              <a:t>11th grade</a:t>
            </a:r>
            <a:r>
              <a:rPr lang="en" sz="2000">
                <a:solidFill>
                  <a:schemeClr val="dk1"/>
                </a:solidFill>
              </a:rPr>
              <a:t> showed considerable gains compared to last year on SBAC, approaching some pre-covid levels, especially in ELA.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41">
              <a:solidFill>
                <a:schemeClr val="dk1"/>
              </a:solidFill>
            </a:endParaRPr>
          </a:p>
          <a:p>
            <a:pPr indent="-34607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000">
                <a:solidFill>
                  <a:srgbClr val="005089"/>
                </a:solidFill>
              </a:rPr>
              <a:t>Middle school</a:t>
            </a:r>
            <a:r>
              <a:rPr lang="en" sz="2000">
                <a:solidFill>
                  <a:schemeClr val="dk1"/>
                </a:solidFill>
              </a:rPr>
              <a:t> scores declined slightly from last year, though 7th grade showed growth in both math and ELA, and 5th grade made gains in science.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descr="Home - Making Waves Academy"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sign&#10;&#10;Description automatically generated" id="172" name="Google Shape;1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085" y="0"/>
            <a:ext cx="7454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8807632" y="4737877"/>
            <a:ext cx="22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1615" y="-45870"/>
            <a:ext cx="9266438" cy="69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-103600" y="902850"/>
            <a:ext cx="32061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-37796" y="81856"/>
            <a:ext cx="2743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102500" y="1472750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0">
                <a:solidFill>
                  <a:srgbClr val="0B5394"/>
                </a:solidFill>
              </a:rPr>
              <a:t>ELA</a:t>
            </a:r>
            <a:endParaRPr sz="1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1639750" y="4644700"/>
            <a:ext cx="55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3" name="Google Shape;183;p32"/>
          <p:cNvSpPr txBox="1"/>
          <p:nvPr/>
        </p:nvSpPr>
        <p:spPr>
          <a:xfrm>
            <a:off x="6723925" y="4644700"/>
            <a:ext cx="47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descr="Home - Making Waves Academy"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003020" cy="433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2"/>
          <p:cNvCxnSpPr/>
          <p:nvPr/>
        </p:nvCxnSpPr>
        <p:spPr>
          <a:xfrm>
            <a:off x="714375" y="2423525"/>
            <a:ext cx="67347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2"/>
          <p:cNvCxnSpPr/>
          <p:nvPr/>
        </p:nvCxnSpPr>
        <p:spPr>
          <a:xfrm>
            <a:off x="714375" y="3287775"/>
            <a:ext cx="67347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9950"/>
            <a:ext cx="6974725" cy="43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3"/>
          <p:cNvSpPr txBox="1"/>
          <p:nvPr/>
        </p:nvSpPr>
        <p:spPr>
          <a:xfrm>
            <a:off x="204900" y="93200"/>
            <a:ext cx="750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“Distance from Standard” over time</a:t>
            </a:r>
            <a:endParaRPr sz="2500"/>
          </a:p>
        </p:txBody>
      </p:sp>
      <p:sp>
        <p:nvSpPr>
          <p:cNvPr id="194" name="Google Shape;194;p33"/>
          <p:cNvSpPr txBox="1"/>
          <p:nvPr/>
        </p:nvSpPr>
        <p:spPr>
          <a:xfrm>
            <a:off x="7268500" y="928925"/>
            <a:ext cx="1483200" cy="3986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B45F06"/>
                </a:solidFill>
              </a:rPr>
              <a:t>Distance from standard </a:t>
            </a:r>
            <a:r>
              <a:rPr lang="en" sz="1300"/>
              <a:t>measures how far above or below students are from the proficiency threshold.  </a:t>
            </a:r>
            <a:r>
              <a:rPr lang="en" sz="1300"/>
              <a:t>Positive</a:t>
            </a:r>
            <a:r>
              <a:rPr lang="en" sz="1300"/>
              <a:t> numbers </a:t>
            </a:r>
            <a:r>
              <a:rPr lang="en" sz="1300"/>
              <a:t>represent</a:t>
            </a:r>
            <a:r>
              <a:rPr lang="en" sz="1300"/>
              <a:t> scores above the </a:t>
            </a:r>
            <a:r>
              <a:rPr lang="en" sz="1300"/>
              <a:t>standard</a:t>
            </a:r>
            <a:r>
              <a:rPr lang="en" sz="1300"/>
              <a:t> for grade-level standard (level 3) and </a:t>
            </a:r>
            <a:r>
              <a:rPr lang="en" sz="1300"/>
              <a:t>negative</a:t>
            </a:r>
            <a:r>
              <a:rPr lang="en" sz="1300"/>
              <a:t> numbers represent average score below. </a:t>
            </a:r>
            <a:endParaRPr sz="1300"/>
          </a:p>
        </p:txBody>
      </p:sp>
      <p:pic>
        <p:nvPicPr>
          <p:cNvPr descr="Home - Making Waves Academy"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1993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Making Waves Academy" id="201" name="Google Shape;20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925" y="241875"/>
            <a:ext cx="761574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