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5DB2E7D-787E-4367-B4BA-BD2A4BC463A2}">
  <a:tblStyle styleId="{55DB2E7D-787E-4367-B4BA-BD2A4BC463A2}" styleName="Table_0">
    <a:wholeTbl>
      <a:tcTxStyle>
        <a:font>
          <a:latin typeface="Arial"/>
          <a:ea typeface="Arial"/>
          <a:cs typeface="Arial"/>
        </a:font>
        <a:srgbClr val="000000"/>
      </a:tcTxStyle>
      <a:tcStyle>
        <a:tcBdr>
          <a:left>
            <a:ln cap="flat" cmpd="sng">
              <a:solidFill>
                <a:srgbClr val="808080"/>
              </a:solidFill>
              <a:prstDash val="solid"/>
              <a:round/>
              <a:headEnd len="sm" w="sm" type="none"/>
              <a:tailEnd len="sm" w="sm" type="none"/>
            </a:ln>
          </a:left>
          <a:right>
            <a:ln cap="flat" cmpd="sng">
              <a:solidFill>
                <a:srgbClr val="808080"/>
              </a:solidFill>
              <a:prstDash val="solid"/>
              <a:round/>
              <a:headEnd len="sm" w="sm" type="none"/>
              <a:tailEnd len="sm" w="sm" type="none"/>
            </a:ln>
          </a:right>
          <a:top>
            <a:ln cap="flat" cmpd="sng">
              <a:solidFill>
                <a:srgbClr val="808080"/>
              </a:solidFill>
              <a:prstDash val="solid"/>
              <a:round/>
              <a:headEnd len="sm" w="sm" type="none"/>
              <a:tailEnd len="sm" w="sm" type="none"/>
            </a:ln>
          </a:top>
          <a:bottom>
            <a:ln cap="flat" cmpd="sng">
              <a:solidFill>
                <a:srgbClr val="808080"/>
              </a:solidFill>
              <a:prstDash val="solid"/>
              <a:round/>
              <a:headEnd len="sm" w="sm" type="none"/>
              <a:tailEnd len="sm" w="sm" type="none"/>
            </a:ln>
          </a:bottom>
          <a:insideH>
            <a:ln cap="flat" cmpd="sng">
              <a:solidFill>
                <a:srgbClr val="808080"/>
              </a:solidFill>
              <a:prstDash val="solid"/>
              <a:round/>
              <a:headEnd len="sm" w="sm" type="none"/>
              <a:tailEnd len="sm" w="sm" type="none"/>
            </a:ln>
          </a:insideH>
          <a:insideV>
            <a:ln cap="flat" cmpd="sng">
              <a:solidFill>
                <a:srgbClr val="80808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ba4cfab472_6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8" name="Google Shape;158;gba4cfab472_6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 name="Google Shape;90;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p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9" name="Google Shape;99;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just">
              <a:lnSpc>
                <a:spcPct val="115000"/>
              </a:lnSpc>
              <a:spcBef>
                <a:spcPts val="0"/>
              </a:spcBef>
              <a:spcAft>
                <a:spcPts val="0"/>
              </a:spcAft>
              <a:buNone/>
            </a:pPr>
            <a:r>
              <a:rPr lang="en-US" sz="1100">
                <a:latin typeface="Arial"/>
                <a:ea typeface="Arial"/>
                <a:cs typeface="Arial"/>
                <a:sym typeface="Arial"/>
              </a:rPr>
              <a:t>I want to start by saying that The 19th Wave experienced a great deal of hardship and sacrifice two years prior as they entered a world unknown to all of us. Virtual school during the pandemic impacted our 19th wave academically, socially, and our students’ mental health has been a priority for us at the academy. Returning to campus after being away for almost two years was also challenging. Despite this, we held true to our belief in supporting our  wavemakers achieve their life dreams. I began this year by meeting with 100% of seniors to discover their intended post-secondary pathways. We created application strategies and worked together throughout the fall to complete college applications. We partnered with CAP to ensure our students’ college applications were paid for and submitted by the CSU/UC priority deadline and had over 81% of the 19th wave submit college applications to 4-year colleges. </a:t>
            </a:r>
            <a:endParaRPr sz="1100">
              <a:latin typeface="Arial"/>
              <a:ea typeface="Arial"/>
              <a:cs typeface="Arial"/>
              <a:sym typeface="Arial"/>
            </a:endParaRPr>
          </a:p>
          <a:p>
            <a:pPr indent="0" lvl="0" marL="0" rtl="0" algn="just">
              <a:lnSpc>
                <a:spcPct val="115000"/>
              </a:lnSpc>
              <a:spcBef>
                <a:spcPts val="0"/>
              </a:spcBef>
              <a:spcAft>
                <a:spcPts val="0"/>
              </a:spcAft>
              <a:buNone/>
            </a:pPr>
            <a:r>
              <a:t/>
            </a:r>
            <a:endParaRPr sz="1100">
              <a:latin typeface="Arial"/>
              <a:ea typeface="Arial"/>
              <a:cs typeface="Arial"/>
              <a:sym typeface="Arial"/>
            </a:endParaRPr>
          </a:p>
          <a:p>
            <a:pPr indent="0" lvl="0" marL="0" rtl="0" algn="just">
              <a:lnSpc>
                <a:spcPct val="115000"/>
              </a:lnSpc>
              <a:spcBef>
                <a:spcPts val="0"/>
              </a:spcBef>
              <a:spcAft>
                <a:spcPts val="0"/>
              </a:spcAft>
              <a:buNone/>
            </a:pPr>
            <a:r>
              <a:rPr lang="en-US" sz="1100">
                <a:latin typeface="Arial"/>
                <a:ea typeface="Arial"/>
                <a:cs typeface="Arial"/>
                <a:sym typeface="Arial"/>
              </a:rPr>
              <a:t>Making waves supports a continuum of post-secondary pathways, with an emphasis on college. Each year, it is our goal that 95% of graduates have a post-secondary plan. As of today, we can confidently say that we have met that goal. Specifically:</a:t>
            </a:r>
            <a:endParaRPr sz="1100">
              <a:latin typeface="Arial"/>
              <a:ea typeface="Arial"/>
              <a:cs typeface="Arial"/>
              <a:sym typeface="Arial"/>
            </a:endParaRPr>
          </a:p>
          <a:p>
            <a:pPr indent="0" lvl="0" marL="0" rtl="0" algn="just">
              <a:lnSpc>
                <a:spcPct val="115000"/>
              </a:lnSpc>
              <a:spcBef>
                <a:spcPts val="0"/>
              </a:spcBef>
              <a:spcAft>
                <a:spcPts val="0"/>
              </a:spcAft>
              <a:buNone/>
            </a:pPr>
            <a:r>
              <a:t/>
            </a:r>
            <a:endParaRPr sz="1100">
              <a:latin typeface="Arial"/>
              <a:ea typeface="Arial"/>
              <a:cs typeface="Arial"/>
              <a:sym typeface="Arial"/>
            </a:endParaRPr>
          </a:p>
          <a:p>
            <a:pPr indent="-298450" lvl="0" marL="457200" rtl="0" algn="just">
              <a:lnSpc>
                <a:spcPct val="115000"/>
              </a:lnSpc>
              <a:spcBef>
                <a:spcPts val="0"/>
              </a:spcBef>
              <a:spcAft>
                <a:spcPts val="0"/>
              </a:spcAft>
              <a:buClr>
                <a:schemeClr val="dk1"/>
              </a:buClr>
              <a:buSzPts val="1100"/>
              <a:buChar char="●"/>
            </a:pPr>
            <a:r>
              <a:rPr lang="en-US" sz="1100">
                <a:latin typeface="Arial"/>
                <a:ea typeface="Arial"/>
                <a:cs typeface="Arial"/>
                <a:sym typeface="Arial"/>
              </a:rPr>
              <a:t>For the first time, </a:t>
            </a:r>
            <a:r>
              <a:rPr lang="en-US" sz="1100" u="sng">
                <a:latin typeface="Arial"/>
                <a:ea typeface="Arial"/>
                <a:cs typeface="Arial"/>
                <a:sym typeface="Arial"/>
              </a:rPr>
              <a:t>Harvard has admitted one of our seniors</a:t>
            </a:r>
            <a:r>
              <a:rPr lang="en-US" sz="1100">
                <a:latin typeface="Arial"/>
                <a:ea typeface="Arial"/>
                <a:cs typeface="Arial"/>
                <a:sym typeface="Arial"/>
              </a:rPr>
              <a:t>! Harvard College accepted just 3.19 percent of applicants this year – the lowest rate in the school’s history – as it saw a record high number of candidates apply for the second straight year. </a:t>
            </a:r>
            <a:endParaRPr sz="1100">
              <a:latin typeface="Arial"/>
              <a:ea typeface="Arial"/>
              <a:cs typeface="Arial"/>
              <a:sym typeface="Arial"/>
            </a:endParaRPr>
          </a:p>
          <a:p>
            <a:pPr indent="-298450" lvl="0" marL="457200" rtl="0" algn="just">
              <a:lnSpc>
                <a:spcPct val="115000"/>
              </a:lnSpc>
              <a:spcBef>
                <a:spcPts val="0"/>
              </a:spcBef>
              <a:spcAft>
                <a:spcPts val="0"/>
              </a:spcAft>
              <a:buClr>
                <a:schemeClr val="dk1"/>
              </a:buClr>
              <a:buSzPts val="1100"/>
              <a:buChar char="●"/>
            </a:pPr>
            <a:r>
              <a:rPr lang="en-US" sz="1100">
                <a:latin typeface="Arial"/>
                <a:ea typeface="Arial"/>
                <a:cs typeface="Arial"/>
                <a:sym typeface="Arial"/>
              </a:rPr>
              <a:t>In the </a:t>
            </a:r>
            <a:r>
              <a:rPr b="1" i="1" lang="en-US" sz="1100">
                <a:latin typeface="Arial"/>
                <a:ea typeface="Arial"/>
                <a:cs typeface="Arial"/>
                <a:sym typeface="Arial"/>
              </a:rPr>
              <a:t>19th Wave</a:t>
            </a:r>
            <a:r>
              <a:rPr lang="en-US" sz="1100">
                <a:latin typeface="Arial"/>
                <a:ea typeface="Arial"/>
                <a:cs typeface="Arial"/>
                <a:sym typeface="Arial"/>
              </a:rPr>
              <a:t>, </a:t>
            </a:r>
            <a:r>
              <a:rPr lang="en-US" sz="1100" u="sng">
                <a:latin typeface="Arial"/>
                <a:ea typeface="Arial"/>
                <a:cs typeface="Arial"/>
                <a:sym typeface="Arial"/>
              </a:rPr>
              <a:t>74* students have been admitted to a 4-year college</a:t>
            </a:r>
            <a:r>
              <a:rPr lang="en-US" sz="1100">
                <a:latin typeface="Arial"/>
                <a:ea typeface="Arial"/>
                <a:cs typeface="Arial"/>
                <a:sym typeface="Arial"/>
              </a:rPr>
              <a:t>. </a:t>
            </a:r>
            <a:endParaRPr sz="1100">
              <a:latin typeface="Arial"/>
              <a:ea typeface="Arial"/>
              <a:cs typeface="Arial"/>
              <a:sym typeface="Arial"/>
            </a:endParaRPr>
          </a:p>
          <a:p>
            <a:pPr indent="-298450" lvl="0" marL="457200" rtl="0" algn="just">
              <a:lnSpc>
                <a:spcPct val="115000"/>
              </a:lnSpc>
              <a:spcBef>
                <a:spcPts val="0"/>
              </a:spcBef>
              <a:spcAft>
                <a:spcPts val="0"/>
              </a:spcAft>
              <a:buClr>
                <a:schemeClr val="dk1"/>
              </a:buClr>
              <a:buSzPts val="1100"/>
              <a:buChar char="●"/>
            </a:pPr>
            <a:r>
              <a:rPr lang="en-US" sz="1100">
                <a:latin typeface="Arial"/>
                <a:ea typeface="Arial"/>
                <a:cs typeface="Arial"/>
                <a:sym typeface="Arial"/>
              </a:rPr>
              <a:t>Of the 11 11th graders in 18th Wave eligible to graduate, 7 are committing to college.</a:t>
            </a:r>
            <a:endParaRPr sz="1100">
              <a:latin typeface="Arial"/>
              <a:ea typeface="Arial"/>
              <a:cs typeface="Arial"/>
              <a:sym typeface="Arial"/>
            </a:endParaRPr>
          </a:p>
          <a:p>
            <a:pPr indent="-298450" lvl="0" marL="457200" rtl="0" algn="just">
              <a:lnSpc>
                <a:spcPct val="115000"/>
              </a:lnSpc>
              <a:spcBef>
                <a:spcPts val="0"/>
              </a:spcBef>
              <a:spcAft>
                <a:spcPts val="0"/>
              </a:spcAft>
              <a:buClr>
                <a:schemeClr val="dk1"/>
              </a:buClr>
              <a:buSzPts val="1100"/>
              <a:buChar char="●"/>
            </a:pPr>
            <a:r>
              <a:rPr lang="en-US" sz="1100">
                <a:latin typeface="Arial"/>
                <a:ea typeface="Arial"/>
                <a:cs typeface="Arial"/>
                <a:sym typeface="Arial"/>
              </a:rPr>
              <a:t>We have admission offers from </a:t>
            </a:r>
            <a:r>
              <a:rPr lang="en-US" sz="1100" u="sng">
                <a:latin typeface="Arial"/>
                <a:ea typeface="Arial"/>
                <a:cs typeface="Arial"/>
                <a:sym typeface="Arial"/>
              </a:rPr>
              <a:t>all 9 undergraduate UC campuses</a:t>
            </a:r>
            <a:r>
              <a:rPr lang="en-US" sz="1100">
                <a:latin typeface="Arial"/>
                <a:ea typeface="Arial"/>
                <a:cs typeface="Arial"/>
                <a:sym typeface="Arial"/>
              </a:rPr>
              <a:t>.</a:t>
            </a:r>
            <a:endParaRPr sz="1100">
              <a:latin typeface="Arial"/>
              <a:ea typeface="Arial"/>
              <a:cs typeface="Arial"/>
              <a:sym typeface="Arial"/>
            </a:endParaRPr>
          </a:p>
          <a:p>
            <a:pPr indent="-298450" lvl="0" marL="457200" rtl="0" algn="just">
              <a:lnSpc>
                <a:spcPct val="115000"/>
              </a:lnSpc>
              <a:spcBef>
                <a:spcPts val="0"/>
              </a:spcBef>
              <a:spcAft>
                <a:spcPts val="0"/>
              </a:spcAft>
              <a:buClr>
                <a:schemeClr val="dk1"/>
              </a:buClr>
              <a:buSzPts val="1100"/>
              <a:buChar char="●"/>
            </a:pPr>
            <a:r>
              <a:rPr lang="en-US" sz="1100" u="sng">
                <a:latin typeface="Arial"/>
                <a:ea typeface="Arial"/>
                <a:cs typeface="Arial"/>
                <a:sym typeface="Arial"/>
              </a:rPr>
              <a:t>5* students</a:t>
            </a:r>
            <a:r>
              <a:rPr lang="en-US" sz="1100">
                <a:latin typeface="Arial"/>
                <a:ea typeface="Arial"/>
                <a:cs typeface="Arial"/>
                <a:sym typeface="Arial"/>
              </a:rPr>
              <a:t> were admitted to </a:t>
            </a:r>
            <a:r>
              <a:rPr i="1" lang="en-US" sz="1100">
                <a:latin typeface="Arial"/>
                <a:ea typeface="Arial"/>
                <a:cs typeface="Arial"/>
                <a:sym typeface="Arial"/>
              </a:rPr>
              <a:t>Hack the Hood</a:t>
            </a:r>
            <a:r>
              <a:rPr lang="en-US" sz="1100">
                <a:latin typeface="Arial"/>
                <a:ea typeface="Arial"/>
                <a:cs typeface="Arial"/>
                <a:sym typeface="Arial"/>
              </a:rPr>
              <a:t>, a paid </a:t>
            </a:r>
            <a:r>
              <a:rPr lang="en-US" sz="1100" u="sng">
                <a:latin typeface="Arial"/>
                <a:ea typeface="Arial"/>
                <a:cs typeface="Arial"/>
                <a:sym typeface="Arial"/>
              </a:rPr>
              <a:t>job training program in tech</a:t>
            </a:r>
            <a:r>
              <a:rPr lang="en-US" sz="1100">
                <a:latin typeface="Arial"/>
                <a:ea typeface="Arial"/>
                <a:cs typeface="Arial"/>
                <a:sym typeface="Arial"/>
              </a:rPr>
              <a:t>. </a:t>
            </a:r>
            <a:endParaRPr sz="1100">
              <a:latin typeface="Arial"/>
              <a:ea typeface="Arial"/>
              <a:cs typeface="Arial"/>
              <a:sym typeface="Arial"/>
            </a:endParaRPr>
          </a:p>
          <a:p>
            <a:pPr indent="-298450" lvl="0" marL="457200" rtl="0" algn="just">
              <a:lnSpc>
                <a:spcPct val="115000"/>
              </a:lnSpc>
              <a:spcBef>
                <a:spcPts val="0"/>
              </a:spcBef>
              <a:spcAft>
                <a:spcPts val="0"/>
              </a:spcAft>
              <a:buClr>
                <a:schemeClr val="dk1"/>
              </a:buClr>
              <a:buSzPts val="1100"/>
              <a:buChar char="●"/>
            </a:pPr>
            <a:r>
              <a:rPr lang="en-US" sz="1100">
                <a:latin typeface="Arial"/>
                <a:ea typeface="Arial"/>
                <a:cs typeface="Arial"/>
                <a:sym typeface="Arial"/>
              </a:rPr>
              <a:t>Admits to top-tier institutions include:</a:t>
            </a:r>
            <a:endParaRPr sz="1100">
              <a:latin typeface="Arial"/>
              <a:ea typeface="Arial"/>
              <a:cs typeface="Arial"/>
              <a:sym typeface="Arial"/>
            </a:endParaRPr>
          </a:p>
          <a:p>
            <a:pPr indent="-292100" lvl="1" marL="914400" rtl="0" algn="just">
              <a:lnSpc>
                <a:spcPct val="115000"/>
              </a:lnSpc>
              <a:spcBef>
                <a:spcPts val="0"/>
              </a:spcBef>
              <a:spcAft>
                <a:spcPts val="0"/>
              </a:spcAft>
              <a:buClr>
                <a:schemeClr val="dk1"/>
              </a:buClr>
              <a:buSzPts val="1000"/>
              <a:buChar char="○"/>
            </a:pPr>
            <a:r>
              <a:rPr lang="en-US" sz="1000">
                <a:latin typeface="Arial"/>
                <a:ea typeface="Arial"/>
                <a:cs typeface="Arial"/>
                <a:sym typeface="Arial"/>
              </a:rPr>
              <a:t>Harvard University</a:t>
            </a:r>
            <a:endParaRPr sz="1000">
              <a:latin typeface="Arial"/>
              <a:ea typeface="Arial"/>
              <a:cs typeface="Arial"/>
              <a:sym typeface="Arial"/>
            </a:endParaRPr>
          </a:p>
          <a:p>
            <a:pPr indent="-292100" lvl="1" marL="914400" rtl="0" algn="just">
              <a:lnSpc>
                <a:spcPct val="115000"/>
              </a:lnSpc>
              <a:spcBef>
                <a:spcPts val="0"/>
              </a:spcBef>
              <a:spcAft>
                <a:spcPts val="0"/>
              </a:spcAft>
              <a:buClr>
                <a:schemeClr val="dk1"/>
              </a:buClr>
              <a:buSzPts val="1000"/>
              <a:buChar char="○"/>
            </a:pPr>
            <a:r>
              <a:rPr lang="en-US" sz="1000">
                <a:latin typeface="Arial"/>
                <a:ea typeface="Arial"/>
                <a:cs typeface="Arial"/>
                <a:sym typeface="Arial"/>
              </a:rPr>
              <a:t>University of Southern California</a:t>
            </a:r>
            <a:endParaRPr sz="1000">
              <a:latin typeface="Arial"/>
              <a:ea typeface="Arial"/>
              <a:cs typeface="Arial"/>
              <a:sym typeface="Arial"/>
            </a:endParaRPr>
          </a:p>
          <a:p>
            <a:pPr indent="-292100" lvl="1" marL="914400" rtl="0" algn="just">
              <a:lnSpc>
                <a:spcPct val="115000"/>
              </a:lnSpc>
              <a:spcBef>
                <a:spcPts val="0"/>
              </a:spcBef>
              <a:spcAft>
                <a:spcPts val="0"/>
              </a:spcAft>
              <a:buClr>
                <a:schemeClr val="dk1"/>
              </a:buClr>
              <a:buSzPts val="1000"/>
              <a:buChar char="○"/>
            </a:pPr>
            <a:r>
              <a:rPr lang="en-US" sz="1000">
                <a:latin typeface="Arial"/>
                <a:ea typeface="Arial"/>
                <a:cs typeface="Arial"/>
                <a:sym typeface="Arial"/>
              </a:rPr>
              <a:t>Middlebury College</a:t>
            </a:r>
            <a:endParaRPr sz="1000">
              <a:latin typeface="Arial"/>
              <a:ea typeface="Arial"/>
              <a:cs typeface="Arial"/>
              <a:sym typeface="Arial"/>
            </a:endParaRPr>
          </a:p>
          <a:p>
            <a:pPr indent="-292100" lvl="1" marL="914400" rtl="0" algn="just">
              <a:lnSpc>
                <a:spcPct val="115000"/>
              </a:lnSpc>
              <a:spcBef>
                <a:spcPts val="0"/>
              </a:spcBef>
              <a:spcAft>
                <a:spcPts val="0"/>
              </a:spcAft>
              <a:buClr>
                <a:schemeClr val="dk1"/>
              </a:buClr>
              <a:buSzPts val="1000"/>
              <a:buChar char="○"/>
            </a:pPr>
            <a:r>
              <a:rPr lang="en-US" sz="1000">
                <a:latin typeface="Arial"/>
                <a:ea typeface="Arial"/>
                <a:cs typeface="Arial"/>
                <a:sym typeface="Arial"/>
              </a:rPr>
              <a:t>Scripps College</a:t>
            </a:r>
            <a:endParaRPr sz="1000">
              <a:latin typeface="Arial"/>
              <a:ea typeface="Arial"/>
              <a:cs typeface="Arial"/>
              <a:sym typeface="Arial"/>
            </a:endParaRPr>
          </a:p>
          <a:p>
            <a:pPr indent="-292100" lvl="1" marL="914400" rtl="0" algn="just">
              <a:lnSpc>
                <a:spcPct val="115000"/>
              </a:lnSpc>
              <a:spcBef>
                <a:spcPts val="0"/>
              </a:spcBef>
              <a:spcAft>
                <a:spcPts val="0"/>
              </a:spcAft>
              <a:buClr>
                <a:schemeClr val="dk1"/>
              </a:buClr>
              <a:buSzPts val="1000"/>
              <a:buChar char="○"/>
            </a:pPr>
            <a:r>
              <a:rPr lang="en-US" sz="1000">
                <a:latin typeface="Arial"/>
                <a:ea typeface="Arial"/>
                <a:cs typeface="Arial"/>
                <a:sym typeface="Arial"/>
              </a:rPr>
              <a:t>Smith College</a:t>
            </a:r>
            <a:endParaRPr sz="1000">
              <a:latin typeface="Arial"/>
              <a:ea typeface="Arial"/>
              <a:cs typeface="Arial"/>
              <a:sym typeface="Arial"/>
            </a:endParaRPr>
          </a:p>
          <a:p>
            <a:pPr indent="-292100" lvl="1" marL="914400" rtl="0" algn="just">
              <a:lnSpc>
                <a:spcPct val="115000"/>
              </a:lnSpc>
              <a:spcBef>
                <a:spcPts val="0"/>
              </a:spcBef>
              <a:spcAft>
                <a:spcPts val="0"/>
              </a:spcAft>
              <a:buClr>
                <a:schemeClr val="dk1"/>
              </a:buClr>
              <a:buSzPts val="1000"/>
              <a:buChar char="○"/>
            </a:pPr>
            <a:r>
              <a:rPr lang="en-US" sz="1000">
                <a:latin typeface="Arial"/>
                <a:ea typeface="Arial"/>
                <a:cs typeface="Arial"/>
                <a:sym typeface="Arial"/>
              </a:rPr>
              <a:t>Pitzer College</a:t>
            </a:r>
            <a:endParaRPr sz="1000">
              <a:latin typeface="Arial"/>
              <a:ea typeface="Arial"/>
              <a:cs typeface="Arial"/>
              <a:sym typeface="Arial"/>
            </a:endParaRPr>
          </a:p>
          <a:p>
            <a:pPr indent="-298450" lvl="0" marL="457200" rtl="0" algn="just">
              <a:lnSpc>
                <a:spcPct val="115000"/>
              </a:lnSpc>
              <a:spcBef>
                <a:spcPts val="0"/>
              </a:spcBef>
              <a:spcAft>
                <a:spcPts val="0"/>
              </a:spcAft>
              <a:buClr>
                <a:schemeClr val="dk1"/>
              </a:buClr>
              <a:buSzPts val="1100"/>
              <a:buChar char="●"/>
            </a:pPr>
            <a:r>
              <a:rPr lang="en-US" sz="1100">
                <a:latin typeface="Arial"/>
                <a:ea typeface="Arial"/>
                <a:cs typeface="Arial"/>
                <a:sym typeface="Arial"/>
              </a:rPr>
              <a:t>25% of Students who were </a:t>
            </a:r>
            <a:r>
              <a:rPr lang="en-US" sz="1100" u="sng">
                <a:latin typeface="Arial"/>
                <a:ea typeface="Arial"/>
                <a:cs typeface="Arial"/>
                <a:sym typeface="Arial"/>
              </a:rPr>
              <a:t>initially deemed ineligible for CSU (19% of all rising graduates)</a:t>
            </a:r>
            <a:r>
              <a:rPr lang="en-US" sz="1100">
                <a:latin typeface="Arial"/>
                <a:ea typeface="Arial"/>
                <a:cs typeface="Arial"/>
                <a:sym typeface="Arial"/>
              </a:rPr>
              <a:t> were accepted under the </a:t>
            </a:r>
            <a:r>
              <a:rPr i="1" lang="en-US" sz="1100">
                <a:latin typeface="Arial"/>
                <a:ea typeface="Arial"/>
                <a:cs typeface="Arial"/>
                <a:sym typeface="Arial"/>
              </a:rPr>
              <a:t>Educational Opportunity Program (EOP)</a:t>
            </a:r>
            <a:r>
              <a:rPr lang="en-US" sz="1100">
                <a:latin typeface="Arial"/>
                <a:ea typeface="Arial"/>
                <a:cs typeface="Arial"/>
                <a:sym typeface="Arial"/>
              </a:rPr>
              <a:t>.</a:t>
            </a:r>
            <a:endParaRPr/>
          </a:p>
        </p:txBody>
      </p:sp>
      <p:sp>
        <p:nvSpPr>
          <p:cNvPr id="107" name="Google Shape;10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798a57d778_1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I want to show the raw data for the previous graph because I want to highlight a few things:</a:t>
            </a:r>
            <a:endParaRPr/>
          </a:p>
          <a:p>
            <a:pPr indent="0" lvl="0" marL="0" rtl="0" algn="l">
              <a:spcBef>
                <a:spcPts val="0"/>
              </a:spcBef>
              <a:spcAft>
                <a:spcPts val="0"/>
              </a:spcAft>
              <a:buNone/>
            </a:pPr>
            <a:r>
              <a:t/>
            </a:r>
            <a:endParaRPr/>
          </a:p>
          <a:p>
            <a:pPr indent="-317500" lvl="0" marL="457200" rtl="0" algn="just">
              <a:lnSpc>
                <a:spcPct val="115000"/>
              </a:lnSpc>
              <a:spcBef>
                <a:spcPts val="0"/>
              </a:spcBef>
              <a:spcAft>
                <a:spcPts val="0"/>
              </a:spcAft>
              <a:buSzPts val="1400"/>
              <a:buAutoNum type="arabicPeriod"/>
            </a:pPr>
            <a:r>
              <a:rPr lang="en-US" sz="1100">
                <a:latin typeface="Arial"/>
                <a:ea typeface="Arial"/>
                <a:cs typeface="Arial"/>
                <a:sym typeface="Arial"/>
              </a:rPr>
              <a:t>At the start of 2021, Making Waves Academy began accelerating its efforts to increase post-secondary support for ALL segments of students: </a:t>
            </a:r>
            <a:r>
              <a:rPr i="1" lang="en-US" sz="1100">
                <a:latin typeface="Arial"/>
                <a:ea typeface="Arial"/>
                <a:cs typeface="Arial"/>
                <a:sym typeface="Arial"/>
              </a:rPr>
              <a:t>we improved services for our highest-achievers, yes, but also ramped-up efforts for our students on the cusp of college eligibility, and for those pursuing military enlistment, jobs, trade programs, and apprenticeships</a:t>
            </a:r>
            <a:r>
              <a:rPr lang="en-US" sz="1100">
                <a:latin typeface="Arial"/>
                <a:ea typeface="Arial"/>
                <a:cs typeface="Arial"/>
                <a:sym typeface="Arial"/>
              </a:rPr>
              <a:t>. We affirm that there are multiple ways that a person can become a valuable contributor to the workforce or to their community. </a:t>
            </a:r>
            <a:endParaRPr sz="1100">
              <a:latin typeface="Arial"/>
              <a:ea typeface="Arial"/>
              <a:cs typeface="Arial"/>
              <a:sym typeface="Arial"/>
            </a:endParaRPr>
          </a:p>
          <a:p>
            <a:pPr indent="-317500" lvl="0" marL="457200" rtl="0" algn="l">
              <a:spcBef>
                <a:spcPts val="0"/>
              </a:spcBef>
              <a:spcAft>
                <a:spcPts val="0"/>
              </a:spcAft>
              <a:buSzPts val="1400"/>
              <a:buAutoNum type="arabicPeriod"/>
            </a:pPr>
            <a:r>
              <a:rPr lang="en-US"/>
              <a:t>This year we had a high number of students select the community college route for a number of reasons which include:</a:t>
            </a:r>
            <a:endParaRPr/>
          </a:p>
          <a:p>
            <a:pPr indent="-317500" lvl="1" marL="914400" rtl="0" algn="l">
              <a:spcBef>
                <a:spcPts val="0"/>
              </a:spcBef>
              <a:spcAft>
                <a:spcPts val="0"/>
              </a:spcAft>
              <a:buSzPts val="1400"/>
              <a:buAutoNum type="alphaLcPeriod"/>
            </a:pPr>
            <a:r>
              <a:rPr lang="en-US"/>
              <a:t>Low academic standing</a:t>
            </a:r>
            <a:endParaRPr/>
          </a:p>
          <a:p>
            <a:pPr indent="-317500" lvl="1" marL="914400" rtl="0" algn="l">
              <a:spcBef>
                <a:spcPts val="0"/>
              </a:spcBef>
              <a:spcAft>
                <a:spcPts val="0"/>
              </a:spcAft>
              <a:buSzPts val="1400"/>
              <a:buAutoNum type="alphaLcPeriod"/>
            </a:pPr>
            <a:r>
              <a:rPr lang="en-US"/>
              <a:t>High EFC</a:t>
            </a:r>
            <a:endParaRPr/>
          </a:p>
          <a:p>
            <a:pPr indent="-317500" lvl="1" marL="914400" rtl="0" algn="l">
              <a:spcBef>
                <a:spcPts val="0"/>
              </a:spcBef>
              <a:spcAft>
                <a:spcPts val="0"/>
              </a:spcAft>
              <a:buSzPts val="1400"/>
              <a:buAutoNum type="alphaLcPeriod"/>
            </a:pPr>
            <a:r>
              <a:rPr lang="en-US"/>
              <a:t>Confidence </a:t>
            </a:r>
            <a:endParaRPr/>
          </a:p>
          <a:p>
            <a:pPr indent="-317500" lvl="1" marL="914400" rtl="0" algn="l">
              <a:spcBef>
                <a:spcPts val="0"/>
              </a:spcBef>
              <a:spcAft>
                <a:spcPts val="0"/>
              </a:spcAft>
              <a:buSzPts val="1400"/>
              <a:buAutoNum type="alphaLcPeriod"/>
            </a:pPr>
            <a:r>
              <a:rPr lang="en-US"/>
              <a:t>Familial Support</a:t>
            </a:r>
            <a:endParaRPr/>
          </a:p>
          <a:p>
            <a:pPr indent="-317500" lvl="1" marL="914400" rtl="0" algn="l">
              <a:spcBef>
                <a:spcPts val="0"/>
              </a:spcBef>
              <a:spcAft>
                <a:spcPts val="0"/>
              </a:spcAft>
              <a:buSzPts val="1400"/>
              <a:buAutoNum type="alphaLcPeriod"/>
            </a:pPr>
            <a:r>
              <a:rPr lang="en-US"/>
              <a:t>Wanting to transfer into a UC or school with higher ECC</a:t>
            </a:r>
            <a:endParaRPr/>
          </a:p>
          <a:p>
            <a:pPr indent="-317500" lvl="0" marL="457200" rtl="0" algn="l">
              <a:spcBef>
                <a:spcPts val="0"/>
              </a:spcBef>
              <a:spcAft>
                <a:spcPts val="0"/>
              </a:spcAft>
              <a:buSzPts val="1400"/>
              <a:buAutoNum type="arabicPeriod"/>
            </a:pPr>
            <a:r>
              <a:rPr lang="en-US"/>
              <a:t>77% of our students who have selected community college as a pathway intend to transfer to a four-year institution, and we have provided guidance to CAP with notes on every wave maker so that heir CAP coach can immediately support their transfer plan.</a:t>
            </a:r>
            <a:endParaRPr/>
          </a:p>
        </p:txBody>
      </p:sp>
      <p:sp>
        <p:nvSpPr>
          <p:cNvPr id="117" name="Google Shape;117;g798a57d778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32aa298fe7_0_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Over the last seven years, college admission rates for Wave-Makers have risen, with this year’s overall rate dipping just below 60%, which still indicates a favorable mix of offers from target, reach, and safety schools. </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None/>
            </a:pPr>
            <a:r>
              <a:rPr lang="en-US" sz="1100">
                <a:latin typeface="Arial"/>
                <a:ea typeface="Arial"/>
                <a:cs typeface="Arial"/>
                <a:sym typeface="Arial"/>
              </a:rPr>
              <a:t>This year the 19th wave submitted a total of 698 college applications to four-year institutions. Of those who submitted applications - 395 were offered admission, providing us with the 56% admission rate this year.</a:t>
            </a:r>
            <a:endParaRPr sz="1100">
              <a:latin typeface="Arial"/>
              <a:ea typeface="Arial"/>
              <a:cs typeface="Arial"/>
              <a:sym typeface="Arial"/>
            </a:endParaRPr>
          </a:p>
          <a:p>
            <a:pPr indent="0" lvl="0" marL="0" rtl="0" algn="l">
              <a:lnSpc>
                <a:spcPct val="115000"/>
              </a:lnSpc>
              <a:spcBef>
                <a:spcPts val="0"/>
              </a:spcBef>
              <a:spcAft>
                <a:spcPts val="0"/>
              </a:spcAft>
              <a:buNone/>
            </a:pPr>
            <a:r>
              <a:t/>
            </a:r>
            <a:endParaRPr sz="1100">
              <a:latin typeface="Arial"/>
              <a:ea typeface="Arial"/>
              <a:cs typeface="Arial"/>
              <a:sym typeface="Arial"/>
            </a:endParaRPr>
          </a:p>
          <a:p>
            <a:pPr indent="0" lvl="0" marL="0" rtl="0" algn="l">
              <a:lnSpc>
                <a:spcPct val="115000"/>
              </a:lnSpc>
              <a:spcBef>
                <a:spcPts val="0"/>
              </a:spcBef>
              <a:spcAft>
                <a:spcPts val="0"/>
              </a:spcAft>
              <a:buNone/>
            </a:pPr>
            <a:r>
              <a:rPr lang="en-US" sz="1100">
                <a:latin typeface="Arial"/>
                <a:ea typeface="Arial"/>
                <a:cs typeface="Arial"/>
                <a:sym typeface="Arial"/>
              </a:rPr>
              <a:t>Supporting our students is an integral part of this work. While this year may have dipped below the past three years, we are confident that as we continue in-person instruction  and our students, faculty and staff acclimate to education post-pandemic we see a rise in the 20th wave.</a:t>
            </a:r>
            <a:endParaRPr sz="1100">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0" lvl="0" marL="0" rtl="0" algn="l">
              <a:lnSpc>
                <a:spcPct val="115000"/>
              </a:lnSpc>
              <a:spcBef>
                <a:spcPts val="0"/>
              </a:spcBef>
              <a:spcAft>
                <a:spcPts val="0"/>
              </a:spcAft>
              <a:buNone/>
            </a:pPr>
            <a:r>
              <a:t/>
            </a:r>
            <a:endParaRPr b="1" sz="1100">
              <a:latin typeface="Arial"/>
              <a:ea typeface="Arial"/>
              <a:cs typeface="Arial"/>
              <a:sym typeface="Arial"/>
            </a:endParaRPr>
          </a:p>
          <a:p>
            <a:pPr indent="0" lvl="0" marL="0" rtl="0" algn="l">
              <a:lnSpc>
                <a:spcPct val="115000"/>
              </a:lnSpc>
              <a:spcBef>
                <a:spcPts val="0"/>
              </a:spcBef>
              <a:spcAft>
                <a:spcPts val="0"/>
              </a:spcAft>
              <a:buClr>
                <a:schemeClr val="dk1"/>
              </a:buClr>
              <a:buSzPts val="1100"/>
              <a:buFont typeface="Arial"/>
              <a:buNone/>
            </a:pPr>
            <a:r>
              <a:t/>
            </a:r>
            <a:endParaRPr b="1" sz="1100">
              <a:latin typeface="Arial"/>
              <a:ea typeface="Arial"/>
              <a:cs typeface="Arial"/>
              <a:sym typeface="Arial"/>
            </a:endParaRPr>
          </a:p>
          <a:p>
            <a:pPr indent="0" lvl="0" marL="0" rtl="0" algn="just">
              <a:lnSpc>
                <a:spcPct val="115000"/>
              </a:lnSpc>
              <a:spcBef>
                <a:spcPts val="0"/>
              </a:spcBef>
              <a:spcAft>
                <a:spcPts val="0"/>
              </a:spcAft>
              <a:buNone/>
            </a:pPr>
            <a:r>
              <a:t/>
            </a:r>
            <a:endParaRPr/>
          </a:p>
        </p:txBody>
      </p:sp>
      <p:sp>
        <p:nvSpPr>
          <p:cNvPr id="124" name="Google Shape;124;g132aa298fe7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132aa298fe7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100">
                <a:latin typeface="Arial"/>
                <a:ea typeface="Arial"/>
                <a:cs typeface="Arial"/>
                <a:sym typeface="Arial"/>
              </a:rPr>
              <a:t>Among college-going graduates from the Class of 2022, nearly 50% are projected to earn their degrees within 6 years, slowing our growth expectations for cohort estimated college completion (ECC) rates.</a:t>
            </a:r>
            <a:endParaRPr sz="11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rPr b="1" lang="en-US"/>
              <a:t>Some of the factors that are contributing to this:</a:t>
            </a:r>
            <a:endParaRPr b="1"/>
          </a:p>
          <a:p>
            <a:pPr indent="-317500" lvl="0" marL="457200" rtl="0" algn="l">
              <a:spcBef>
                <a:spcPts val="0"/>
              </a:spcBef>
              <a:spcAft>
                <a:spcPts val="0"/>
              </a:spcAft>
              <a:buSzPts val="1400"/>
              <a:buChar char="●"/>
            </a:pPr>
            <a:r>
              <a:rPr lang="en-US"/>
              <a:t># of students choosing to start their 4-year journey at q Community College</a:t>
            </a:r>
            <a:endParaRPr/>
          </a:p>
          <a:p>
            <a:pPr indent="-317500" lvl="0" marL="457200" rtl="0" algn="l">
              <a:spcBef>
                <a:spcPts val="0"/>
              </a:spcBef>
              <a:spcAft>
                <a:spcPts val="0"/>
              </a:spcAft>
              <a:buSzPts val="1400"/>
              <a:buChar char="●"/>
            </a:pPr>
            <a:r>
              <a:rPr lang="en-US"/>
              <a:t>Students choosing closer options like Sacramento State, where we have 12 wave makers committing to next year. (of these wave makers they turned down options such as UC Santa Cruz, and UC Merced, UC Riverside,</a:t>
            </a:r>
            <a:endParaRPr/>
          </a:p>
          <a:p>
            <a:pPr indent="-317500" lvl="0" marL="457200" rtl="0" algn="l">
              <a:spcBef>
                <a:spcPts val="0"/>
              </a:spcBef>
              <a:spcAft>
                <a:spcPts val="0"/>
              </a:spcAft>
              <a:buSzPts val="1400"/>
              <a:buChar char="●"/>
            </a:pPr>
            <a:r>
              <a:rPr lang="en-US"/>
              <a:t>Slight decline in UC admissions this year. All UC’s received record number applications making it even more competitive for our students.</a:t>
            </a:r>
            <a:endParaRPr/>
          </a:p>
        </p:txBody>
      </p:sp>
      <p:sp>
        <p:nvSpPr>
          <p:cNvPr id="133" name="Google Shape;133;g132aa298fe7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798a57d778_1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317500" lvl="0" marL="457200" rtl="0" algn="l">
              <a:spcBef>
                <a:spcPts val="0"/>
              </a:spcBef>
              <a:spcAft>
                <a:spcPts val="0"/>
              </a:spcAft>
              <a:buSzPts val="1400"/>
              <a:buChar char="●"/>
            </a:pPr>
            <a:r>
              <a:rPr b="1" lang="en-US"/>
              <a:t>The 19th wave faced unprecedented challenges in college admissions this year which impacted their college admissions, and ECC rates.</a:t>
            </a:r>
            <a:endParaRPr b="1"/>
          </a:p>
          <a:p>
            <a:pPr indent="-317500" lvl="1" marL="914400" rtl="0" algn="l">
              <a:spcBef>
                <a:spcPts val="0"/>
              </a:spcBef>
              <a:spcAft>
                <a:spcPts val="0"/>
              </a:spcAft>
              <a:buSzPts val="1400"/>
              <a:buChar char="○"/>
            </a:pPr>
            <a:r>
              <a:rPr lang="en-US"/>
              <a:t>This year, admissions across the country changed quite a bit. From testing policy changes, increase interests in the UCs, to academic preparation, specifically around writing essays impacted our students.</a:t>
            </a:r>
            <a:endParaRPr/>
          </a:p>
          <a:p>
            <a:pPr indent="-317500" lvl="0" marL="457200" rtl="0" algn="l">
              <a:spcBef>
                <a:spcPts val="0"/>
              </a:spcBef>
              <a:spcAft>
                <a:spcPts val="0"/>
              </a:spcAft>
              <a:buSzPts val="1400"/>
              <a:buChar char="●"/>
            </a:pPr>
            <a:r>
              <a:rPr b="1" lang="en-US"/>
              <a:t>Popularity in trade programs and transfer pathways are continuing to rise - matching the national trend.</a:t>
            </a:r>
            <a:endParaRPr b="1"/>
          </a:p>
          <a:p>
            <a:pPr indent="-317500" lvl="1" marL="914400" rtl="0" algn="l">
              <a:spcBef>
                <a:spcPts val="0"/>
              </a:spcBef>
              <a:spcAft>
                <a:spcPts val="0"/>
              </a:spcAft>
              <a:buSzPts val="1400"/>
              <a:buChar char="○"/>
            </a:pPr>
            <a:r>
              <a:rPr lang="en-US"/>
              <a:t>Popularity around skilled trades are rising as large companies are headed towards the future. Amazon, Google, are two examples that </a:t>
            </a:r>
            <a:r>
              <a:rPr lang="en-US"/>
              <a:t>provide</a:t>
            </a:r>
            <a:r>
              <a:rPr lang="en-US"/>
              <a:t> students with apprenticeships that lead into lucrative careers</a:t>
            </a:r>
            <a:endParaRPr/>
          </a:p>
          <a:p>
            <a:pPr indent="-317500" lvl="0" marL="457200" rtl="0" algn="l">
              <a:spcBef>
                <a:spcPts val="0"/>
              </a:spcBef>
              <a:spcAft>
                <a:spcPts val="0"/>
              </a:spcAft>
              <a:buSzPts val="1400"/>
              <a:buChar char="●"/>
            </a:pPr>
            <a:r>
              <a:rPr b="1" lang="en-US"/>
              <a:t>Supporting students in accessing and exploring multiple post-secondary options has developed more student-buy in.</a:t>
            </a:r>
            <a:endParaRPr b="1"/>
          </a:p>
          <a:p>
            <a:pPr indent="-317500" lvl="1" marL="914400" rtl="0" algn="l">
              <a:spcBef>
                <a:spcPts val="0"/>
              </a:spcBef>
              <a:spcAft>
                <a:spcPts val="0"/>
              </a:spcAft>
              <a:buClr>
                <a:schemeClr val="dk1"/>
              </a:buClr>
              <a:buSzPts val="1400"/>
              <a:buChar char="○"/>
            </a:pPr>
            <a:r>
              <a:rPr lang="en-US"/>
              <a:t>Students are also realizing their desire to pursue alternative options as we continue to expose them to more opportunities in the CCC. This year we took students to</a:t>
            </a:r>
            <a:endParaRPr/>
          </a:p>
          <a:p>
            <a:pPr indent="-317500" lvl="0" marL="457200" rtl="0" algn="l">
              <a:spcBef>
                <a:spcPts val="0"/>
              </a:spcBef>
              <a:spcAft>
                <a:spcPts val="0"/>
              </a:spcAft>
              <a:buSzPts val="1400"/>
              <a:buChar char="●"/>
            </a:pPr>
            <a:r>
              <a:rPr b="1" lang="en-US"/>
              <a:t>Mental health and anxiety around planning for the future has impacted student decision-making.</a:t>
            </a:r>
            <a:endParaRPr b="1"/>
          </a:p>
          <a:p>
            <a:pPr indent="-317500" lvl="1" marL="914400" rtl="0" algn="l">
              <a:spcBef>
                <a:spcPts val="0"/>
              </a:spcBef>
              <a:spcAft>
                <a:spcPts val="0"/>
              </a:spcAft>
              <a:buSzPts val="1400"/>
              <a:buChar char="○"/>
            </a:pPr>
            <a:r>
              <a:rPr lang="en-US"/>
              <a:t>Mental health and anxiety around planning for the future has impacted student decision-making.</a:t>
            </a:r>
            <a:endParaRPr/>
          </a:p>
          <a:p>
            <a:pPr indent="-317500" lvl="1" marL="914400" rtl="0" algn="l">
              <a:spcBef>
                <a:spcPts val="0"/>
              </a:spcBef>
              <a:spcAft>
                <a:spcPts val="0"/>
              </a:spcAft>
              <a:buSzPts val="1400"/>
              <a:buChar char="○"/>
            </a:pPr>
            <a:r>
              <a:rPr lang="en-US"/>
              <a:t>We saw a large number of students </a:t>
            </a:r>
            <a:r>
              <a:rPr lang="en-US"/>
              <a:t>utilizing mental health</a:t>
            </a:r>
            <a:r>
              <a:rPr lang="en-US"/>
              <a:t> services on campus. Our Social workers and deans have been pivotal in ensuring students feel like they are in control.</a:t>
            </a:r>
            <a:endParaRPr/>
          </a:p>
          <a:p>
            <a:pPr indent="-317500" lvl="1" marL="914400" rtl="0" algn="l">
              <a:spcBef>
                <a:spcPts val="0"/>
              </a:spcBef>
              <a:spcAft>
                <a:spcPts val="0"/>
              </a:spcAft>
              <a:buSzPts val="1400"/>
              <a:buChar char="○"/>
            </a:pPr>
            <a:r>
              <a:rPr lang="en-US"/>
              <a:t>Students struggled to make difficult decisions this year</a:t>
            </a:r>
            <a:endParaRPr/>
          </a:p>
          <a:p>
            <a:pPr indent="-317500" lvl="2" marL="1371600" rtl="0" algn="l">
              <a:spcBef>
                <a:spcPts val="0"/>
              </a:spcBef>
              <a:spcAft>
                <a:spcPts val="0"/>
              </a:spcAft>
              <a:buSzPts val="1400"/>
              <a:buChar char="■"/>
            </a:pPr>
            <a:r>
              <a:rPr lang="en-US"/>
              <a:t>Sacramento State example</a:t>
            </a:r>
            <a:endParaRPr/>
          </a:p>
          <a:p>
            <a:pPr indent="-317500" lvl="2" marL="1371600" rtl="0" algn="l">
              <a:spcBef>
                <a:spcPts val="0"/>
              </a:spcBef>
              <a:spcAft>
                <a:spcPts val="0"/>
              </a:spcAft>
              <a:buSzPts val="1400"/>
              <a:buChar char="■"/>
            </a:pPr>
            <a:r>
              <a:rPr lang="en-US"/>
              <a:t>Leaving 4-year offers on the table because they do not feel like they are ready to start.</a:t>
            </a:r>
            <a:endParaRPr/>
          </a:p>
          <a:p>
            <a:pPr indent="-317500" lvl="0" marL="457200" rtl="0" algn="l">
              <a:spcBef>
                <a:spcPts val="0"/>
              </a:spcBef>
              <a:spcAft>
                <a:spcPts val="0"/>
              </a:spcAft>
              <a:buSzPts val="1400"/>
              <a:buChar char="●"/>
            </a:pPr>
            <a:r>
              <a:rPr b="1" lang="en-US"/>
              <a:t>Extracurricular involvement and exposure to leadership opportunities will provide wavemakers access to top-tier institutions.</a:t>
            </a:r>
            <a:endParaRPr b="1"/>
          </a:p>
          <a:p>
            <a:pPr indent="-317500" lvl="1" marL="914400" rtl="0" algn="l">
              <a:spcBef>
                <a:spcPts val="0"/>
              </a:spcBef>
              <a:spcAft>
                <a:spcPts val="0"/>
              </a:spcAft>
              <a:buSzPts val="1400"/>
              <a:buChar char="○"/>
            </a:pPr>
            <a:r>
              <a:rPr lang="en-US"/>
              <a:t>Our student who was accepted to Harvard provides an opportunity for us to encourage replicable elements in her application profile. I’d like to share what those are:</a:t>
            </a:r>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Demonstrated Interest:</a:t>
            </a:r>
            <a:r>
              <a:rPr lang="en-US" sz="1100">
                <a:latin typeface="Arial"/>
                <a:ea typeface="Arial"/>
                <a:cs typeface="Arial"/>
                <a:sym typeface="Arial"/>
              </a:rPr>
              <a:t> Extracurricular activities ladder up to intended major or career - Environmental Social Justice, and this was prevalent throughout her involvement in HS.</a:t>
            </a:r>
            <a:endParaRPr sz="1100">
              <a:latin typeface="Arial"/>
              <a:ea typeface="Arial"/>
              <a:cs typeface="Arial"/>
              <a:sym typeface="Arial"/>
            </a:endParaRPr>
          </a:p>
          <a:p>
            <a:pPr indent="-298450" lvl="1" marL="914400" rtl="0" algn="l">
              <a:lnSpc>
                <a:spcPct val="115000"/>
              </a:lnSpc>
              <a:spcBef>
                <a:spcPts val="0"/>
              </a:spcBef>
              <a:spcAft>
                <a:spcPts val="0"/>
              </a:spcAft>
              <a:buClr>
                <a:schemeClr val="dk1"/>
              </a:buClr>
              <a:buSzPts val="1100"/>
              <a:buChar char="○"/>
            </a:pPr>
            <a:r>
              <a:rPr b="1" lang="en-US" sz="1100">
                <a:latin typeface="Arial"/>
                <a:ea typeface="Arial"/>
                <a:cs typeface="Arial"/>
                <a:sym typeface="Arial"/>
              </a:rPr>
              <a:t>Extracurricular activities: Highlighting leadership in extracurricular activities</a:t>
            </a:r>
            <a:r>
              <a:rPr lang="en-US" sz="1100">
                <a:latin typeface="Arial"/>
                <a:ea typeface="Arial"/>
                <a:cs typeface="Arial"/>
                <a:sym typeface="Arial"/>
              </a:rPr>
              <a:t>: Lizbeth had internships, Youth Versus apocalypse and established a substantial social media presence (which we actually highlighted in one of her supplements by providing the link).</a:t>
            </a:r>
            <a:endParaRPr sz="1100">
              <a:latin typeface="Arial"/>
              <a:ea typeface="Arial"/>
              <a:cs typeface="Arial"/>
              <a:sym typeface="Arial"/>
            </a:endParaRPr>
          </a:p>
          <a:p>
            <a:pPr indent="-298450" lvl="2" marL="1371600" rtl="0" algn="l">
              <a:lnSpc>
                <a:spcPct val="115000"/>
              </a:lnSpc>
              <a:spcBef>
                <a:spcPts val="0"/>
              </a:spcBef>
              <a:spcAft>
                <a:spcPts val="0"/>
              </a:spcAft>
              <a:buClr>
                <a:schemeClr val="dk1"/>
              </a:buClr>
              <a:buSzPts val="1100"/>
              <a:buChar char="■"/>
            </a:pPr>
            <a:r>
              <a:rPr lang="en-US" sz="1100">
                <a:latin typeface="Arial"/>
                <a:ea typeface="Arial"/>
                <a:cs typeface="Arial"/>
                <a:sym typeface="Arial"/>
              </a:rPr>
              <a:t>She was also a leader in two clubs on campus: ASB, and Climate Justice Club</a:t>
            </a:r>
            <a:endParaRPr/>
          </a:p>
          <a:p>
            <a:pPr indent="0" lvl="0" marL="0" rtl="0" algn="l">
              <a:spcBef>
                <a:spcPts val="0"/>
              </a:spcBef>
              <a:spcAft>
                <a:spcPts val="0"/>
              </a:spcAft>
              <a:buNone/>
            </a:pPr>
            <a:r>
              <a:t/>
            </a:r>
            <a:endParaRPr/>
          </a:p>
        </p:txBody>
      </p:sp>
      <p:sp>
        <p:nvSpPr>
          <p:cNvPr id="140" name="Google Shape;140;g798a57d778_1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798a57d778_1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798a57d778_1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4" name="Google Shape;14;p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11743509" y="6291051"/>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1" name="Google Shape;71;p11"/>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1"/>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3" name="Google Shape;73;p11"/>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7133431" y="1956594"/>
            <a:ext cx="5811838" cy="26289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6" name="Google Shape;76;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 name="Google Shape;77;p12"/>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2"/>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9" name="Google Shape;79;p12"/>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 name="Google Shape;19;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1" name="Google Shape;21;p3"/>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2" name="Google Shape;22;p3"/>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5" name="Google Shape;25;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6" name="Google Shape;26;p4"/>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5"/>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1" name="Google Shape;31;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 name="Google Shape;32;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5" name="Google Shape;35;p5"/>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6"/>
          <p:cNvSpPr txBox="1"/>
          <p:nvPr>
            <p:ph type="title"/>
          </p:nvPr>
        </p:nvSpPr>
        <p:spPr>
          <a:xfrm>
            <a:off x="839788"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 name="Google Shape;38;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9" name="Google Shape;39;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0" name="Google Shape;40;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1" name="Google Shape;41;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2" name="Google Shape;42;p6"/>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3" name="Google Shape;43;p6"/>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6"/>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7"/>
          <p:cNvSpPr txBox="1"/>
          <p:nvPr>
            <p:ph type="title"/>
          </p:nvPr>
        </p:nvSpPr>
        <p:spPr>
          <a:xfrm>
            <a:off x="838200" y="365125"/>
            <a:ext cx="10515600" cy="1325563"/>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7" name="Google Shape;47;p7"/>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8" name="Google Shape;48;p7"/>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7"/>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8"/>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2" name="Google Shape;52;p8"/>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3" name="Google Shape;53;p8"/>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6" name="Google Shape;56;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7" name="Google Shape;57;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8" name="Google Shape;58;p9"/>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9" name="Google Shape;59;p9"/>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9"/>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63" name="Google Shape;63;p10"/>
          <p:cNvSpPr/>
          <p:nvPr>
            <p:ph idx="2" type="pic"/>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4" name="Google Shape;64;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5" name="Google Shape;65;p10"/>
          <p:cNvSpPr txBox="1"/>
          <p:nvPr>
            <p:ph idx="10" type="dt"/>
          </p:nvPr>
        </p:nvSpPr>
        <p:spPr>
          <a:xfrm>
            <a:off x="838200" y="6356350"/>
            <a:ext cx="27432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0"/>
          <p:cNvSpPr txBox="1"/>
          <p:nvPr>
            <p:ph idx="11" type="ftr"/>
          </p:nvPr>
        </p:nvSpPr>
        <p:spPr>
          <a:xfrm>
            <a:off x="4038600" y="6356350"/>
            <a:ext cx="4114800" cy="365125"/>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0"/>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800" u="none" cap="none" strike="noStrike">
                <a:solidFill>
                  <a:srgbClr val="215984"/>
                </a:solidFill>
                <a:latin typeface="Arial"/>
                <a:ea typeface="Arial"/>
                <a:cs typeface="Arial"/>
                <a:sym typeface="Arial"/>
              </a:defRPr>
            </a:lvl1pPr>
            <a:lvl2pPr indent="0" lvl="1" marL="0" marR="0" rtl="0" algn="r">
              <a:spcBef>
                <a:spcPts val="0"/>
              </a:spcBef>
              <a:buNone/>
              <a:defRPr b="0" i="0" sz="800" u="none" cap="none" strike="noStrike">
                <a:solidFill>
                  <a:srgbClr val="215984"/>
                </a:solidFill>
                <a:latin typeface="Arial"/>
                <a:ea typeface="Arial"/>
                <a:cs typeface="Arial"/>
                <a:sym typeface="Arial"/>
              </a:defRPr>
            </a:lvl2pPr>
            <a:lvl3pPr indent="0" lvl="2" marL="0" marR="0" rtl="0" algn="r">
              <a:spcBef>
                <a:spcPts val="0"/>
              </a:spcBef>
              <a:buNone/>
              <a:defRPr b="0" i="0" sz="800" u="none" cap="none" strike="noStrike">
                <a:solidFill>
                  <a:srgbClr val="215984"/>
                </a:solidFill>
                <a:latin typeface="Arial"/>
                <a:ea typeface="Arial"/>
                <a:cs typeface="Arial"/>
                <a:sym typeface="Arial"/>
              </a:defRPr>
            </a:lvl3pPr>
            <a:lvl4pPr indent="0" lvl="3" marL="0" marR="0" rtl="0" algn="r">
              <a:spcBef>
                <a:spcPts val="0"/>
              </a:spcBef>
              <a:buNone/>
              <a:defRPr b="0" i="0" sz="800" u="none" cap="none" strike="noStrike">
                <a:solidFill>
                  <a:srgbClr val="215984"/>
                </a:solidFill>
                <a:latin typeface="Arial"/>
                <a:ea typeface="Arial"/>
                <a:cs typeface="Arial"/>
                <a:sym typeface="Arial"/>
              </a:defRPr>
            </a:lvl4pPr>
            <a:lvl5pPr indent="0" lvl="4" marL="0" marR="0" rtl="0" algn="r">
              <a:spcBef>
                <a:spcPts val="0"/>
              </a:spcBef>
              <a:buNone/>
              <a:defRPr b="0" i="0" sz="800" u="none" cap="none" strike="noStrike">
                <a:solidFill>
                  <a:srgbClr val="215984"/>
                </a:solidFill>
                <a:latin typeface="Arial"/>
                <a:ea typeface="Arial"/>
                <a:cs typeface="Arial"/>
                <a:sym typeface="Arial"/>
              </a:defRPr>
            </a:lvl5pPr>
            <a:lvl6pPr indent="0" lvl="5" marL="0" marR="0" rtl="0" algn="r">
              <a:spcBef>
                <a:spcPts val="0"/>
              </a:spcBef>
              <a:buNone/>
              <a:defRPr b="0" i="0" sz="800" u="none" cap="none" strike="noStrike">
                <a:solidFill>
                  <a:srgbClr val="215984"/>
                </a:solidFill>
                <a:latin typeface="Arial"/>
                <a:ea typeface="Arial"/>
                <a:cs typeface="Arial"/>
                <a:sym typeface="Arial"/>
              </a:defRPr>
            </a:lvl6pPr>
            <a:lvl7pPr indent="0" lvl="6" marL="0" marR="0" rtl="0" algn="r">
              <a:spcBef>
                <a:spcPts val="0"/>
              </a:spcBef>
              <a:buNone/>
              <a:defRPr b="0" i="0" sz="800" u="none" cap="none" strike="noStrike">
                <a:solidFill>
                  <a:srgbClr val="215984"/>
                </a:solidFill>
                <a:latin typeface="Arial"/>
                <a:ea typeface="Arial"/>
                <a:cs typeface="Arial"/>
                <a:sym typeface="Arial"/>
              </a:defRPr>
            </a:lvl7pPr>
            <a:lvl8pPr indent="0" lvl="7" marL="0" marR="0" rtl="0" algn="r">
              <a:spcBef>
                <a:spcPts val="0"/>
              </a:spcBef>
              <a:buNone/>
              <a:defRPr b="0" i="0" sz="800" u="none" cap="none" strike="noStrike">
                <a:solidFill>
                  <a:srgbClr val="215984"/>
                </a:solidFill>
                <a:latin typeface="Arial"/>
                <a:ea typeface="Arial"/>
                <a:cs typeface="Arial"/>
                <a:sym typeface="Arial"/>
              </a:defRPr>
            </a:lvl8pPr>
            <a:lvl9pPr indent="0" lvl="8" marL="0" marR="0" rtl="0" algn="r">
              <a:spcBef>
                <a:spcPts val="0"/>
              </a:spcBef>
              <a:buNone/>
              <a:defRPr b="0" i="0" sz="800" u="none" cap="none" strike="noStrike">
                <a:solidFill>
                  <a:srgbClr val="215984"/>
                </a:solidFill>
                <a:latin typeface="Arial"/>
                <a:ea typeface="Arial"/>
                <a:cs typeface="Arial"/>
                <a:sym typeface="Arial"/>
              </a:defRPr>
            </a:lvl9pPr>
          </a:lstStyle>
          <a:p>
            <a:pPr indent="0" lvl="0" marL="0" rtl="0" algn="r">
              <a:spcBef>
                <a:spcPts val="0"/>
              </a:spcBef>
              <a:spcAft>
                <a:spcPts val="0"/>
              </a:spcAft>
              <a:buNone/>
            </a:pPr>
            <a:r>
              <a:rPr lang="en-US"/>
              <a:t>1</a:t>
            </a:r>
            <a:endParaRPr sz="1400">
              <a:solidFill>
                <a:srgbClr val="000000"/>
              </a:solidFil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1.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11.png"/><Relationship Id="rId5"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0" l="0" r="0" t="0"/>
          <a:stretch/>
        </p:blipFill>
        <p:spPr>
          <a:xfrm>
            <a:off x="-6618" y="-2288072"/>
            <a:ext cx="12198618" cy="9146072"/>
          </a:xfrm>
          <a:prstGeom prst="rect">
            <a:avLst/>
          </a:prstGeom>
          <a:noFill/>
          <a:ln>
            <a:noFill/>
          </a:ln>
        </p:spPr>
      </p:pic>
      <p:pic>
        <p:nvPicPr>
          <p:cNvPr id="85" name="Google Shape;85;p13"/>
          <p:cNvPicPr preferRelativeResize="0"/>
          <p:nvPr/>
        </p:nvPicPr>
        <p:blipFill rotWithShape="1">
          <a:blip r:embed="rId4">
            <a:alphaModFix/>
          </a:blip>
          <a:srcRect b="0" l="0" r="0" t="0"/>
          <a:stretch/>
        </p:blipFill>
        <p:spPr>
          <a:xfrm>
            <a:off x="-4067684" y="-2344565"/>
            <a:ext cx="16259685" cy="10670418"/>
          </a:xfrm>
          <a:prstGeom prst="rect">
            <a:avLst/>
          </a:prstGeom>
          <a:noFill/>
          <a:ln>
            <a:noFill/>
          </a:ln>
        </p:spPr>
      </p:pic>
      <p:pic>
        <p:nvPicPr>
          <p:cNvPr id="86" name="Google Shape;86;p13"/>
          <p:cNvPicPr preferRelativeResize="0"/>
          <p:nvPr/>
        </p:nvPicPr>
        <p:blipFill rotWithShape="1">
          <a:blip r:embed="rId5">
            <a:alphaModFix/>
          </a:blip>
          <a:srcRect b="0" l="0" r="0" t="0"/>
          <a:stretch/>
        </p:blipFill>
        <p:spPr>
          <a:xfrm>
            <a:off x="9014416" y="4280784"/>
            <a:ext cx="3273836" cy="2456901"/>
          </a:xfrm>
          <a:prstGeom prst="rect">
            <a:avLst/>
          </a:prstGeom>
          <a:noFill/>
          <a:ln>
            <a:noFill/>
          </a:ln>
        </p:spPr>
      </p:pic>
      <p:sp>
        <p:nvSpPr>
          <p:cNvPr id="87" name="Google Shape;87;p13"/>
          <p:cNvSpPr txBox="1"/>
          <p:nvPr/>
        </p:nvSpPr>
        <p:spPr>
          <a:xfrm>
            <a:off x="440521" y="5749875"/>
            <a:ext cx="8574000" cy="7818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rgbClr val="215984"/>
              </a:buClr>
              <a:buSzPts val="4400"/>
              <a:buFont typeface="Arial"/>
              <a:buNone/>
            </a:pPr>
            <a:r>
              <a:rPr b="1" lang="en-US" sz="4400">
                <a:solidFill>
                  <a:srgbClr val="215984"/>
                </a:solidFill>
              </a:rPr>
              <a:t>College Admissions Data and</a:t>
            </a:r>
            <a:endParaRPr b="1" sz="4400">
              <a:solidFill>
                <a:srgbClr val="215984"/>
              </a:solidFill>
            </a:endParaRPr>
          </a:p>
          <a:p>
            <a:pPr indent="0" lvl="0" marL="0" marR="0" rtl="0" algn="l">
              <a:lnSpc>
                <a:spcPct val="90000"/>
              </a:lnSpc>
              <a:spcBef>
                <a:spcPts val="0"/>
              </a:spcBef>
              <a:spcAft>
                <a:spcPts val="0"/>
              </a:spcAft>
              <a:buClr>
                <a:srgbClr val="215984"/>
              </a:buClr>
              <a:buSzPts val="4400"/>
              <a:buFont typeface="Arial"/>
              <a:buNone/>
            </a:pPr>
            <a:r>
              <a:rPr b="1" lang="en-US" sz="4400">
                <a:solidFill>
                  <a:srgbClr val="215984"/>
                </a:solidFill>
              </a:rPr>
              <a:t>Other Post-secondary Plans</a:t>
            </a:r>
            <a:endParaRPr b="1" sz="4400">
              <a:solidFill>
                <a:srgbClr val="215984"/>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p22"/>
          <p:cNvPicPr preferRelativeResize="0"/>
          <p:nvPr/>
        </p:nvPicPr>
        <p:blipFill rotWithShape="1">
          <a:blip r:embed="rId3">
            <a:alphaModFix/>
          </a:blip>
          <a:srcRect b="0" l="0" r="0" t="0"/>
          <a:stretch/>
        </p:blipFill>
        <p:spPr>
          <a:xfrm>
            <a:off x="-42384" y="0"/>
            <a:ext cx="12489137" cy="9366858"/>
          </a:xfrm>
          <a:prstGeom prst="rect">
            <a:avLst/>
          </a:prstGeom>
          <a:noFill/>
          <a:ln>
            <a:noFill/>
          </a:ln>
        </p:spPr>
      </p:pic>
      <p:sp>
        <p:nvSpPr>
          <p:cNvPr id="161" name="Google Shape;161;p22"/>
          <p:cNvSpPr txBox="1"/>
          <p:nvPr>
            <p:ph idx="12" type="sldNum"/>
          </p:nvPr>
        </p:nvSpPr>
        <p:spPr>
          <a:xfrm>
            <a:off x="11743509" y="6317170"/>
            <a:ext cx="302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62" name="Google Shape;162;p22"/>
          <p:cNvSpPr txBox="1"/>
          <p:nvPr/>
        </p:nvSpPr>
        <p:spPr>
          <a:xfrm>
            <a:off x="635838" y="496908"/>
            <a:ext cx="6501900" cy="114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400">
                <a:solidFill>
                  <a:srgbClr val="005089"/>
                </a:solidFill>
                <a:latin typeface="Arial"/>
                <a:ea typeface="Arial"/>
                <a:cs typeface="Arial"/>
                <a:sym typeface="Arial"/>
              </a:rPr>
              <a:t>Thank you.</a:t>
            </a:r>
            <a:endParaRPr/>
          </a:p>
        </p:txBody>
      </p:sp>
      <p:pic>
        <p:nvPicPr>
          <p:cNvPr id="163" name="Google Shape;163;p22"/>
          <p:cNvPicPr preferRelativeResize="0"/>
          <p:nvPr/>
        </p:nvPicPr>
        <p:blipFill rotWithShape="1">
          <a:blip r:embed="rId4">
            <a:alphaModFix/>
          </a:blip>
          <a:srcRect b="0" l="0" r="0" t="0"/>
          <a:stretch/>
        </p:blipFill>
        <p:spPr>
          <a:xfrm>
            <a:off x="9014416" y="4280784"/>
            <a:ext cx="3273837" cy="24569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pic>
        <p:nvPicPr>
          <p:cNvPr id="92" name="Google Shape;92;p14"/>
          <p:cNvPicPr preferRelativeResize="0"/>
          <p:nvPr/>
        </p:nvPicPr>
        <p:blipFill rotWithShape="1">
          <a:blip r:embed="rId3">
            <a:alphaModFix/>
          </a:blip>
          <a:srcRect b="0" l="0" r="0" t="0"/>
          <a:stretch/>
        </p:blipFill>
        <p:spPr>
          <a:xfrm>
            <a:off x="-416220" y="-1799285"/>
            <a:ext cx="13883571" cy="9266441"/>
          </a:xfrm>
          <a:prstGeom prst="rect">
            <a:avLst/>
          </a:prstGeom>
          <a:noFill/>
          <a:ln>
            <a:noFill/>
          </a:ln>
        </p:spPr>
      </p:pic>
      <p:sp>
        <p:nvSpPr>
          <p:cNvPr id="93" name="Google Shape;93;p14"/>
          <p:cNvSpPr txBox="1"/>
          <p:nvPr>
            <p:ph idx="12" type="sldNum"/>
          </p:nvPr>
        </p:nvSpPr>
        <p:spPr>
          <a:xfrm>
            <a:off x="11743509" y="6317170"/>
            <a:ext cx="302622" cy="365125"/>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chemeClr val="lt1"/>
                </a:solidFill>
              </a:rPr>
              <a:t>‹#›</a:t>
            </a:fld>
            <a:endParaRPr>
              <a:solidFill>
                <a:schemeClr val="lt1"/>
              </a:solidFill>
            </a:endParaRPr>
          </a:p>
        </p:txBody>
      </p:sp>
      <p:pic>
        <p:nvPicPr>
          <p:cNvPr id="94" name="Google Shape;94;p14"/>
          <p:cNvPicPr preferRelativeResize="0"/>
          <p:nvPr/>
        </p:nvPicPr>
        <p:blipFill rotWithShape="1">
          <a:blip r:embed="rId4">
            <a:alphaModFix/>
          </a:blip>
          <a:srcRect b="0" l="0" r="0" t="0"/>
          <a:stretch/>
        </p:blipFill>
        <p:spPr>
          <a:xfrm>
            <a:off x="-416225" y="-1788000"/>
            <a:ext cx="12462348" cy="9266449"/>
          </a:xfrm>
          <a:prstGeom prst="rect">
            <a:avLst/>
          </a:prstGeom>
          <a:noFill/>
          <a:ln>
            <a:noFill/>
          </a:ln>
        </p:spPr>
      </p:pic>
      <p:sp>
        <p:nvSpPr>
          <p:cNvPr id="95" name="Google Shape;95;p14"/>
          <p:cNvSpPr txBox="1"/>
          <p:nvPr/>
        </p:nvSpPr>
        <p:spPr>
          <a:xfrm>
            <a:off x="400050" y="2097975"/>
            <a:ext cx="6141300" cy="3723900"/>
          </a:xfrm>
          <a:prstGeom prst="rect">
            <a:avLst/>
          </a:prstGeom>
          <a:noFill/>
          <a:ln>
            <a:noFill/>
          </a:ln>
        </p:spPr>
        <p:txBody>
          <a:bodyPr anchorCtr="0" anchor="t" bIns="0" lIns="0" spcFirstLastPara="1" rIns="0" wrap="square" tIns="0">
            <a:noAutofit/>
          </a:bodyPr>
          <a:lstStyle/>
          <a:p>
            <a:pPr indent="-457200" lvl="0" marL="457200" marR="0" rtl="0" algn="l">
              <a:spcBef>
                <a:spcPts val="0"/>
              </a:spcBef>
              <a:spcAft>
                <a:spcPts val="0"/>
              </a:spcAft>
              <a:buClr>
                <a:srgbClr val="FFFFFF"/>
              </a:buClr>
              <a:buSzPts val="3600"/>
              <a:buAutoNum type="arabicPeriod"/>
            </a:pPr>
            <a:r>
              <a:rPr b="1" lang="en-US" sz="3600">
                <a:solidFill>
                  <a:srgbClr val="FFFFFF"/>
                </a:solidFill>
              </a:rPr>
              <a:t>Admissions and Commitment Data</a:t>
            </a:r>
            <a:endParaRPr b="1" sz="3600">
              <a:solidFill>
                <a:srgbClr val="FFFFFF"/>
              </a:solidFill>
            </a:endParaRPr>
          </a:p>
          <a:p>
            <a:pPr indent="-457200" lvl="0" marL="457200" marR="0" rtl="0" algn="l">
              <a:spcBef>
                <a:spcPts val="0"/>
              </a:spcBef>
              <a:spcAft>
                <a:spcPts val="0"/>
              </a:spcAft>
              <a:buClr>
                <a:srgbClr val="FFFFFF"/>
              </a:buClr>
              <a:buSzPts val="3600"/>
              <a:buAutoNum type="arabicPeriod"/>
            </a:pPr>
            <a:r>
              <a:rPr b="1" lang="en-US" sz="3600">
                <a:solidFill>
                  <a:srgbClr val="FFFFFF"/>
                </a:solidFill>
              </a:rPr>
              <a:t>Learnings and insights (post-pandemic norms)</a:t>
            </a:r>
            <a:endParaRPr b="1" sz="3600">
              <a:solidFill>
                <a:srgbClr val="FFFFFF"/>
              </a:solidFill>
            </a:endParaRPr>
          </a:p>
          <a:p>
            <a:pPr indent="-457200" lvl="0" marL="457200" marR="0" rtl="0" algn="l">
              <a:spcBef>
                <a:spcPts val="0"/>
              </a:spcBef>
              <a:spcAft>
                <a:spcPts val="0"/>
              </a:spcAft>
              <a:buClr>
                <a:srgbClr val="FFFFFF"/>
              </a:buClr>
              <a:buSzPts val="3600"/>
              <a:buAutoNum type="arabicPeriod"/>
            </a:pPr>
            <a:r>
              <a:rPr b="1" lang="en-US" sz="3600">
                <a:solidFill>
                  <a:srgbClr val="FFFFFF"/>
                </a:solidFill>
              </a:rPr>
              <a:t>Discussion and Q&amp;A</a:t>
            </a:r>
            <a:endParaRPr b="1" sz="3600">
              <a:solidFill>
                <a:srgbClr val="FFFFFF"/>
              </a:solidFill>
            </a:endParaRPr>
          </a:p>
        </p:txBody>
      </p:sp>
      <p:sp>
        <p:nvSpPr>
          <p:cNvPr id="96" name="Google Shape;96;p14"/>
          <p:cNvSpPr txBox="1"/>
          <p:nvPr/>
        </p:nvSpPr>
        <p:spPr>
          <a:xfrm>
            <a:off x="635850" y="496900"/>
            <a:ext cx="4879200" cy="114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400">
                <a:solidFill>
                  <a:srgbClr val="005089"/>
                </a:solidFill>
              </a:rPr>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5"/>
          <p:cNvPicPr preferRelativeResize="0"/>
          <p:nvPr/>
        </p:nvPicPr>
        <p:blipFill rotWithShape="1">
          <a:blip r:embed="rId3">
            <a:alphaModFix/>
          </a:blip>
          <a:srcRect b="0" l="0" r="0" t="0"/>
          <a:stretch/>
        </p:blipFill>
        <p:spPr>
          <a:xfrm>
            <a:off x="-204274" y="-2574364"/>
            <a:ext cx="12600549" cy="9450411"/>
          </a:xfrm>
          <a:prstGeom prst="rect">
            <a:avLst/>
          </a:prstGeom>
          <a:noFill/>
          <a:ln>
            <a:noFill/>
          </a:ln>
        </p:spPr>
      </p:pic>
      <p:sp>
        <p:nvSpPr>
          <p:cNvPr id="102" name="Google Shape;102;p15"/>
          <p:cNvSpPr txBox="1"/>
          <p:nvPr>
            <p:ph idx="12" type="sldNum"/>
          </p:nvPr>
        </p:nvSpPr>
        <p:spPr>
          <a:xfrm>
            <a:off x="11743509" y="6317170"/>
            <a:ext cx="302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03" name="Google Shape;103;p15"/>
          <p:cNvPicPr preferRelativeResize="0"/>
          <p:nvPr/>
        </p:nvPicPr>
        <p:blipFill rotWithShape="1">
          <a:blip r:embed="rId4">
            <a:alphaModFix/>
          </a:blip>
          <a:srcRect b="0" l="0" r="0" t="0"/>
          <a:stretch/>
        </p:blipFill>
        <p:spPr>
          <a:xfrm>
            <a:off x="-204274" y="-18047"/>
            <a:ext cx="9168060" cy="6876048"/>
          </a:xfrm>
          <a:prstGeom prst="rect">
            <a:avLst/>
          </a:prstGeom>
          <a:noFill/>
          <a:ln>
            <a:noFill/>
          </a:ln>
        </p:spPr>
      </p:pic>
      <p:sp>
        <p:nvSpPr>
          <p:cNvPr id="104" name="Google Shape;104;p15"/>
          <p:cNvSpPr txBox="1"/>
          <p:nvPr/>
        </p:nvSpPr>
        <p:spPr>
          <a:xfrm>
            <a:off x="440521" y="5521275"/>
            <a:ext cx="8574000" cy="781800"/>
          </a:xfrm>
          <a:prstGeom prst="rect">
            <a:avLst/>
          </a:prstGeom>
          <a:noFill/>
          <a:ln>
            <a:noFill/>
          </a:ln>
        </p:spPr>
        <p:txBody>
          <a:bodyPr anchorCtr="0" anchor="b" bIns="34275" lIns="68575" spcFirstLastPara="1" rIns="68575" wrap="square" tIns="34275">
            <a:noAutofit/>
          </a:bodyPr>
          <a:lstStyle/>
          <a:p>
            <a:pPr indent="0" lvl="0" marL="0" marR="0" rtl="0" algn="l">
              <a:lnSpc>
                <a:spcPct val="90000"/>
              </a:lnSpc>
              <a:spcBef>
                <a:spcPts val="0"/>
              </a:spcBef>
              <a:spcAft>
                <a:spcPts val="0"/>
              </a:spcAft>
              <a:buClr>
                <a:srgbClr val="215984"/>
              </a:buClr>
              <a:buSzPts val="4400"/>
              <a:buFont typeface="Arial"/>
              <a:buNone/>
            </a:pPr>
            <a:r>
              <a:rPr b="1" lang="en-US" sz="4400">
                <a:solidFill>
                  <a:srgbClr val="FFFFFF"/>
                </a:solidFill>
              </a:rPr>
              <a:t>Admissions and</a:t>
            </a:r>
            <a:endParaRPr b="1" sz="4400">
              <a:solidFill>
                <a:srgbClr val="FFFFFF"/>
              </a:solidFill>
            </a:endParaRPr>
          </a:p>
          <a:p>
            <a:pPr indent="0" lvl="0" marL="0" marR="0" rtl="0" algn="l">
              <a:lnSpc>
                <a:spcPct val="90000"/>
              </a:lnSpc>
              <a:spcBef>
                <a:spcPts val="0"/>
              </a:spcBef>
              <a:spcAft>
                <a:spcPts val="0"/>
              </a:spcAft>
              <a:buClr>
                <a:srgbClr val="215984"/>
              </a:buClr>
              <a:buSzPts val="4400"/>
              <a:buFont typeface="Arial"/>
              <a:buNone/>
            </a:pPr>
            <a:r>
              <a:rPr b="1" lang="en-US" sz="4400">
                <a:solidFill>
                  <a:srgbClr val="FFFFFF"/>
                </a:solidFill>
              </a:rPr>
              <a:t>Commitment Data</a:t>
            </a:r>
            <a:endParaRPr b="1" sz="440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6"/>
          <p:cNvSpPr txBox="1"/>
          <p:nvPr>
            <p:ph idx="12" type="sldNum"/>
          </p:nvPr>
        </p:nvSpPr>
        <p:spPr>
          <a:xfrm>
            <a:off x="11743509" y="6317170"/>
            <a:ext cx="302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10" name="Google Shape;110;p16"/>
          <p:cNvSpPr txBox="1"/>
          <p:nvPr/>
        </p:nvSpPr>
        <p:spPr>
          <a:xfrm>
            <a:off x="8496300" y="2012700"/>
            <a:ext cx="3247200" cy="28326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1000"/>
              </a:spcBef>
              <a:spcAft>
                <a:spcPts val="0"/>
              </a:spcAft>
              <a:buClr>
                <a:srgbClr val="6DC1D0"/>
              </a:buClr>
              <a:buSzPts val="2000"/>
              <a:buFont typeface="Arial"/>
              <a:buNone/>
            </a:pPr>
            <a:r>
              <a:t/>
            </a:r>
            <a:endParaRPr sz="1800"/>
          </a:p>
        </p:txBody>
      </p:sp>
      <p:sp>
        <p:nvSpPr>
          <p:cNvPr id="111" name="Google Shape;111;p16"/>
          <p:cNvSpPr txBox="1"/>
          <p:nvPr/>
        </p:nvSpPr>
        <p:spPr>
          <a:xfrm>
            <a:off x="787658" y="554850"/>
            <a:ext cx="10616700" cy="290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6DC1D0"/>
              </a:buClr>
              <a:buSzPts val="2400"/>
              <a:buFont typeface="Arial"/>
              <a:buNone/>
            </a:pPr>
            <a:r>
              <a:rPr b="1" lang="en-US" sz="2400">
                <a:solidFill>
                  <a:srgbClr val="6DC1D0"/>
                </a:solidFill>
              </a:rPr>
              <a:t>We affirm that there are multiple ways that a person can become a valuable contributor to the workforce or to their community</a:t>
            </a:r>
            <a:endParaRPr b="1" sz="2400">
              <a:solidFill>
                <a:srgbClr val="6DC1D0"/>
              </a:solidFill>
            </a:endParaRPr>
          </a:p>
          <a:p>
            <a:pPr indent="0" lvl="0" marL="0" marR="0" rtl="0" algn="l">
              <a:lnSpc>
                <a:spcPct val="90000"/>
              </a:lnSpc>
              <a:spcBef>
                <a:spcPts val="0"/>
              </a:spcBef>
              <a:spcAft>
                <a:spcPts val="0"/>
              </a:spcAft>
              <a:buClr>
                <a:srgbClr val="6DC1D0"/>
              </a:buClr>
              <a:buSzPts val="2400"/>
              <a:buFont typeface="Arial"/>
              <a:buNone/>
            </a:pPr>
            <a:r>
              <a:t/>
            </a:r>
            <a:endParaRPr b="1" sz="2400">
              <a:solidFill>
                <a:srgbClr val="6DC1D0"/>
              </a:solidFill>
            </a:endParaRPr>
          </a:p>
        </p:txBody>
      </p:sp>
      <p:pic>
        <p:nvPicPr>
          <p:cNvPr id="112" name="Google Shape;112;p16"/>
          <p:cNvPicPr preferRelativeResize="0"/>
          <p:nvPr/>
        </p:nvPicPr>
        <p:blipFill>
          <a:blip r:embed="rId3">
            <a:alphaModFix/>
          </a:blip>
          <a:stretch>
            <a:fillRect/>
          </a:stretch>
        </p:blipFill>
        <p:spPr>
          <a:xfrm>
            <a:off x="337100" y="1555425"/>
            <a:ext cx="7846447" cy="4847050"/>
          </a:xfrm>
          <a:prstGeom prst="rect">
            <a:avLst/>
          </a:prstGeom>
          <a:noFill/>
          <a:ln>
            <a:noFill/>
          </a:ln>
        </p:spPr>
      </p:pic>
      <p:pic>
        <p:nvPicPr>
          <p:cNvPr id="113" name="Google Shape;113;p16"/>
          <p:cNvPicPr preferRelativeResize="0"/>
          <p:nvPr/>
        </p:nvPicPr>
        <p:blipFill>
          <a:blip r:embed="rId4">
            <a:alphaModFix/>
          </a:blip>
          <a:stretch>
            <a:fillRect/>
          </a:stretch>
        </p:blipFill>
        <p:spPr>
          <a:xfrm>
            <a:off x="8496300" y="1555425"/>
            <a:ext cx="3247201" cy="2159500"/>
          </a:xfrm>
          <a:prstGeom prst="rect">
            <a:avLst/>
          </a:prstGeom>
          <a:noFill/>
          <a:ln>
            <a:noFill/>
          </a:ln>
        </p:spPr>
      </p:pic>
      <p:pic>
        <p:nvPicPr>
          <p:cNvPr id="114" name="Google Shape;114;p16"/>
          <p:cNvPicPr preferRelativeResize="0"/>
          <p:nvPr/>
        </p:nvPicPr>
        <p:blipFill>
          <a:blip r:embed="rId5">
            <a:alphaModFix/>
          </a:blip>
          <a:stretch>
            <a:fillRect/>
          </a:stretch>
        </p:blipFill>
        <p:spPr>
          <a:xfrm>
            <a:off x="8496301" y="4157675"/>
            <a:ext cx="3247199" cy="215951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7"/>
          <p:cNvSpPr txBox="1"/>
          <p:nvPr/>
        </p:nvSpPr>
        <p:spPr>
          <a:xfrm>
            <a:off x="673350" y="250050"/>
            <a:ext cx="10845300" cy="29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6DC1D0"/>
              </a:buClr>
              <a:buSzPts val="2400"/>
              <a:buFont typeface="Arial"/>
              <a:buNone/>
            </a:pPr>
            <a:r>
              <a:rPr b="1" lang="en-US" sz="2600">
                <a:solidFill>
                  <a:srgbClr val="6DC1D0"/>
                </a:solidFill>
              </a:rPr>
              <a:t>We have increased post-secondary support for all students</a:t>
            </a:r>
            <a:endParaRPr b="1" sz="2600">
              <a:solidFill>
                <a:srgbClr val="6DC1D0"/>
              </a:solidFill>
            </a:endParaRPr>
          </a:p>
          <a:p>
            <a:pPr indent="0" lvl="0" marL="0" marR="0" rtl="0" algn="l">
              <a:lnSpc>
                <a:spcPct val="90000"/>
              </a:lnSpc>
              <a:spcBef>
                <a:spcPts val="0"/>
              </a:spcBef>
              <a:spcAft>
                <a:spcPts val="0"/>
              </a:spcAft>
              <a:buClr>
                <a:srgbClr val="6DC1D0"/>
              </a:buClr>
              <a:buSzPts val="2400"/>
              <a:buFont typeface="Arial"/>
              <a:buNone/>
            </a:pPr>
            <a:r>
              <a:t/>
            </a:r>
            <a:endParaRPr b="1" sz="2400">
              <a:solidFill>
                <a:srgbClr val="6DC1D0"/>
              </a:solidFill>
            </a:endParaRPr>
          </a:p>
        </p:txBody>
      </p:sp>
      <p:graphicFrame>
        <p:nvGraphicFramePr>
          <p:cNvPr id="120" name="Google Shape;120;p17"/>
          <p:cNvGraphicFramePr/>
          <p:nvPr/>
        </p:nvGraphicFramePr>
        <p:xfrm>
          <a:off x="476250" y="734400"/>
          <a:ext cx="3000000" cy="3000000"/>
        </p:xfrm>
        <a:graphic>
          <a:graphicData uri="http://schemas.openxmlformats.org/drawingml/2006/table">
            <a:tbl>
              <a:tblPr>
                <a:noFill/>
                <a:tableStyleId>{55DB2E7D-787E-4367-B4BA-BD2A4BC463A2}</a:tableStyleId>
              </a:tblPr>
              <a:tblGrid>
                <a:gridCol w="3873025"/>
                <a:gridCol w="883850"/>
                <a:gridCol w="883850"/>
                <a:gridCol w="883850"/>
              </a:tblGrid>
              <a:tr h="221475">
                <a:tc>
                  <a:txBody>
                    <a:bodyPr/>
                    <a:lstStyle/>
                    <a:p>
                      <a:pPr indent="0" lvl="0" marL="0" rtl="0" algn="l">
                        <a:spcBef>
                          <a:spcPts val="0"/>
                        </a:spcBef>
                        <a:spcAft>
                          <a:spcPts val="0"/>
                        </a:spcAft>
                        <a:buNone/>
                      </a:pPr>
                      <a:r>
                        <a:rPr lang="en-US" sz="1000"/>
                        <a:t> </a:t>
                      </a:r>
                      <a:endParaRPr sz="10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gridSpan="2">
                  <a:txBody>
                    <a:bodyPr/>
                    <a:lstStyle/>
                    <a:p>
                      <a:pPr indent="0" lvl="0" marL="0" rtl="0" algn="ctr">
                        <a:spcBef>
                          <a:spcPts val="0"/>
                        </a:spcBef>
                        <a:spcAft>
                          <a:spcPts val="0"/>
                        </a:spcAft>
                        <a:buNone/>
                      </a:pPr>
                      <a:r>
                        <a:rPr b="1" lang="en-US" sz="1000">
                          <a:solidFill>
                            <a:srgbClr val="FFFFFF"/>
                          </a:solidFill>
                        </a:rPr>
                        <a:t>Rising Graduates</a:t>
                      </a:r>
                      <a:endParaRPr b="1" sz="1000">
                        <a:solidFill>
                          <a:srgbClr val="FFFFFF"/>
                        </a:solidFill>
                      </a:endParaRPr>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1F3864"/>
                    </a:solidFill>
                  </a:tcPr>
                </a:tc>
                <a:tc hMerge="1"/>
                <a:tc>
                  <a:txBody>
                    <a:bodyPr/>
                    <a:lstStyle/>
                    <a:p>
                      <a:pPr indent="0" lvl="0" marL="0" rtl="0" algn="l">
                        <a:lnSpc>
                          <a:spcPct val="115000"/>
                        </a:lnSpc>
                        <a:spcBef>
                          <a:spcPts val="0"/>
                        </a:spcBef>
                        <a:spcAft>
                          <a:spcPts val="0"/>
                        </a:spcAft>
                        <a:buNone/>
                      </a:pPr>
                      <a:r>
                        <a:t/>
                      </a:r>
                      <a:endParaRPr sz="1000"/>
                    </a:p>
                  </a:txBody>
                  <a:tcPr marT="18300" marB="18300" marR="18300" marL="18300">
                    <a:lnL cap="flat" cmpd="sng" w="12675">
                      <a:solidFill>
                        <a:srgbClr val="000000"/>
                      </a:solidFill>
                      <a:prstDash val="solid"/>
                      <a:round/>
                      <a:headEnd len="sm" w="sm" type="none"/>
                      <a:tailEnd len="sm" w="sm" type="none"/>
                    </a:lnL>
                    <a:lnR cap="flat" cmpd="sng" w="12675">
                      <a:solidFill>
                        <a:srgbClr val="FFFFFF"/>
                      </a:solidFill>
                      <a:prstDash val="solid"/>
                      <a:round/>
                      <a:headEnd len="sm" w="sm" type="none"/>
                      <a:tailEnd len="sm" w="sm" type="none"/>
                    </a:lnR>
                    <a:lnB cap="flat" cmpd="sng" w="12675">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a:t>
                      </a:r>
                      <a:endParaRPr sz="1000"/>
                    </a:p>
                  </a:txBody>
                  <a:tcPr marT="18300" marB="18300" marR="18300" marL="18300">
                    <a:lnL cap="flat" cmpd="sng">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12</a:t>
                      </a:r>
                      <a:r>
                        <a:rPr baseline="30000" lang="en-US" sz="1000"/>
                        <a:t>th</a:t>
                      </a:r>
                      <a:r>
                        <a:rPr lang="en-US" sz="1000"/>
                        <a:t> Graders</a:t>
                      </a:r>
                      <a:endParaRPr sz="1000"/>
                    </a:p>
                  </a:txBody>
                  <a:tcPr marT="18300" marB="18300" marR="18300" marL="18300">
                    <a:lnL cap="flat" cmpd="sng" w="952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11</a:t>
                      </a:r>
                      <a:r>
                        <a:rPr baseline="30000" lang="en-US" sz="1000"/>
                        <a:t>th</a:t>
                      </a:r>
                      <a:r>
                        <a:rPr lang="en-US" sz="1000"/>
                        <a:t> Graders*</a:t>
                      </a:r>
                      <a:endParaRPr sz="10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000"/>
                        <a:t>Totals</a:t>
                      </a:r>
                      <a:endParaRPr sz="10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1267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b="1" lang="en-US" sz="1000"/>
                        <a:t>Total rising graduates at the start of AY 2021-22</a:t>
                      </a:r>
                      <a:endParaRPr b="1"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c>
                  <a:txBody>
                    <a:bodyPr/>
                    <a:lstStyle/>
                    <a:p>
                      <a:pPr indent="0" lvl="0" marL="0" rtl="0" algn="ctr">
                        <a:spcBef>
                          <a:spcPts val="0"/>
                        </a:spcBef>
                        <a:spcAft>
                          <a:spcPts val="0"/>
                        </a:spcAft>
                        <a:buNone/>
                      </a:pPr>
                      <a:r>
                        <a:rPr b="1" lang="en-US" sz="1200"/>
                        <a:t>85**</a:t>
                      </a:r>
                      <a:endParaRPr b="1"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c>
                  <a:txBody>
                    <a:bodyPr/>
                    <a:lstStyle/>
                    <a:p>
                      <a:pPr indent="0" lvl="0" marL="0" rtl="0" algn="ctr">
                        <a:spcBef>
                          <a:spcPts val="0"/>
                        </a:spcBef>
                        <a:spcAft>
                          <a:spcPts val="0"/>
                        </a:spcAft>
                        <a:buNone/>
                      </a:pPr>
                      <a:r>
                        <a:rPr b="1" lang="en-US" sz="1200"/>
                        <a:t>11</a:t>
                      </a:r>
                      <a:endParaRPr b="1"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c>
                  <a:txBody>
                    <a:bodyPr/>
                    <a:lstStyle/>
                    <a:p>
                      <a:pPr indent="0" lvl="0" marL="0" rtl="0" algn="ctr">
                        <a:spcBef>
                          <a:spcPts val="0"/>
                        </a:spcBef>
                        <a:spcAft>
                          <a:spcPts val="0"/>
                        </a:spcAft>
                        <a:buNone/>
                      </a:pPr>
                      <a:r>
                        <a:rPr b="1" lang="en-US" sz="1200"/>
                        <a:t>96</a:t>
                      </a:r>
                      <a:endParaRPr b="1"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r>
              <a:tr h="221475">
                <a:tc>
                  <a:txBody>
                    <a:bodyPr/>
                    <a:lstStyle/>
                    <a:p>
                      <a:pPr indent="0" lvl="0" marL="0" rtl="0" algn="l">
                        <a:spcBef>
                          <a:spcPts val="0"/>
                        </a:spcBef>
                        <a:spcAft>
                          <a:spcPts val="0"/>
                        </a:spcAft>
                        <a:buNone/>
                      </a:pPr>
                      <a:r>
                        <a:rPr lang="en-US" sz="1000"/>
                        <a:t>Projected graduates by June 2022</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77</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2</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79</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Projected graduates attending the June 14, 2022 ceremony</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75</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2</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77</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b="1" lang="en-US" sz="1000"/>
                        <a:t>Projected graduates by August 2022</a:t>
                      </a:r>
                      <a:endParaRPr b="1"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84</a:t>
                      </a:r>
                      <a:endParaRPr b="1"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10</a:t>
                      </a:r>
                      <a:endParaRPr b="1"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94</a:t>
                      </a:r>
                      <a:endParaRPr b="1"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1475">
                <a:tc gridSpan="3">
                  <a:txBody>
                    <a:bodyPr/>
                    <a:lstStyle/>
                    <a:p>
                      <a:pPr indent="0" lvl="0" marL="0" rtl="0" algn="ctr">
                        <a:spcBef>
                          <a:spcPts val="0"/>
                        </a:spcBef>
                        <a:spcAft>
                          <a:spcPts val="0"/>
                        </a:spcAft>
                        <a:buNone/>
                      </a:pPr>
                      <a:r>
                        <a:t/>
                      </a:r>
                      <a:endParaRPr sz="1000"/>
                    </a:p>
                  </a:txBody>
                  <a:tcPr marT="18300" marB="18300" marR="18300" marL="18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chemeClr val="dk1"/>
                      </a:solidFill>
                      <a:prstDash val="solid"/>
                      <a:round/>
                      <a:headEnd len="sm" w="sm" type="none"/>
                      <a:tailEnd len="sm" w="sm" type="none"/>
                    </a:lnB>
                  </a:tcPr>
                </a:tc>
                <a:tc hMerge="1"/>
                <a:tc hMerge="1"/>
                <a:tc>
                  <a:txBody>
                    <a:bodyPr/>
                    <a:lstStyle/>
                    <a:p>
                      <a:pPr indent="0" lvl="0" marL="0" rtl="0" algn="ctr">
                        <a:spcBef>
                          <a:spcPts val="0"/>
                        </a:spcBef>
                        <a:spcAft>
                          <a:spcPts val="0"/>
                        </a:spcAft>
                        <a:buNone/>
                      </a:pPr>
                      <a:r>
                        <a:t/>
                      </a:r>
                      <a:endParaRPr sz="1000"/>
                    </a:p>
                  </a:txBody>
                  <a:tcPr marT="18300" marB="18300" marR="18300" marL="18300">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1475">
                <a:tc gridSpan="4">
                  <a:txBody>
                    <a:bodyPr/>
                    <a:lstStyle/>
                    <a:p>
                      <a:pPr indent="0" lvl="0" marL="0" rtl="0" algn="l">
                        <a:spcBef>
                          <a:spcPts val="0"/>
                        </a:spcBef>
                        <a:spcAft>
                          <a:spcPts val="0"/>
                        </a:spcAft>
                        <a:buNone/>
                      </a:pPr>
                      <a:r>
                        <a:rPr b="1" lang="en-US" sz="1000"/>
                        <a:t>Post-secondary plans among projected graduates</a:t>
                      </a:r>
                      <a:endParaRPr b="1" sz="1000"/>
                    </a:p>
                  </a:txBody>
                  <a:tcPr marT="18300" marB="18300" marR="18300" marL="18300">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9525">
                      <a:solidFill>
                        <a:schemeClr val="dk1"/>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c hMerge="1"/>
                <a:tc hMerge="1"/>
                <a:tc hMerge="1"/>
              </a:tr>
              <a:tr h="221475">
                <a:tc>
                  <a:txBody>
                    <a:bodyPr/>
                    <a:lstStyle/>
                    <a:p>
                      <a:pPr indent="0" lvl="0" marL="0" rtl="0" algn="l">
                        <a:spcBef>
                          <a:spcPts val="0"/>
                        </a:spcBef>
                        <a:spcAft>
                          <a:spcPts val="0"/>
                        </a:spcAft>
                        <a:buNone/>
                      </a:pPr>
                      <a:r>
                        <a:rPr b="1" lang="en-US" sz="1000"/>
                        <a:t>Projected graduates with a post-secondary plan</a:t>
                      </a:r>
                      <a:endParaRPr b="1"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82</a:t>
                      </a:r>
                      <a:endParaRPr b="1"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11</a:t>
                      </a:r>
                      <a:endParaRPr b="1"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93</a:t>
                      </a:r>
                      <a:endParaRPr b="1"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committing to college</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76</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7</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83</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committing to four-year college</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57</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57</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committing to community college</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19</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7</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26</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committing to a job or job offer</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2</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3</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committing to a trade program</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2</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3</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5</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committing to an apprenticeship</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committing to a gap year program</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with no post-secondary plan</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3</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3</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who have opted-in to CAP</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79</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9</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88</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Projected graduates who have not opted-in to CAP</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6</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2</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8</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gridSpan="3">
                  <a:txBody>
                    <a:bodyPr/>
                    <a:lstStyle/>
                    <a:p>
                      <a:pPr indent="0" lvl="0" marL="0" rtl="0" algn="l">
                        <a:spcBef>
                          <a:spcPts val="0"/>
                        </a:spcBef>
                        <a:spcAft>
                          <a:spcPts val="0"/>
                        </a:spcAft>
                        <a:buNone/>
                      </a:pPr>
                      <a:r>
                        <a:t/>
                      </a:r>
                      <a:endParaRPr b="1"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hMerge="1"/>
                <a:tc hMerge="1"/>
                <a:tc>
                  <a:txBody>
                    <a:bodyPr/>
                    <a:lstStyle/>
                    <a:p>
                      <a:pPr indent="0" lvl="0" marL="0" rtl="0" algn="ctr">
                        <a:spcBef>
                          <a:spcPts val="0"/>
                        </a:spcBef>
                        <a:spcAft>
                          <a:spcPts val="0"/>
                        </a:spcAft>
                        <a:buNone/>
                      </a:pPr>
                      <a:r>
                        <a:t/>
                      </a:r>
                      <a:endParaRPr b="1" sz="10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221475">
                <a:tc gridSpan="4">
                  <a:txBody>
                    <a:bodyPr/>
                    <a:lstStyle/>
                    <a:p>
                      <a:pPr indent="0" lvl="0" marL="0" rtl="0" algn="l">
                        <a:spcBef>
                          <a:spcPts val="0"/>
                        </a:spcBef>
                        <a:spcAft>
                          <a:spcPts val="0"/>
                        </a:spcAft>
                        <a:buNone/>
                      </a:pPr>
                      <a:r>
                        <a:rPr b="1" lang="en-US" sz="1000"/>
                        <a:t>Reasons why projected graduates have not opted-in to CAP</a:t>
                      </a:r>
                      <a:endParaRPr b="1" sz="1000"/>
                    </a:p>
                  </a:txBody>
                  <a:tcPr marT="18300" marB="18300" marR="18300" marL="18300">
                    <a:lnL cap="flat" cmpd="sng" w="12675">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a:solidFill>
                        <a:srgbClr val="000000"/>
                      </a:solidFill>
                      <a:prstDash val="solid"/>
                      <a:round/>
                      <a:headEnd len="sm" w="sm" type="none"/>
                      <a:tailEnd len="sm" w="sm" type="none"/>
                    </a:lnB>
                    <a:solidFill>
                      <a:srgbClr val="FBE4D5"/>
                    </a:solidFill>
                  </a:tcPr>
                </a:tc>
                <a:tc hMerge="1"/>
                <a:tc hMerge="1"/>
                <a:tc hMerge="1"/>
              </a:tr>
              <a:tr h="221475">
                <a:tc>
                  <a:txBody>
                    <a:bodyPr/>
                    <a:lstStyle/>
                    <a:p>
                      <a:pPr indent="0" lvl="0" marL="0" rtl="0" algn="l">
                        <a:spcBef>
                          <a:spcPts val="0"/>
                        </a:spcBef>
                        <a:spcAft>
                          <a:spcPts val="0"/>
                        </a:spcAft>
                        <a:buNone/>
                      </a:pPr>
                      <a:r>
                        <a:rPr b="1" lang="en-US" sz="1000"/>
                        <a:t>Projected graduates who have not opted-in to CAP</a:t>
                      </a:r>
                      <a:endParaRPr b="1"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6</a:t>
                      </a:r>
                      <a:endParaRPr b="1"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2</a:t>
                      </a:r>
                      <a:endParaRPr b="1"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b="1" lang="en-US" sz="1200"/>
                        <a:t>8</a:t>
                      </a:r>
                      <a:endParaRPr b="1"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No post-secondary plan</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3</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3</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Committing to a job or job offer</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Committing to an apprenticeship</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Committing to a trade program</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2</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2</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a:solidFill>
                        <a:srgbClr val="000000"/>
                      </a:solidFill>
                      <a:prstDash val="solid"/>
                      <a:round/>
                      <a:headEnd len="sm" w="sm" type="none"/>
                      <a:tailEnd len="sm" w="sm" type="none"/>
                    </a:lnB>
                  </a:tcPr>
                </a:tc>
              </a:tr>
              <a:tr h="221475">
                <a:tc>
                  <a:txBody>
                    <a:bodyPr/>
                    <a:lstStyle/>
                    <a:p>
                      <a:pPr indent="0" lvl="0" marL="0" rtl="0" algn="l">
                        <a:spcBef>
                          <a:spcPts val="0"/>
                        </a:spcBef>
                        <a:spcAft>
                          <a:spcPts val="0"/>
                        </a:spcAft>
                        <a:buNone/>
                      </a:pPr>
                      <a:r>
                        <a:rPr lang="en-US" sz="1000"/>
                        <a:t>     Committing to a gap year program</a:t>
                      </a:r>
                      <a:endParaRPr sz="1000"/>
                    </a:p>
                  </a:txBody>
                  <a:tcPr marT="18300" marB="18300" marR="18300" marL="18300">
                    <a:lnL cap="flat" cmpd="sng" w="12675">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a:t>
                      </a:r>
                      <a:endParaRPr sz="1200"/>
                    </a:p>
                  </a:txBody>
                  <a:tcPr marT="18300" marB="18300" marR="18300" marL="18300">
                    <a:lnL cap="flat" cmpd="sng">
                      <a:solidFill>
                        <a:srgbClr val="000000"/>
                      </a:solidFill>
                      <a:prstDash val="solid"/>
                      <a:round/>
                      <a:headEnd len="sm" w="sm" type="none"/>
                      <a:tailEnd len="sm" w="sm" type="none"/>
                    </a:lnL>
                    <a:lnR cap="flat" cmpd="sng">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c>
                  <a:txBody>
                    <a:bodyPr/>
                    <a:lstStyle/>
                    <a:p>
                      <a:pPr indent="0" lvl="0" marL="0" rtl="0" algn="ctr">
                        <a:spcBef>
                          <a:spcPts val="0"/>
                        </a:spcBef>
                        <a:spcAft>
                          <a:spcPts val="0"/>
                        </a:spcAft>
                        <a:buNone/>
                      </a:pPr>
                      <a:r>
                        <a:rPr lang="en-US" sz="1200"/>
                        <a:t>1</a:t>
                      </a:r>
                      <a:endParaRPr sz="1200"/>
                    </a:p>
                  </a:txBody>
                  <a:tcPr marT="18300" marB="18300" marR="18300" marL="18300">
                    <a:lnL cap="flat" cmpd="sng">
                      <a:solidFill>
                        <a:srgbClr val="000000"/>
                      </a:solidFill>
                      <a:prstDash val="solid"/>
                      <a:round/>
                      <a:headEnd len="sm" w="sm" type="none"/>
                      <a:tailEnd len="sm" w="sm" type="none"/>
                    </a:lnL>
                    <a:lnR cap="flat" cmpd="sng" w="12675">
                      <a:solidFill>
                        <a:srgbClr val="000000"/>
                      </a:solidFill>
                      <a:prstDash val="solid"/>
                      <a:round/>
                      <a:headEnd len="sm" w="sm" type="none"/>
                      <a:tailEnd len="sm" w="sm" type="none"/>
                    </a:lnR>
                    <a:lnT cap="flat" cmpd="sng">
                      <a:solidFill>
                        <a:srgbClr val="000000"/>
                      </a:solidFill>
                      <a:prstDash val="solid"/>
                      <a:round/>
                      <a:headEnd len="sm" w="sm" type="none"/>
                      <a:tailEnd len="sm" w="sm" type="none"/>
                    </a:lnT>
                    <a:lnB cap="flat" cmpd="sng" w="12675">
                      <a:solidFill>
                        <a:srgbClr val="000000"/>
                      </a:solidFill>
                      <a:prstDash val="solid"/>
                      <a:round/>
                      <a:headEnd len="sm" w="sm" type="none"/>
                      <a:tailEnd len="sm" w="sm" type="none"/>
                    </a:lnB>
                  </a:tcPr>
                </a:tc>
              </a:tr>
            </a:tbl>
          </a:graphicData>
        </a:graphic>
      </p:graphicFrame>
      <p:sp>
        <p:nvSpPr>
          <p:cNvPr id="121" name="Google Shape;121;p17"/>
          <p:cNvSpPr txBox="1"/>
          <p:nvPr/>
        </p:nvSpPr>
        <p:spPr>
          <a:xfrm>
            <a:off x="7600950" y="1415513"/>
            <a:ext cx="4305300" cy="2970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rPr b="1" lang="en-US" sz="2000">
                <a:solidFill>
                  <a:srgbClr val="6DC1D0"/>
                </a:solidFill>
              </a:rPr>
              <a:t>At the start of 2021, we improved services for different segments:</a:t>
            </a:r>
            <a:endParaRPr b="1" sz="2000">
              <a:solidFill>
                <a:srgbClr val="6DC1D0"/>
              </a:solidFill>
            </a:endParaRPr>
          </a:p>
          <a:p>
            <a:pPr indent="-355600" lvl="0" marL="457200" rtl="0" algn="l">
              <a:lnSpc>
                <a:spcPct val="100000"/>
              </a:lnSpc>
              <a:spcBef>
                <a:spcPts val="1000"/>
              </a:spcBef>
              <a:spcAft>
                <a:spcPts val="0"/>
              </a:spcAft>
              <a:buClr>
                <a:srgbClr val="6DC1D0"/>
              </a:buClr>
              <a:buSzPts val="2000"/>
              <a:buChar char="●"/>
            </a:pPr>
            <a:r>
              <a:rPr lang="en-US" sz="2000">
                <a:solidFill>
                  <a:srgbClr val="6DC1D0"/>
                </a:solidFill>
              </a:rPr>
              <a:t>high-achievers</a:t>
            </a:r>
            <a:endParaRPr sz="2000">
              <a:solidFill>
                <a:srgbClr val="6DC1D0"/>
              </a:solidFill>
            </a:endParaRPr>
          </a:p>
          <a:p>
            <a:pPr indent="-355600" lvl="0" marL="457200" rtl="0" algn="l">
              <a:lnSpc>
                <a:spcPct val="100000"/>
              </a:lnSpc>
              <a:spcBef>
                <a:spcPts val="1000"/>
              </a:spcBef>
              <a:spcAft>
                <a:spcPts val="0"/>
              </a:spcAft>
              <a:buClr>
                <a:srgbClr val="6DC1D0"/>
              </a:buClr>
              <a:buSzPts val="2000"/>
              <a:buChar char="●"/>
            </a:pPr>
            <a:r>
              <a:rPr lang="en-US" sz="2000">
                <a:solidFill>
                  <a:srgbClr val="6DC1D0"/>
                </a:solidFill>
              </a:rPr>
              <a:t>students on the cusp of college eligibility</a:t>
            </a:r>
            <a:endParaRPr sz="2000">
              <a:solidFill>
                <a:srgbClr val="6DC1D0"/>
              </a:solidFill>
            </a:endParaRPr>
          </a:p>
          <a:p>
            <a:pPr indent="-355600" lvl="0" marL="457200" rtl="0" algn="l">
              <a:lnSpc>
                <a:spcPct val="100000"/>
              </a:lnSpc>
              <a:spcBef>
                <a:spcPts val="1000"/>
              </a:spcBef>
              <a:spcAft>
                <a:spcPts val="1000"/>
              </a:spcAft>
              <a:buClr>
                <a:srgbClr val="6DC1D0"/>
              </a:buClr>
              <a:buSzPts val="2000"/>
              <a:buChar char="●"/>
            </a:pPr>
            <a:r>
              <a:rPr lang="en-US" sz="2000">
                <a:solidFill>
                  <a:srgbClr val="6DC1D0"/>
                </a:solidFill>
              </a:rPr>
              <a:t>students pursuing military enlistment, jobs, trade programs, and apprenticeships </a:t>
            </a:r>
            <a:endParaRPr sz="1600">
              <a:solidFill>
                <a:srgbClr val="6DC1D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8"/>
          <p:cNvSpPr txBox="1"/>
          <p:nvPr>
            <p:ph idx="12" type="sldNum"/>
          </p:nvPr>
        </p:nvSpPr>
        <p:spPr>
          <a:xfrm>
            <a:off x="11743509" y="6317170"/>
            <a:ext cx="302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27" name="Google Shape;127;p18"/>
          <p:cNvSpPr txBox="1"/>
          <p:nvPr/>
        </p:nvSpPr>
        <p:spPr>
          <a:xfrm>
            <a:off x="787658" y="554850"/>
            <a:ext cx="10616700" cy="29040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rgbClr val="6DC1D0"/>
              </a:buClr>
              <a:buSzPts val="2400"/>
              <a:buFont typeface="Arial"/>
              <a:buNone/>
            </a:pPr>
            <a:r>
              <a:rPr b="1" lang="en-US" sz="2400">
                <a:solidFill>
                  <a:srgbClr val="6DC1D0"/>
                </a:solidFill>
              </a:rPr>
              <a:t>Seniors received a favorable mix of offers from target, reach, and safety schools</a:t>
            </a:r>
            <a:endParaRPr b="1" sz="2400">
              <a:solidFill>
                <a:srgbClr val="6DC1D0"/>
              </a:solidFill>
            </a:endParaRPr>
          </a:p>
          <a:p>
            <a:pPr indent="0" lvl="0" marL="0" marR="0" rtl="0" algn="l">
              <a:lnSpc>
                <a:spcPct val="90000"/>
              </a:lnSpc>
              <a:spcBef>
                <a:spcPts val="0"/>
              </a:spcBef>
              <a:spcAft>
                <a:spcPts val="0"/>
              </a:spcAft>
              <a:buClr>
                <a:srgbClr val="6DC1D0"/>
              </a:buClr>
              <a:buSzPts val="2400"/>
              <a:buFont typeface="Arial"/>
              <a:buNone/>
            </a:pPr>
            <a:r>
              <a:t/>
            </a:r>
            <a:endParaRPr b="1" sz="2400">
              <a:solidFill>
                <a:srgbClr val="6DC1D0"/>
              </a:solidFill>
            </a:endParaRPr>
          </a:p>
        </p:txBody>
      </p:sp>
      <p:pic>
        <p:nvPicPr>
          <p:cNvPr id="128" name="Google Shape;128;p18"/>
          <p:cNvPicPr preferRelativeResize="0"/>
          <p:nvPr/>
        </p:nvPicPr>
        <p:blipFill>
          <a:blip r:embed="rId3">
            <a:alphaModFix/>
          </a:blip>
          <a:stretch>
            <a:fillRect/>
          </a:stretch>
        </p:blipFill>
        <p:spPr>
          <a:xfrm>
            <a:off x="171450" y="1302450"/>
            <a:ext cx="8191500" cy="5133568"/>
          </a:xfrm>
          <a:prstGeom prst="rect">
            <a:avLst/>
          </a:prstGeom>
          <a:noFill/>
          <a:ln>
            <a:noFill/>
          </a:ln>
        </p:spPr>
      </p:pic>
      <p:pic>
        <p:nvPicPr>
          <p:cNvPr id="129" name="Google Shape;129;p18"/>
          <p:cNvPicPr preferRelativeResize="0"/>
          <p:nvPr/>
        </p:nvPicPr>
        <p:blipFill>
          <a:blip r:embed="rId4">
            <a:alphaModFix/>
          </a:blip>
          <a:stretch>
            <a:fillRect/>
          </a:stretch>
        </p:blipFill>
        <p:spPr>
          <a:xfrm>
            <a:off x="8521950" y="1302450"/>
            <a:ext cx="3524250" cy="2343764"/>
          </a:xfrm>
          <a:prstGeom prst="rect">
            <a:avLst/>
          </a:prstGeom>
          <a:noFill/>
          <a:ln>
            <a:noFill/>
          </a:ln>
        </p:spPr>
      </p:pic>
      <p:pic>
        <p:nvPicPr>
          <p:cNvPr id="130" name="Google Shape;130;p18"/>
          <p:cNvPicPr preferRelativeResize="0"/>
          <p:nvPr/>
        </p:nvPicPr>
        <p:blipFill>
          <a:blip r:embed="rId5">
            <a:alphaModFix/>
          </a:blip>
          <a:stretch>
            <a:fillRect/>
          </a:stretch>
        </p:blipFill>
        <p:spPr>
          <a:xfrm>
            <a:off x="8515350" y="3798614"/>
            <a:ext cx="3524250" cy="234376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nvSpPr>
        <p:spPr>
          <a:xfrm>
            <a:off x="673350" y="250050"/>
            <a:ext cx="10845300" cy="29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6DC1D0"/>
              </a:buClr>
              <a:buSzPts val="2400"/>
              <a:buFont typeface="Arial"/>
              <a:buNone/>
            </a:pPr>
            <a:r>
              <a:rPr b="1" lang="en-US" sz="2600">
                <a:solidFill>
                  <a:srgbClr val="6DC1D0"/>
                </a:solidFill>
              </a:rPr>
              <a:t>Our growth expectations for cohort estimated college completion rates have slightly slowed</a:t>
            </a:r>
            <a:endParaRPr b="1" sz="2600">
              <a:solidFill>
                <a:srgbClr val="6DC1D0"/>
              </a:solidFill>
            </a:endParaRPr>
          </a:p>
          <a:p>
            <a:pPr indent="0" lvl="0" marL="0" marR="0" rtl="0" algn="l">
              <a:lnSpc>
                <a:spcPct val="90000"/>
              </a:lnSpc>
              <a:spcBef>
                <a:spcPts val="0"/>
              </a:spcBef>
              <a:spcAft>
                <a:spcPts val="0"/>
              </a:spcAft>
              <a:buClr>
                <a:srgbClr val="6DC1D0"/>
              </a:buClr>
              <a:buSzPts val="2400"/>
              <a:buFont typeface="Arial"/>
              <a:buNone/>
            </a:pPr>
            <a:r>
              <a:t/>
            </a:r>
            <a:endParaRPr b="1" sz="2400">
              <a:solidFill>
                <a:srgbClr val="6DC1D0"/>
              </a:solidFill>
            </a:endParaRPr>
          </a:p>
        </p:txBody>
      </p:sp>
      <p:sp>
        <p:nvSpPr>
          <p:cNvPr id="136" name="Google Shape;136;p19"/>
          <p:cNvSpPr txBox="1"/>
          <p:nvPr/>
        </p:nvSpPr>
        <p:spPr>
          <a:xfrm>
            <a:off x="7600950" y="1415513"/>
            <a:ext cx="4305300" cy="4062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None/>
            </a:pPr>
            <a:r>
              <a:t/>
            </a:r>
            <a:endParaRPr sz="1600">
              <a:solidFill>
                <a:srgbClr val="6DC1D0"/>
              </a:solidFill>
            </a:endParaRPr>
          </a:p>
        </p:txBody>
      </p:sp>
      <p:pic>
        <p:nvPicPr>
          <p:cNvPr id="137" name="Google Shape;137;p19"/>
          <p:cNvPicPr preferRelativeResize="0"/>
          <p:nvPr/>
        </p:nvPicPr>
        <p:blipFill>
          <a:blip r:embed="rId3">
            <a:alphaModFix/>
          </a:blip>
          <a:stretch>
            <a:fillRect/>
          </a:stretch>
        </p:blipFill>
        <p:spPr>
          <a:xfrm>
            <a:off x="1665388" y="949400"/>
            <a:ext cx="8861226" cy="5533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0"/>
          <p:cNvSpPr txBox="1"/>
          <p:nvPr>
            <p:ph idx="12" type="sldNum"/>
          </p:nvPr>
        </p:nvSpPr>
        <p:spPr>
          <a:xfrm>
            <a:off x="11743509" y="6317170"/>
            <a:ext cx="302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
        <p:nvSpPr>
          <p:cNvPr id="143" name="Google Shape;143;p20"/>
          <p:cNvSpPr txBox="1"/>
          <p:nvPr/>
        </p:nvSpPr>
        <p:spPr>
          <a:xfrm>
            <a:off x="888108" y="1230800"/>
            <a:ext cx="10616700" cy="290400"/>
          </a:xfrm>
          <a:prstGeom prst="rect">
            <a:avLst/>
          </a:prstGeom>
          <a:noFill/>
          <a:ln>
            <a:noFill/>
          </a:ln>
        </p:spPr>
        <p:txBody>
          <a:bodyPr anchorCtr="0" anchor="t" bIns="0" lIns="0" spcFirstLastPara="1" rIns="0" wrap="square" tIns="0">
            <a:noAutofit/>
          </a:bodyPr>
          <a:lstStyle/>
          <a:p>
            <a:pPr indent="0" lvl="0" marL="0" rtl="0" algn="l">
              <a:lnSpc>
                <a:spcPct val="90000"/>
              </a:lnSpc>
              <a:spcBef>
                <a:spcPts val="0"/>
              </a:spcBef>
              <a:spcAft>
                <a:spcPts val="0"/>
              </a:spcAft>
              <a:buClr>
                <a:srgbClr val="6DC1D0"/>
              </a:buClr>
              <a:buSzPts val="2400"/>
              <a:buFont typeface="Arial"/>
              <a:buNone/>
            </a:pPr>
            <a:r>
              <a:rPr b="1" lang="en-US" sz="2400">
                <a:solidFill>
                  <a:srgbClr val="6DC1D0"/>
                </a:solidFill>
              </a:rPr>
              <a:t>Wave-Makers are considering robust post-secondary options to achieve their life dreams.</a:t>
            </a:r>
            <a:endParaRPr>
              <a:solidFill>
                <a:schemeClr val="dk1"/>
              </a:solidFill>
            </a:endParaRPr>
          </a:p>
          <a:p>
            <a:pPr indent="0" lvl="0" marL="0" marR="0" rtl="0" algn="l">
              <a:lnSpc>
                <a:spcPct val="90000"/>
              </a:lnSpc>
              <a:spcBef>
                <a:spcPts val="0"/>
              </a:spcBef>
              <a:spcAft>
                <a:spcPts val="0"/>
              </a:spcAft>
              <a:buClr>
                <a:srgbClr val="6DC1D0"/>
              </a:buClr>
              <a:buSzPts val="2400"/>
              <a:buFont typeface="Arial"/>
              <a:buNone/>
            </a:pPr>
            <a:r>
              <a:t/>
            </a:r>
            <a:endParaRPr b="1" sz="2400">
              <a:solidFill>
                <a:srgbClr val="6DC1D0"/>
              </a:solidFill>
            </a:endParaRPr>
          </a:p>
        </p:txBody>
      </p:sp>
      <p:sp>
        <p:nvSpPr>
          <p:cNvPr id="144" name="Google Shape;144;p20"/>
          <p:cNvSpPr txBox="1"/>
          <p:nvPr/>
        </p:nvSpPr>
        <p:spPr>
          <a:xfrm>
            <a:off x="635850" y="2399350"/>
            <a:ext cx="6498900" cy="3705600"/>
          </a:xfrm>
          <a:prstGeom prst="rect">
            <a:avLst/>
          </a:prstGeom>
          <a:noFill/>
          <a:ln>
            <a:noFill/>
          </a:ln>
        </p:spPr>
        <p:txBody>
          <a:bodyPr anchorCtr="0" anchor="t" bIns="0" lIns="0" spcFirstLastPara="1" rIns="0" wrap="square" tIns="0">
            <a:noAutofit/>
          </a:bodyPr>
          <a:lstStyle/>
          <a:p>
            <a:pPr indent="-336550" lvl="0" marL="457200" rtl="0" algn="l">
              <a:lnSpc>
                <a:spcPct val="77375"/>
              </a:lnSpc>
              <a:spcBef>
                <a:spcPts val="1000"/>
              </a:spcBef>
              <a:spcAft>
                <a:spcPts val="0"/>
              </a:spcAft>
              <a:buClr>
                <a:srgbClr val="495B67"/>
              </a:buClr>
              <a:buSzPts val="1700"/>
              <a:buChar char="●"/>
            </a:pPr>
            <a:r>
              <a:rPr lang="en-US" sz="1700">
                <a:solidFill>
                  <a:srgbClr val="495B67"/>
                </a:solidFill>
              </a:rPr>
              <a:t>The 19th wave faced unprecedented challenges in college admissions this year which impacted their college admissions, and ECC rates.</a:t>
            </a:r>
            <a:endParaRPr sz="1700">
              <a:solidFill>
                <a:srgbClr val="495B67"/>
              </a:solidFill>
            </a:endParaRPr>
          </a:p>
          <a:p>
            <a:pPr indent="0" lvl="0" marL="457200" rtl="0" algn="l">
              <a:lnSpc>
                <a:spcPct val="77375"/>
              </a:lnSpc>
              <a:spcBef>
                <a:spcPts val="1000"/>
              </a:spcBef>
              <a:spcAft>
                <a:spcPts val="0"/>
              </a:spcAft>
              <a:buNone/>
            </a:pPr>
            <a:r>
              <a:t/>
            </a:r>
            <a:endParaRPr sz="500">
              <a:solidFill>
                <a:srgbClr val="495B67"/>
              </a:solidFill>
            </a:endParaRPr>
          </a:p>
          <a:p>
            <a:pPr indent="-336550" lvl="0" marL="457200" marR="0" rtl="0" algn="l">
              <a:lnSpc>
                <a:spcPct val="77375"/>
              </a:lnSpc>
              <a:spcBef>
                <a:spcPts val="1000"/>
              </a:spcBef>
              <a:spcAft>
                <a:spcPts val="0"/>
              </a:spcAft>
              <a:buClr>
                <a:srgbClr val="495B67"/>
              </a:buClr>
              <a:buSzPts val="1700"/>
              <a:buChar char="●"/>
            </a:pPr>
            <a:r>
              <a:rPr lang="en-US" sz="1700">
                <a:solidFill>
                  <a:srgbClr val="495B67"/>
                </a:solidFill>
              </a:rPr>
              <a:t>Popularity in trade programs and transfer pathways are continuing to rise - matching the national trend.</a:t>
            </a:r>
            <a:endParaRPr sz="1700">
              <a:solidFill>
                <a:srgbClr val="495B67"/>
              </a:solidFill>
            </a:endParaRPr>
          </a:p>
          <a:p>
            <a:pPr indent="0" lvl="0" marL="457200" marR="0" rtl="0" algn="l">
              <a:lnSpc>
                <a:spcPct val="77375"/>
              </a:lnSpc>
              <a:spcBef>
                <a:spcPts val="1000"/>
              </a:spcBef>
              <a:spcAft>
                <a:spcPts val="0"/>
              </a:spcAft>
              <a:buNone/>
            </a:pPr>
            <a:r>
              <a:t/>
            </a:r>
            <a:endParaRPr sz="500">
              <a:solidFill>
                <a:srgbClr val="495B67"/>
              </a:solidFill>
            </a:endParaRPr>
          </a:p>
          <a:p>
            <a:pPr indent="-336550" lvl="0" marL="457200" marR="0" rtl="0" algn="l">
              <a:lnSpc>
                <a:spcPct val="77375"/>
              </a:lnSpc>
              <a:spcBef>
                <a:spcPts val="1000"/>
              </a:spcBef>
              <a:spcAft>
                <a:spcPts val="0"/>
              </a:spcAft>
              <a:buClr>
                <a:srgbClr val="495B67"/>
              </a:buClr>
              <a:buSzPts val="1700"/>
              <a:buChar char="●"/>
            </a:pPr>
            <a:r>
              <a:rPr lang="en-US" sz="1700">
                <a:solidFill>
                  <a:srgbClr val="495B67"/>
                </a:solidFill>
              </a:rPr>
              <a:t>Supporting students in accessing and exploring multiple post-secondary options has developed more student-buy in.</a:t>
            </a:r>
            <a:endParaRPr sz="1700">
              <a:solidFill>
                <a:srgbClr val="495B67"/>
              </a:solidFill>
            </a:endParaRPr>
          </a:p>
          <a:p>
            <a:pPr indent="0" lvl="0" marL="457200" marR="0" rtl="0" algn="l">
              <a:lnSpc>
                <a:spcPct val="77375"/>
              </a:lnSpc>
              <a:spcBef>
                <a:spcPts val="1000"/>
              </a:spcBef>
              <a:spcAft>
                <a:spcPts val="0"/>
              </a:spcAft>
              <a:buNone/>
            </a:pPr>
            <a:r>
              <a:t/>
            </a:r>
            <a:endParaRPr sz="500">
              <a:solidFill>
                <a:srgbClr val="495B67"/>
              </a:solidFill>
            </a:endParaRPr>
          </a:p>
          <a:p>
            <a:pPr indent="-336550" lvl="0" marL="457200" marR="0" rtl="0" algn="l">
              <a:lnSpc>
                <a:spcPct val="77375"/>
              </a:lnSpc>
              <a:spcBef>
                <a:spcPts val="1000"/>
              </a:spcBef>
              <a:spcAft>
                <a:spcPts val="0"/>
              </a:spcAft>
              <a:buClr>
                <a:srgbClr val="495B67"/>
              </a:buClr>
              <a:buSzPts val="1700"/>
              <a:buChar char="●"/>
            </a:pPr>
            <a:r>
              <a:rPr lang="en-US" sz="1700">
                <a:solidFill>
                  <a:srgbClr val="495B67"/>
                </a:solidFill>
              </a:rPr>
              <a:t>At MWA we need to continue to focus on the holistic well being of our students, especially rising graduates.</a:t>
            </a:r>
            <a:endParaRPr sz="1700">
              <a:solidFill>
                <a:srgbClr val="495B67"/>
              </a:solidFill>
            </a:endParaRPr>
          </a:p>
          <a:p>
            <a:pPr indent="0" lvl="0" marL="0" marR="0" rtl="0" algn="l">
              <a:lnSpc>
                <a:spcPct val="77375"/>
              </a:lnSpc>
              <a:spcBef>
                <a:spcPts val="1000"/>
              </a:spcBef>
              <a:spcAft>
                <a:spcPts val="0"/>
              </a:spcAft>
              <a:buNone/>
            </a:pPr>
            <a:r>
              <a:t/>
            </a:r>
            <a:endParaRPr sz="500">
              <a:solidFill>
                <a:srgbClr val="495B67"/>
              </a:solidFill>
            </a:endParaRPr>
          </a:p>
          <a:p>
            <a:pPr indent="-336550" lvl="0" marL="457200" marR="0" rtl="0" algn="l">
              <a:lnSpc>
                <a:spcPct val="77375"/>
              </a:lnSpc>
              <a:spcBef>
                <a:spcPts val="1000"/>
              </a:spcBef>
              <a:spcAft>
                <a:spcPts val="0"/>
              </a:spcAft>
              <a:buClr>
                <a:srgbClr val="495B67"/>
              </a:buClr>
              <a:buSzPts val="1700"/>
              <a:buChar char="●"/>
            </a:pPr>
            <a:r>
              <a:rPr lang="en-US" sz="1700">
                <a:solidFill>
                  <a:srgbClr val="495B67"/>
                </a:solidFill>
              </a:rPr>
              <a:t>Strength of curriculum along with extracurricular involvement and exposure to leadership opportunities will provide Wave-Makers leverage in selective college admissions.</a:t>
            </a:r>
            <a:endParaRPr sz="1700">
              <a:solidFill>
                <a:srgbClr val="495B67"/>
              </a:solidFill>
            </a:endParaRPr>
          </a:p>
        </p:txBody>
      </p:sp>
      <p:sp>
        <p:nvSpPr>
          <p:cNvPr id="145" name="Google Shape;145;p20"/>
          <p:cNvSpPr txBox="1"/>
          <p:nvPr/>
        </p:nvSpPr>
        <p:spPr>
          <a:xfrm>
            <a:off x="635854" y="252250"/>
            <a:ext cx="8650200" cy="114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rPr b="1" lang="en-US" sz="5200">
                <a:solidFill>
                  <a:srgbClr val="005089"/>
                </a:solidFill>
              </a:rPr>
              <a:t>Learning and insights</a:t>
            </a:r>
            <a:endParaRPr sz="1200"/>
          </a:p>
        </p:txBody>
      </p:sp>
      <p:pic>
        <p:nvPicPr>
          <p:cNvPr id="146" name="Google Shape;146;p20"/>
          <p:cNvPicPr preferRelativeResize="0"/>
          <p:nvPr/>
        </p:nvPicPr>
        <p:blipFill>
          <a:blip r:embed="rId3">
            <a:alphaModFix/>
          </a:blip>
          <a:stretch>
            <a:fillRect/>
          </a:stretch>
        </p:blipFill>
        <p:spPr>
          <a:xfrm>
            <a:off x="7755350" y="4501400"/>
            <a:ext cx="3821676" cy="2105525"/>
          </a:xfrm>
          <a:prstGeom prst="rect">
            <a:avLst/>
          </a:prstGeom>
          <a:noFill/>
          <a:ln>
            <a:noFill/>
          </a:ln>
        </p:spPr>
      </p:pic>
      <p:pic>
        <p:nvPicPr>
          <p:cNvPr id="147" name="Google Shape;147;p20"/>
          <p:cNvPicPr preferRelativeResize="0"/>
          <p:nvPr/>
        </p:nvPicPr>
        <p:blipFill>
          <a:blip r:embed="rId4">
            <a:alphaModFix/>
          </a:blip>
          <a:stretch>
            <a:fillRect/>
          </a:stretch>
        </p:blipFill>
        <p:spPr>
          <a:xfrm>
            <a:off x="8047250" y="1859399"/>
            <a:ext cx="3237873" cy="24284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pic>
        <p:nvPicPr>
          <p:cNvPr id="152" name="Google Shape;152;p21"/>
          <p:cNvPicPr preferRelativeResize="0"/>
          <p:nvPr/>
        </p:nvPicPr>
        <p:blipFill rotWithShape="1">
          <a:blip r:embed="rId3">
            <a:alphaModFix/>
          </a:blip>
          <a:srcRect b="0" l="0" r="0" t="0"/>
          <a:stretch/>
        </p:blipFill>
        <p:spPr>
          <a:xfrm>
            <a:off x="-204274" y="-2574364"/>
            <a:ext cx="12600549" cy="9450411"/>
          </a:xfrm>
          <a:prstGeom prst="rect">
            <a:avLst/>
          </a:prstGeom>
          <a:noFill/>
          <a:ln>
            <a:noFill/>
          </a:ln>
        </p:spPr>
      </p:pic>
      <p:sp>
        <p:nvSpPr>
          <p:cNvPr id="153" name="Google Shape;153;p21"/>
          <p:cNvSpPr txBox="1"/>
          <p:nvPr>
            <p:ph idx="12" type="sldNum"/>
          </p:nvPr>
        </p:nvSpPr>
        <p:spPr>
          <a:xfrm>
            <a:off x="11743509" y="6317170"/>
            <a:ext cx="3027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pic>
        <p:nvPicPr>
          <p:cNvPr id="154" name="Google Shape;154;p21"/>
          <p:cNvPicPr preferRelativeResize="0"/>
          <p:nvPr/>
        </p:nvPicPr>
        <p:blipFill rotWithShape="1">
          <a:blip r:embed="rId4">
            <a:alphaModFix/>
          </a:blip>
          <a:srcRect b="0" l="0" r="0" t="0"/>
          <a:stretch/>
        </p:blipFill>
        <p:spPr>
          <a:xfrm>
            <a:off x="-204274" y="-18047"/>
            <a:ext cx="9168060" cy="6876048"/>
          </a:xfrm>
          <a:prstGeom prst="rect">
            <a:avLst/>
          </a:prstGeom>
          <a:noFill/>
          <a:ln>
            <a:noFill/>
          </a:ln>
        </p:spPr>
      </p:pic>
      <p:sp>
        <p:nvSpPr>
          <p:cNvPr id="155" name="Google Shape;155;p21"/>
          <p:cNvSpPr txBox="1"/>
          <p:nvPr/>
        </p:nvSpPr>
        <p:spPr>
          <a:xfrm>
            <a:off x="440525" y="5521275"/>
            <a:ext cx="6112800" cy="7818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rgbClr val="215984"/>
              </a:buClr>
              <a:buSzPts val="4400"/>
              <a:buFont typeface="Arial"/>
              <a:buNone/>
            </a:pPr>
            <a:r>
              <a:rPr b="1" lang="en-US" sz="4400">
                <a:solidFill>
                  <a:srgbClr val="FFFFFF"/>
                </a:solidFill>
              </a:rPr>
              <a:t>Discussion and Q&amp;A</a:t>
            </a:r>
            <a:endParaRPr b="1" i="0" sz="4400" u="none" cap="none" strike="noStrike">
              <a:solidFill>
                <a:srgbClr val="FFFFFF"/>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