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0A89F8-E9C1-43EE-985C-CAECA33D3778}">
  <a:tblStyle styleId="{240A89F8-E9C1-43EE-985C-CAECA33D37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2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2352f6c13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132352f6c13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32352f6c13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132352f6c13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32352f6c13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32352f6c1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32352f6c13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32352f6c1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2352f6c13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132352f6c1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2352f6c13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132352f6c13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2352f6c13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132352f6c1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2352f6c13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32352f6c1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2352f6c13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132352f6c13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2352f6c1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132352f6c1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2352f6c13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132352f6c13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32352f6c13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132352f6c13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32352f6c1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132352f6c1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2352f6c13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32352f6c13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11743509" y="6291051"/>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215984"/>
                </a:solidFill>
                <a:latin typeface="Arial"/>
                <a:ea typeface="Arial"/>
                <a:cs typeface="Arial"/>
                <a:sym typeface="Arial"/>
              </a:defRPr>
            </a:lvl1pPr>
            <a:lvl2pPr marL="0" marR="0" lvl="1" indent="0" algn="r" rtl="0">
              <a:spcBef>
                <a:spcPts val="0"/>
              </a:spcBef>
              <a:buNone/>
              <a:defRPr sz="800" b="0" i="0" u="none" strike="noStrike" cap="none">
                <a:solidFill>
                  <a:srgbClr val="215984"/>
                </a:solidFill>
                <a:latin typeface="Arial"/>
                <a:ea typeface="Arial"/>
                <a:cs typeface="Arial"/>
                <a:sym typeface="Arial"/>
              </a:defRPr>
            </a:lvl2pPr>
            <a:lvl3pPr marL="0" marR="0" lvl="2" indent="0" algn="r" rtl="0">
              <a:spcBef>
                <a:spcPts val="0"/>
              </a:spcBef>
              <a:buNone/>
              <a:defRPr sz="800" b="0" i="0" u="none" strike="noStrike" cap="none">
                <a:solidFill>
                  <a:srgbClr val="215984"/>
                </a:solidFill>
                <a:latin typeface="Arial"/>
                <a:ea typeface="Arial"/>
                <a:cs typeface="Arial"/>
                <a:sym typeface="Arial"/>
              </a:defRPr>
            </a:lvl3pPr>
            <a:lvl4pPr marL="0" marR="0" lvl="3" indent="0" algn="r" rtl="0">
              <a:spcBef>
                <a:spcPts val="0"/>
              </a:spcBef>
              <a:buNone/>
              <a:defRPr sz="800" b="0" i="0" u="none" strike="noStrike" cap="none">
                <a:solidFill>
                  <a:srgbClr val="215984"/>
                </a:solidFill>
                <a:latin typeface="Arial"/>
                <a:ea typeface="Arial"/>
                <a:cs typeface="Arial"/>
                <a:sym typeface="Arial"/>
              </a:defRPr>
            </a:lvl4pPr>
            <a:lvl5pPr marL="0" marR="0" lvl="4" indent="0" algn="r" rtl="0">
              <a:spcBef>
                <a:spcPts val="0"/>
              </a:spcBef>
              <a:buNone/>
              <a:defRPr sz="800" b="0" i="0" u="none" strike="noStrike" cap="none">
                <a:solidFill>
                  <a:srgbClr val="215984"/>
                </a:solidFill>
                <a:latin typeface="Arial"/>
                <a:ea typeface="Arial"/>
                <a:cs typeface="Arial"/>
                <a:sym typeface="Arial"/>
              </a:defRPr>
            </a:lvl5pPr>
            <a:lvl6pPr marL="0" marR="0" lvl="5" indent="0" algn="r" rtl="0">
              <a:spcBef>
                <a:spcPts val="0"/>
              </a:spcBef>
              <a:buNone/>
              <a:defRPr sz="800" b="0" i="0" u="none" strike="noStrike" cap="none">
                <a:solidFill>
                  <a:srgbClr val="215984"/>
                </a:solidFill>
                <a:latin typeface="Arial"/>
                <a:ea typeface="Arial"/>
                <a:cs typeface="Arial"/>
                <a:sym typeface="Arial"/>
              </a:defRPr>
            </a:lvl6pPr>
            <a:lvl7pPr marL="0" marR="0" lvl="6" indent="0" algn="r" rtl="0">
              <a:spcBef>
                <a:spcPts val="0"/>
              </a:spcBef>
              <a:buNone/>
              <a:defRPr sz="800" b="0" i="0" u="none" strike="noStrike" cap="none">
                <a:solidFill>
                  <a:srgbClr val="215984"/>
                </a:solidFill>
                <a:latin typeface="Arial"/>
                <a:ea typeface="Arial"/>
                <a:cs typeface="Arial"/>
                <a:sym typeface="Arial"/>
              </a:defRPr>
            </a:lvl7pPr>
            <a:lvl8pPr marL="0" marR="0" lvl="7" indent="0" algn="r" rtl="0">
              <a:spcBef>
                <a:spcPts val="0"/>
              </a:spcBef>
              <a:buNone/>
              <a:defRPr sz="800" b="0" i="0" u="none" strike="noStrike" cap="none">
                <a:solidFill>
                  <a:srgbClr val="215984"/>
                </a:solidFill>
                <a:latin typeface="Arial"/>
                <a:ea typeface="Arial"/>
                <a:cs typeface="Arial"/>
                <a:sym typeface="Arial"/>
              </a:defRPr>
            </a:lvl8pPr>
            <a:lvl9pPr marL="0" marR="0" lvl="8" indent="0" algn="r" rtl="0">
              <a:spcBef>
                <a:spcPts val="0"/>
              </a:spcBef>
              <a:buNone/>
              <a:defRPr sz="800" b="0" i="0" u="none" strike="noStrike" cap="none">
                <a:solidFill>
                  <a:srgbClr val="215984"/>
                </a:solidFill>
                <a:latin typeface="Arial"/>
                <a:ea typeface="Arial"/>
                <a:cs typeface="Arial"/>
                <a:sym typeface="Arial"/>
              </a:defRPr>
            </a:lvl9pPr>
          </a:lstStyle>
          <a:p>
            <a:pPr marL="0" lvl="0" indent="0" algn="r" rtl="0">
              <a:spcBef>
                <a:spcPts val="0"/>
              </a:spcBef>
              <a:spcAft>
                <a:spcPts val="0"/>
              </a:spcAft>
              <a:buNone/>
            </a:pPr>
            <a:r>
              <a:rPr lang="en-US"/>
              <a:t>1</a:t>
            </a:r>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cde.ca.gov/ta/ac/c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6618" y="-2288072"/>
            <a:ext cx="12198618" cy="9146072"/>
          </a:xfrm>
          <a:prstGeom prst="rect">
            <a:avLst/>
          </a:prstGeom>
          <a:noFill/>
          <a:ln>
            <a:noFill/>
          </a:ln>
        </p:spPr>
      </p:pic>
      <p:pic>
        <p:nvPicPr>
          <p:cNvPr id="85" name="Google Shape;85;p13"/>
          <p:cNvPicPr preferRelativeResize="0"/>
          <p:nvPr/>
        </p:nvPicPr>
        <p:blipFill rotWithShape="1">
          <a:blip r:embed="rId4">
            <a:alphaModFix/>
          </a:blip>
          <a:srcRect/>
          <a:stretch/>
        </p:blipFill>
        <p:spPr>
          <a:xfrm>
            <a:off x="-4067684" y="-2344565"/>
            <a:ext cx="16259685" cy="10670418"/>
          </a:xfrm>
          <a:prstGeom prst="rect">
            <a:avLst/>
          </a:prstGeom>
          <a:noFill/>
          <a:ln>
            <a:noFill/>
          </a:ln>
        </p:spPr>
      </p:pic>
      <p:pic>
        <p:nvPicPr>
          <p:cNvPr id="86" name="Google Shape;86;p13"/>
          <p:cNvPicPr preferRelativeResize="0"/>
          <p:nvPr/>
        </p:nvPicPr>
        <p:blipFill rotWithShape="1">
          <a:blip r:embed="rId5">
            <a:alphaModFix/>
          </a:blip>
          <a:srcRect/>
          <a:stretch/>
        </p:blipFill>
        <p:spPr>
          <a:xfrm>
            <a:off x="9014416" y="4280784"/>
            <a:ext cx="3273836" cy="2456901"/>
          </a:xfrm>
          <a:prstGeom prst="rect">
            <a:avLst/>
          </a:prstGeom>
          <a:noFill/>
          <a:ln>
            <a:noFill/>
          </a:ln>
        </p:spPr>
      </p:pic>
      <p:sp>
        <p:nvSpPr>
          <p:cNvPr id="87" name="Google Shape;87;p13"/>
          <p:cNvSpPr txBox="1"/>
          <p:nvPr/>
        </p:nvSpPr>
        <p:spPr>
          <a:xfrm>
            <a:off x="516725" y="5416025"/>
            <a:ext cx="7987500" cy="1397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215984"/>
              </a:buClr>
              <a:buSzPts val="4400"/>
              <a:buFont typeface="Arial"/>
              <a:buNone/>
            </a:pPr>
            <a:r>
              <a:rPr lang="en-US" sz="4000" b="1">
                <a:solidFill>
                  <a:srgbClr val="215984"/>
                </a:solidFill>
              </a:rPr>
              <a:t>Local Indicator Data</a:t>
            </a:r>
            <a:endParaRPr sz="4000" b="1">
              <a:solidFill>
                <a:srgbClr val="215984"/>
              </a:solidFill>
            </a:endParaRPr>
          </a:p>
          <a:p>
            <a:pPr marL="0" marR="0" lvl="0" indent="0" algn="l" rtl="0">
              <a:lnSpc>
                <a:spcPct val="90000"/>
              </a:lnSpc>
              <a:spcBef>
                <a:spcPts val="0"/>
              </a:spcBef>
              <a:spcAft>
                <a:spcPts val="0"/>
              </a:spcAft>
              <a:buClr>
                <a:srgbClr val="215984"/>
              </a:buClr>
              <a:buSzPts val="4400"/>
              <a:buFont typeface="Arial"/>
              <a:buNone/>
            </a:pPr>
            <a:r>
              <a:rPr lang="en-US" sz="3400">
                <a:solidFill>
                  <a:srgbClr val="215984"/>
                </a:solidFill>
              </a:rPr>
              <a:t>Carmen Velarde </a:t>
            </a:r>
            <a:endParaRPr sz="3400">
              <a:solidFill>
                <a:srgbClr val="215984"/>
              </a:solidFill>
            </a:endParaRPr>
          </a:p>
          <a:p>
            <a:pPr marL="0" marR="0" lvl="0" indent="0" algn="l" rtl="0">
              <a:lnSpc>
                <a:spcPct val="90000"/>
              </a:lnSpc>
              <a:spcBef>
                <a:spcPts val="0"/>
              </a:spcBef>
              <a:spcAft>
                <a:spcPts val="0"/>
              </a:spcAft>
              <a:buClr>
                <a:srgbClr val="215984"/>
              </a:buClr>
              <a:buSzPts val="4400"/>
              <a:buFont typeface="Arial"/>
              <a:buNone/>
            </a:pPr>
            <a:r>
              <a:rPr lang="en-US" sz="3400">
                <a:solidFill>
                  <a:srgbClr val="215984"/>
                </a:solidFill>
              </a:rPr>
              <a:t>June 13, 2022</a:t>
            </a:r>
            <a:endParaRPr sz="3400">
              <a:solidFill>
                <a:srgbClr val="21598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65" name="Google Shape;165;p22"/>
          <p:cNvSpPr txBox="1"/>
          <p:nvPr/>
        </p:nvSpPr>
        <p:spPr>
          <a:xfrm>
            <a:off x="809275" y="22503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166" name="Google Shape;166;p22"/>
          <p:cNvSpPr txBox="1"/>
          <p:nvPr/>
        </p:nvSpPr>
        <p:spPr>
          <a:xfrm>
            <a:off x="809275" y="2943276"/>
            <a:ext cx="4090200" cy="8349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The Facility Inspection Tool (FIT)</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Regular walkthroughs</a:t>
            </a: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167" name="Google Shape;167;p22"/>
          <p:cNvSpPr txBox="1"/>
          <p:nvPr/>
        </p:nvSpPr>
        <p:spPr>
          <a:xfrm>
            <a:off x="635850" y="3445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SzPts val="1100"/>
              <a:buNone/>
            </a:pPr>
            <a:r>
              <a:rPr lang="en-US" sz="5400" b="1">
                <a:solidFill>
                  <a:srgbClr val="005089"/>
                </a:solidFill>
              </a:rPr>
              <a:t>Safe, Clean and Functional School Facilities</a:t>
            </a:r>
            <a:endParaRPr sz="5400" b="1">
              <a:solidFill>
                <a:srgbClr val="005089"/>
              </a:solidFill>
            </a:endParaRPr>
          </a:p>
        </p:txBody>
      </p:sp>
      <p:sp>
        <p:nvSpPr>
          <p:cNvPr id="168" name="Google Shape;168;p22"/>
          <p:cNvSpPr txBox="1"/>
          <p:nvPr/>
        </p:nvSpPr>
        <p:spPr>
          <a:xfrm>
            <a:off x="5984046" y="22309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169" name="Google Shape;169;p22"/>
          <p:cNvSpPr txBox="1"/>
          <p:nvPr/>
        </p:nvSpPr>
        <p:spPr>
          <a:xfrm>
            <a:off x="5984050" y="3000146"/>
            <a:ext cx="4090200" cy="13128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We continue to score highly on the FIT tool.</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Next FIT inspection with the county will be in July.</a:t>
            </a: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
        <p:nvSpPr>
          <p:cNvPr id="170" name="Google Shape;170;p22"/>
          <p:cNvSpPr txBox="1"/>
          <p:nvPr/>
        </p:nvSpPr>
        <p:spPr>
          <a:xfrm>
            <a:off x="828625" y="41229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171" name="Google Shape;171;p22"/>
          <p:cNvSpPr txBox="1"/>
          <p:nvPr/>
        </p:nvSpPr>
        <p:spPr>
          <a:xfrm>
            <a:off x="809275" y="4766221"/>
            <a:ext cx="4090200" cy="131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The FIT tool, along with maintenance ticket requests, alerts the Operations team to areas in need of repair.</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177" name="Google Shape;177;p23"/>
          <p:cNvPicPr preferRelativeResize="0"/>
          <p:nvPr/>
        </p:nvPicPr>
        <p:blipFill rotWithShape="1">
          <a:blip r:embed="rId3">
            <a:alphaModFix/>
          </a:blip>
          <a:srcRect/>
          <a:stretch/>
        </p:blipFill>
        <p:spPr>
          <a:xfrm>
            <a:off x="-204274" y="-18047"/>
            <a:ext cx="9168060" cy="6876048"/>
          </a:xfrm>
          <a:prstGeom prst="rect">
            <a:avLst/>
          </a:prstGeom>
          <a:noFill/>
          <a:ln>
            <a:noFill/>
          </a:ln>
        </p:spPr>
      </p:pic>
      <p:sp>
        <p:nvSpPr>
          <p:cNvPr id="178" name="Google Shape;178;p23"/>
          <p:cNvSpPr txBox="1"/>
          <p:nvPr/>
        </p:nvSpPr>
        <p:spPr>
          <a:xfrm>
            <a:off x="5551500" y="2621800"/>
            <a:ext cx="6192000" cy="1785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5400" b="1">
                <a:solidFill>
                  <a:srgbClr val="6DC1D0"/>
                </a:solidFill>
              </a:rPr>
              <a:t>LCFF Priority 2 Summary</a:t>
            </a:r>
            <a:endParaRPr sz="5400" b="1" i="0" u="none" strike="noStrike" cap="none">
              <a:solidFill>
                <a:srgbClr val="6DC1D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84" name="Google Shape;184;p24"/>
          <p:cNvSpPr txBox="1"/>
          <p:nvPr/>
        </p:nvSpPr>
        <p:spPr>
          <a:xfrm>
            <a:off x="809275" y="22503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185" name="Google Shape;185;p24"/>
          <p:cNvSpPr txBox="1"/>
          <p:nvPr/>
        </p:nvSpPr>
        <p:spPr>
          <a:xfrm>
            <a:off x="809275" y="2946900"/>
            <a:ext cx="4090200" cy="8556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PD Calendar</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Walkthroughs/Observations</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Unit planning</a:t>
            </a:r>
            <a:endParaRPr sz="1600" b="1">
              <a:solidFill>
                <a:srgbClr val="495B67"/>
              </a:solidFill>
            </a:endParaRPr>
          </a:p>
          <a:p>
            <a:pPr marL="457200" marR="0" lvl="0" indent="0" algn="l" rtl="0">
              <a:lnSpc>
                <a:spcPct val="90000"/>
              </a:lnSpc>
              <a:spcBef>
                <a:spcPts val="0"/>
              </a:spcBef>
              <a:spcAft>
                <a:spcPts val="0"/>
              </a:spcAft>
              <a:buNone/>
            </a:pP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186" name="Google Shape;186;p24"/>
          <p:cNvSpPr txBox="1"/>
          <p:nvPr/>
        </p:nvSpPr>
        <p:spPr>
          <a:xfrm>
            <a:off x="635850" y="3445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SzPts val="1100"/>
              <a:buNone/>
            </a:pPr>
            <a:r>
              <a:rPr lang="en-US" sz="5400" b="1">
                <a:solidFill>
                  <a:srgbClr val="005089"/>
                </a:solidFill>
              </a:rPr>
              <a:t>Implementation of Academic Standards</a:t>
            </a:r>
            <a:endParaRPr sz="5400" b="1">
              <a:solidFill>
                <a:srgbClr val="005089"/>
              </a:solidFill>
            </a:endParaRPr>
          </a:p>
        </p:txBody>
      </p:sp>
      <p:sp>
        <p:nvSpPr>
          <p:cNvPr id="187" name="Google Shape;187;p24"/>
          <p:cNvSpPr txBox="1"/>
          <p:nvPr/>
        </p:nvSpPr>
        <p:spPr>
          <a:xfrm>
            <a:off x="5984046" y="22309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188" name="Google Shape;188;p24"/>
          <p:cNvSpPr txBox="1"/>
          <p:nvPr/>
        </p:nvSpPr>
        <p:spPr>
          <a:xfrm>
            <a:off x="5984050" y="3000150"/>
            <a:ext cx="4810500" cy="28881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We maintaining standards-based curricular materials, lesson plan format, and teaching expectations</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There is a need for more regular cadence of observation/feedback cycles and student-data analysis/instruction cycles, which were not consistently/fully implemented this year</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Alignment between assessment calendar and PD calendar for next year should help with this; requires follow-through</a:t>
            </a: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
        <p:nvSpPr>
          <p:cNvPr id="189" name="Google Shape;189;p24"/>
          <p:cNvSpPr txBox="1"/>
          <p:nvPr/>
        </p:nvSpPr>
        <p:spPr>
          <a:xfrm>
            <a:off x="828625" y="39705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190" name="Google Shape;190;p24"/>
          <p:cNvSpPr txBox="1"/>
          <p:nvPr/>
        </p:nvSpPr>
        <p:spPr>
          <a:xfrm>
            <a:off x="809275" y="4613821"/>
            <a:ext cx="4090200" cy="131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These data sources and the reflection tool allowed us to identify good practices that have been consistent at MWA this year and others that need reinforcement next year. </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196" name="Google Shape;196;p25"/>
          <p:cNvPicPr preferRelativeResize="0"/>
          <p:nvPr/>
        </p:nvPicPr>
        <p:blipFill rotWithShape="1">
          <a:blip r:embed="rId3">
            <a:alphaModFix/>
          </a:blip>
          <a:srcRect/>
          <a:stretch/>
        </p:blipFill>
        <p:spPr>
          <a:xfrm>
            <a:off x="-416225" y="1"/>
            <a:ext cx="9143980" cy="6858001"/>
          </a:xfrm>
          <a:prstGeom prst="rect">
            <a:avLst/>
          </a:prstGeom>
          <a:noFill/>
          <a:ln>
            <a:noFill/>
          </a:ln>
        </p:spPr>
      </p:pic>
      <p:sp>
        <p:nvSpPr>
          <p:cNvPr id="197" name="Google Shape;197;p25"/>
          <p:cNvSpPr/>
          <p:nvPr/>
        </p:nvSpPr>
        <p:spPr>
          <a:xfrm>
            <a:off x="6999900" y="2690700"/>
            <a:ext cx="47436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5089"/>
                </a:solidFill>
              </a:rPr>
              <a:t>LCFF Priority 3 Summary</a:t>
            </a:r>
            <a:endParaRPr sz="1800">
              <a:solidFill>
                <a:srgbClr val="00508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03" name="Google Shape;203;p26"/>
          <p:cNvSpPr txBox="1"/>
          <p:nvPr/>
        </p:nvSpPr>
        <p:spPr>
          <a:xfrm>
            <a:off x="809275" y="16407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204" name="Google Shape;204;p26"/>
          <p:cNvSpPr txBox="1"/>
          <p:nvPr/>
        </p:nvSpPr>
        <p:spPr>
          <a:xfrm>
            <a:off x="809275" y="2105075"/>
            <a:ext cx="4838700" cy="9993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Meeting attendance/participation information</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Parent School Climate Survey (end of year)</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Calendar of Events</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Educational Partner feedback events</a:t>
            </a: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205" name="Google Shape;205;p26"/>
          <p:cNvSpPr txBox="1"/>
          <p:nvPr/>
        </p:nvSpPr>
        <p:spPr>
          <a:xfrm>
            <a:off x="635850" y="4969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Parent Engagement</a:t>
            </a:r>
            <a:endParaRPr/>
          </a:p>
        </p:txBody>
      </p:sp>
      <p:sp>
        <p:nvSpPr>
          <p:cNvPr id="206" name="Google Shape;206;p26"/>
          <p:cNvSpPr txBox="1"/>
          <p:nvPr/>
        </p:nvSpPr>
        <p:spPr>
          <a:xfrm>
            <a:off x="6593646" y="16975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207" name="Google Shape;207;p26"/>
          <p:cNvSpPr txBox="1"/>
          <p:nvPr/>
        </p:nvSpPr>
        <p:spPr>
          <a:xfrm>
            <a:off x="6593650" y="2314355"/>
            <a:ext cx="4090200" cy="31194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Maintained consistent calendar of Saturday events, coffee-talks/chat &amp; chew, advisory committees (SSC, ELAC, BAASAI), LCAP events</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Families desire opportunities for interaction with other parents, forums for sharing their voices, and on-campus events</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The organizational restructure for next year may be bring new opportunities for family/school engagement</a:t>
            </a: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
        <p:nvSpPr>
          <p:cNvPr id="208" name="Google Shape;208;p26"/>
          <p:cNvSpPr txBox="1"/>
          <p:nvPr/>
        </p:nvSpPr>
        <p:spPr>
          <a:xfrm>
            <a:off x="828625" y="36657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209" name="Google Shape;209;p26"/>
          <p:cNvSpPr txBox="1"/>
          <p:nvPr/>
        </p:nvSpPr>
        <p:spPr>
          <a:xfrm>
            <a:off x="809275" y="4232825"/>
            <a:ext cx="4838700" cy="131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This data allowed us to see strengths– consistency of a variety of virtual parent events– and areas for growth– ongoing desire by parents for more opportunities to interact with other parents, on-campus events when possible, and opportunities to share their voices. </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15" name="Google Shape;215;p27"/>
          <p:cNvPicPr preferRelativeResize="0"/>
          <p:nvPr/>
        </p:nvPicPr>
        <p:blipFill rotWithShape="1">
          <a:blip r:embed="rId3">
            <a:alphaModFix/>
          </a:blip>
          <a:srcRect/>
          <a:stretch/>
        </p:blipFill>
        <p:spPr>
          <a:xfrm>
            <a:off x="-204274" y="-18047"/>
            <a:ext cx="9168060" cy="6876048"/>
          </a:xfrm>
          <a:prstGeom prst="rect">
            <a:avLst/>
          </a:prstGeom>
          <a:noFill/>
          <a:ln>
            <a:noFill/>
          </a:ln>
        </p:spPr>
      </p:pic>
      <p:sp>
        <p:nvSpPr>
          <p:cNvPr id="216" name="Google Shape;216;p27"/>
          <p:cNvSpPr txBox="1"/>
          <p:nvPr/>
        </p:nvSpPr>
        <p:spPr>
          <a:xfrm>
            <a:off x="5551500" y="2621800"/>
            <a:ext cx="6192000" cy="1785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5400" b="1">
                <a:solidFill>
                  <a:srgbClr val="6DC1D0"/>
                </a:solidFill>
              </a:rPr>
              <a:t>LCFF Priority 6 Summary</a:t>
            </a:r>
            <a:endParaRPr sz="5400" b="1" i="0" u="none" strike="noStrike" cap="none">
              <a:solidFill>
                <a:srgbClr val="6DC1D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22" name="Google Shape;222;p28"/>
          <p:cNvSpPr txBox="1"/>
          <p:nvPr/>
        </p:nvSpPr>
        <p:spPr>
          <a:xfrm>
            <a:off x="809275" y="16407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223" name="Google Shape;223;p28"/>
          <p:cNvSpPr txBox="1"/>
          <p:nvPr/>
        </p:nvSpPr>
        <p:spPr>
          <a:xfrm>
            <a:off x="809275" y="2257476"/>
            <a:ext cx="4090200" cy="7665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California Healthy Kids Survey (CHKS)</a:t>
            </a:r>
            <a:endParaRPr sz="1600" b="1">
              <a:solidFill>
                <a:srgbClr val="495B67"/>
              </a:solidFill>
            </a:endParaRPr>
          </a:p>
          <a:p>
            <a:pPr marL="457200" marR="0" lvl="0" indent="0" algn="l" rtl="0">
              <a:lnSpc>
                <a:spcPct val="90000"/>
              </a:lnSpc>
              <a:spcBef>
                <a:spcPts val="0"/>
              </a:spcBef>
              <a:spcAft>
                <a:spcPts val="0"/>
              </a:spcAft>
              <a:buNone/>
            </a:pPr>
            <a:endParaRPr sz="1600" b="1">
              <a:solidFill>
                <a:srgbClr val="495B67"/>
              </a:solidFill>
            </a:endParaRPr>
          </a:p>
          <a:p>
            <a:pPr marL="457200" marR="0" lvl="0" indent="0" algn="l" rtl="0">
              <a:lnSpc>
                <a:spcPct val="90000"/>
              </a:lnSpc>
              <a:spcBef>
                <a:spcPts val="0"/>
              </a:spcBef>
              <a:spcAft>
                <a:spcPts val="0"/>
              </a:spcAft>
              <a:buNone/>
            </a:pP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224" name="Google Shape;224;p28"/>
          <p:cNvSpPr txBox="1"/>
          <p:nvPr/>
        </p:nvSpPr>
        <p:spPr>
          <a:xfrm>
            <a:off x="635850" y="4969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School Climate</a:t>
            </a:r>
            <a:endParaRPr/>
          </a:p>
        </p:txBody>
      </p:sp>
      <p:sp>
        <p:nvSpPr>
          <p:cNvPr id="225" name="Google Shape;225;p28"/>
          <p:cNvSpPr txBox="1"/>
          <p:nvPr/>
        </p:nvSpPr>
        <p:spPr>
          <a:xfrm>
            <a:off x="5984046" y="16975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226" name="Google Shape;226;p28"/>
          <p:cNvSpPr txBox="1"/>
          <p:nvPr/>
        </p:nvSpPr>
        <p:spPr>
          <a:xfrm>
            <a:off x="5867050" y="2310725"/>
            <a:ext cx="5236800" cy="3006300"/>
          </a:xfrm>
          <a:prstGeom prst="rect">
            <a:avLst/>
          </a:prstGeom>
          <a:noFill/>
          <a:ln>
            <a:noFill/>
          </a:ln>
        </p:spPr>
        <p:txBody>
          <a:bodyPr spcFirstLastPara="1" wrap="square" lIns="0" tIns="0" rIns="0" bIns="0" anchor="t" anchorCtr="0">
            <a:noAutofit/>
          </a:bodyPr>
          <a:lstStyle/>
          <a:p>
            <a:pPr marL="457200" lvl="0" indent="-330200" algn="l" rtl="0">
              <a:spcBef>
                <a:spcPts val="1200"/>
              </a:spcBef>
              <a:spcAft>
                <a:spcPts val="0"/>
              </a:spcAft>
              <a:buClr>
                <a:srgbClr val="495B67"/>
              </a:buClr>
              <a:buSzPts val="1600"/>
              <a:buChar char="●"/>
            </a:pPr>
            <a:r>
              <a:rPr lang="en-US" sz="1600">
                <a:solidFill>
                  <a:schemeClr val="dk1"/>
                </a:solidFill>
              </a:rPr>
              <a:t>Overall results were in alignment with our pre-covid trends; however, we experienced a decrease in students' perception of school safety (in the middle school) and having caring adult relationships at the school (in both middle and upper school). These outcomes mirror the feedback the school has received from other student culture and climate surveys as well as anecdotal feedback collected over the course of the school year. Students like many adults experienced anxiety and uncertainty related to returning to campus due to the ongoing pandemic.</a:t>
            </a:r>
            <a:endParaRPr sz="1600" b="1">
              <a:solidFill>
                <a:srgbClr val="495B67"/>
              </a:solidFill>
            </a:endParaRPr>
          </a:p>
        </p:txBody>
      </p:sp>
      <p:sp>
        <p:nvSpPr>
          <p:cNvPr id="227" name="Google Shape;227;p28"/>
          <p:cNvSpPr txBox="1"/>
          <p:nvPr/>
        </p:nvSpPr>
        <p:spPr>
          <a:xfrm>
            <a:off x="828625" y="34371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228" name="Google Shape;228;p28"/>
          <p:cNvSpPr txBox="1"/>
          <p:nvPr/>
        </p:nvSpPr>
        <p:spPr>
          <a:xfrm>
            <a:off x="809275" y="4004221"/>
            <a:ext cx="4090200" cy="131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We utilized the “school report cards” from the CHKS survey to pull out trends related to school connectedness, academic motivation, and school safety.  Where possible, we compared results from this year’s survey to prior survey (2019) and to state averages when available. </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234" name="Google Shape;234;p29"/>
          <p:cNvPicPr preferRelativeResize="0"/>
          <p:nvPr/>
        </p:nvPicPr>
        <p:blipFill rotWithShape="1">
          <a:blip r:embed="rId3">
            <a:alphaModFix/>
          </a:blip>
          <a:srcRect/>
          <a:stretch/>
        </p:blipFill>
        <p:spPr>
          <a:xfrm>
            <a:off x="-416225" y="0"/>
            <a:ext cx="9143987" cy="6858001"/>
          </a:xfrm>
          <a:prstGeom prst="rect">
            <a:avLst/>
          </a:prstGeom>
          <a:noFill/>
          <a:ln>
            <a:noFill/>
          </a:ln>
        </p:spPr>
      </p:pic>
      <p:sp>
        <p:nvSpPr>
          <p:cNvPr id="235" name="Google Shape;235;p29"/>
          <p:cNvSpPr/>
          <p:nvPr/>
        </p:nvSpPr>
        <p:spPr>
          <a:xfrm>
            <a:off x="6999900" y="2690700"/>
            <a:ext cx="47436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5089"/>
                </a:solidFill>
              </a:rPr>
              <a:t>LCFF Priority 7 Summary</a:t>
            </a:r>
            <a:endParaRPr sz="1800">
              <a:solidFill>
                <a:srgbClr val="00508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41" name="Google Shape;241;p30"/>
          <p:cNvSpPr txBox="1"/>
          <p:nvPr/>
        </p:nvSpPr>
        <p:spPr>
          <a:xfrm>
            <a:off x="809275" y="22503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242" name="Google Shape;242;p30"/>
          <p:cNvSpPr txBox="1"/>
          <p:nvPr/>
        </p:nvSpPr>
        <p:spPr>
          <a:xfrm>
            <a:off x="809275" y="2943276"/>
            <a:ext cx="4090200" cy="6225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Course Schedule</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Enrollment data (from PowerSchool)</a:t>
            </a: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243" name="Google Shape;243;p30"/>
          <p:cNvSpPr txBox="1"/>
          <p:nvPr/>
        </p:nvSpPr>
        <p:spPr>
          <a:xfrm>
            <a:off x="635850" y="3445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SzPts val="1100"/>
              <a:buNone/>
            </a:pPr>
            <a:r>
              <a:rPr lang="en-US" sz="5400" b="1">
                <a:solidFill>
                  <a:srgbClr val="005089"/>
                </a:solidFill>
              </a:rPr>
              <a:t>Access to a Broad Course of Study</a:t>
            </a:r>
            <a:endParaRPr sz="5400" b="1">
              <a:solidFill>
                <a:srgbClr val="005089"/>
              </a:solidFill>
            </a:endParaRPr>
          </a:p>
        </p:txBody>
      </p:sp>
      <p:sp>
        <p:nvSpPr>
          <p:cNvPr id="244" name="Google Shape;244;p30"/>
          <p:cNvSpPr txBox="1"/>
          <p:nvPr/>
        </p:nvSpPr>
        <p:spPr>
          <a:xfrm>
            <a:off x="5984046" y="22309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245" name="Google Shape;245;p30"/>
          <p:cNvSpPr txBox="1"/>
          <p:nvPr/>
        </p:nvSpPr>
        <p:spPr>
          <a:xfrm>
            <a:off x="5984050" y="3000156"/>
            <a:ext cx="4090200" cy="33171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Students continue to have access to full range of A-G courses</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New courses for next year in visual and performing arts; mathematics, and plans to implement dual enrollment program in the future</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Desire from community for more electives, especially in the middle school. Staffing challenges remain a potential barrier to expanding course offerings in new directions. </a:t>
            </a: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
        <p:nvSpPr>
          <p:cNvPr id="246" name="Google Shape;246;p30"/>
          <p:cNvSpPr txBox="1"/>
          <p:nvPr/>
        </p:nvSpPr>
        <p:spPr>
          <a:xfrm>
            <a:off x="828625" y="40467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247" name="Google Shape;247;p30"/>
          <p:cNvSpPr txBox="1"/>
          <p:nvPr/>
        </p:nvSpPr>
        <p:spPr>
          <a:xfrm>
            <a:off x="809275" y="4690026"/>
            <a:ext cx="4090200" cy="1563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Course schedule and enrollment data allow us to confirm that students are taking a broad range of courses, aligned with our graduation requirements.  Feedback from educational partners highlights potential new courses desired by the community.  </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1"/>
          <p:cNvPicPr preferRelativeResize="0"/>
          <p:nvPr/>
        </p:nvPicPr>
        <p:blipFill rotWithShape="1">
          <a:blip r:embed="rId3">
            <a:alphaModFix/>
          </a:blip>
          <a:srcRect/>
          <a:stretch/>
        </p:blipFill>
        <p:spPr>
          <a:xfrm>
            <a:off x="-42384" y="0"/>
            <a:ext cx="12489141" cy="9366856"/>
          </a:xfrm>
          <a:prstGeom prst="rect">
            <a:avLst/>
          </a:prstGeom>
          <a:noFill/>
          <a:ln>
            <a:noFill/>
          </a:ln>
        </p:spPr>
      </p:pic>
      <p:sp>
        <p:nvSpPr>
          <p:cNvPr id="253" name="Google Shape;253;p3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54" name="Google Shape;254;p31"/>
          <p:cNvSpPr txBox="1"/>
          <p:nvPr/>
        </p:nvSpPr>
        <p:spPr>
          <a:xfrm>
            <a:off x="635850" y="496900"/>
            <a:ext cx="8489400" cy="467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Contact Information</a:t>
            </a:r>
            <a:endParaRPr sz="5400" b="1">
              <a:solidFill>
                <a:srgbClr val="005089"/>
              </a:solidFill>
            </a:endParaRPr>
          </a:p>
          <a:p>
            <a:pPr marL="0" marR="0" lvl="0" indent="0" algn="l" rtl="0">
              <a:spcBef>
                <a:spcPts val="0"/>
              </a:spcBef>
              <a:spcAft>
                <a:spcPts val="0"/>
              </a:spcAft>
              <a:buNone/>
            </a:pPr>
            <a:r>
              <a:rPr lang="en-US" sz="5400">
                <a:solidFill>
                  <a:srgbClr val="005089"/>
                </a:solidFill>
              </a:rPr>
              <a:t>Carmen Velarde</a:t>
            </a:r>
            <a:endParaRPr sz="5400">
              <a:solidFill>
                <a:srgbClr val="005089"/>
              </a:solidFill>
            </a:endParaRPr>
          </a:p>
          <a:p>
            <a:pPr marL="0" marR="0" lvl="0" indent="0" algn="l" rtl="0">
              <a:spcBef>
                <a:spcPts val="0"/>
              </a:spcBef>
              <a:spcAft>
                <a:spcPts val="0"/>
              </a:spcAft>
              <a:buNone/>
            </a:pPr>
            <a:r>
              <a:rPr lang="en-US" sz="5200">
                <a:solidFill>
                  <a:srgbClr val="005089"/>
                </a:solidFill>
              </a:rPr>
              <a:t>cvelarde@mwacademy.org</a:t>
            </a:r>
            <a:endParaRPr sz="5200">
              <a:solidFill>
                <a:srgbClr val="005089"/>
              </a:solidFill>
            </a:endParaRPr>
          </a:p>
          <a:p>
            <a:pPr marL="0" marR="0" lvl="0" indent="0" algn="l" rtl="0">
              <a:spcBef>
                <a:spcPts val="0"/>
              </a:spcBef>
              <a:spcAft>
                <a:spcPts val="0"/>
              </a:spcAft>
              <a:buNone/>
            </a:pPr>
            <a:r>
              <a:rPr lang="en-US" sz="5200">
                <a:solidFill>
                  <a:srgbClr val="005089"/>
                </a:solidFill>
              </a:rPr>
              <a:t>510-368-4292</a:t>
            </a:r>
            <a:endParaRPr sz="5200">
              <a:solidFill>
                <a:srgbClr val="005089"/>
              </a:solidFill>
            </a:endParaRPr>
          </a:p>
          <a:p>
            <a:pPr marL="0" marR="0" lvl="0" indent="0" algn="l" rtl="0">
              <a:spcBef>
                <a:spcPts val="0"/>
              </a:spcBef>
              <a:spcAft>
                <a:spcPts val="0"/>
              </a:spcAft>
              <a:buNone/>
            </a:pPr>
            <a:endParaRPr sz="5400" b="1">
              <a:solidFill>
                <a:srgbClr val="005089"/>
              </a:solidFill>
            </a:endParaRPr>
          </a:p>
        </p:txBody>
      </p:sp>
      <p:pic>
        <p:nvPicPr>
          <p:cNvPr id="255" name="Google Shape;255;p31"/>
          <p:cNvPicPr preferRelativeResize="0"/>
          <p:nvPr/>
        </p:nvPicPr>
        <p:blipFill rotWithShape="1">
          <a:blip r:embed="rId4">
            <a:alphaModFix/>
          </a:blip>
          <a:srcRect/>
          <a:stretch/>
        </p:blipFill>
        <p:spPr>
          <a:xfrm>
            <a:off x="9014416" y="4280784"/>
            <a:ext cx="3273836" cy="2456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a:t>
            </a:fld>
            <a:endParaRPr>
              <a:solidFill>
                <a:schemeClr val="lt1"/>
              </a:solidFill>
            </a:endParaRPr>
          </a:p>
        </p:txBody>
      </p:sp>
      <p:pic>
        <p:nvPicPr>
          <p:cNvPr id="93" name="Google Shape;93;p14"/>
          <p:cNvPicPr preferRelativeResize="0"/>
          <p:nvPr/>
        </p:nvPicPr>
        <p:blipFill rotWithShape="1">
          <a:blip r:embed="rId3">
            <a:alphaModFix/>
          </a:blip>
          <a:srcRect/>
          <a:stretch/>
        </p:blipFill>
        <p:spPr>
          <a:xfrm>
            <a:off x="-416220" y="-1787993"/>
            <a:ext cx="12355252" cy="9266438"/>
          </a:xfrm>
          <a:prstGeom prst="rect">
            <a:avLst/>
          </a:prstGeom>
          <a:noFill/>
          <a:ln>
            <a:noFill/>
          </a:ln>
        </p:spPr>
      </p:pic>
      <p:sp>
        <p:nvSpPr>
          <p:cNvPr id="94" name="Google Shape;94;p14"/>
          <p:cNvSpPr txBox="1"/>
          <p:nvPr/>
        </p:nvSpPr>
        <p:spPr>
          <a:xfrm>
            <a:off x="6999700" y="872500"/>
            <a:ext cx="4650600" cy="2624700"/>
          </a:xfrm>
          <a:prstGeom prst="rect">
            <a:avLst/>
          </a:prstGeom>
          <a:noFill/>
          <a:ln>
            <a:noFill/>
          </a:ln>
        </p:spPr>
        <p:txBody>
          <a:bodyPr spcFirstLastPara="1" wrap="square" lIns="0" tIns="0" rIns="0" bIns="0" anchor="t" anchorCtr="0">
            <a:noAutofit/>
          </a:bodyPr>
          <a:lstStyle/>
          <a:p>
            <a:pPr marL="457200" marR="0" lvl="0" indent="-393700" algn="l" rtl="0">
              <a:spcBef>
                <a:spcPts val="0"/>
              </a:spcBef>
              <a:spcAft>
                <a:spcPts val="0"/>
              </a:spcAft>
              <a:buClr>
                <a:srgbClr val="005089"/>
              </a:buClr>
              <a:buSzPts val="2600"/>
              <a:buChar char="●"/>
            </a:pPr>
            <a:r>
              <a:rPr lang="en-US" sz="2600" b="1">
                <a:solidFill>
                  <a:srgbClr val="005089"/>
                </a:solidFill>
              </a:rPr>
              <a:t>Local Indicator Overview </a:t>
            </a:r>
            <a:endParaRPr sz="2600" b="1">
              <a:solidFill>
                <a:srgbClr val="005089"/>
              </a:solidFill>
            </a:endParaRPr>
          </a:p>
          <a:p>
            <a:pPr marL="457200" marR="0" lvl="0" indent="-393700" algn="l" rtl="0">
              <a:spcBef>
                <a:spcPts val="0"/>
              </a:spcBef>
              <a:spcAft>
                <a:spcPts val="0"/>
              </a:spcAft>
              <a:buClr>
                <a:srgbClr val="005089"/>
              </a:buClr>
              <a:buSzPts val="2600"/>
              <a:buChar char="●"/>
            </a:pPr>
            <a:r>
              <a:rPr lang="en-US" sz="2600" b="1">
                <a:solidFill>
                  <a:srgbClr val="005089"/>
                </a:solidFill>
              </a:rPr>
              <a:t>LCFF Priority 1 Summary</a:t>
            </a:r>
            <a:endParaRPr sz="2600" b="1">
              <a:solidFill>
                <a:srgbClr val="005089"/>
              </a:solidFill>
            </a:endParaRPr>
          </a:p>
          <a:p>
            <a:pPr marL="457200" marR="0" lvl="0" indent="-393700" algn="l" rtl="0">
              <a:spcBef>
                <a:spcPts val="0"/>
              </a:spcBef>
              <a:spcAft>
                <a:spcPts val="0"/>
              </a:spcAft>
              <a:buClr>
                <a:srgbClr val="005089"/>
              </a:buClr>
              <a:buSzPts val="2600"/>
              <a:buChar char="●"/>
            </a:pPr>
            <a:r>
              <a:rPr lang="en-US" sz="2600" b="1">
                <a:solidFill>
                  <a:srgbClr val="005089"/>
                </a:solidFill>
              </a:rPr>
              <a:t>LCFF Priority 2 Summary</a:t>
            </a:r>
            <a:endParaRPr sz="2600" b="1">
              <a:solidFill>
                <a:srgbClr val="005089"/>
              </a:solidFill>
            </a:endParaRPr>
          </a:p>
          <a:p>
            <a:pPr marL="457200" marR="0" lvl="0" indent="-393700" algn="l" rtl="0">
              <a:spcBef>
                <a:spcPts val="0"/>
              </a:spcBef>
              <a:spcAft>
                <a:spcPts val="0"/>
              </a:spcAft>
              <a:buClr>
                <a:srgbClr val="005089"/>
              </a:buClr>
              <a:buSzPts val="2600"/>
              <a:buChar char="●"/>
            </a:pPr>
            <a:r>
              <a:rPr lang="en-US" sz="2600" b="1">
                <a:solidFill>
                  <a:srgbClr val="005089"/>
                </a:solidFill>
              </a:rPr>
              <a:t>LCFF Priority 3 Summary</a:t>
            </a:r>
            <a:endParaRPr sz="2600" b="1">
              <a:solidFill>
                <a:srgbClr val="005089"/>
              </a:solidFill>
            </a:endParaRPr>
          </a:p>
          <a:p>
            <a:pPr marL="457200" marR="0" lvl="0" indent="-393700" algn="l" rtl="0">
              <a:spcBef>
                <a:spcPts val="0"/>
              </a:spcBef>
              <a:spcAft>
                <a:spcPts val="0"/>
              </a:spcAft>
              <a:buClr>
                <a:srgbClr val="005089"/>
              </a:buClr>
              <a:buSzPts val="2600"/>
              <a:buChar char="●"/>
            </a:pPr>
            <a:r>
              <a:rPr lang="en-US" sz="2600" b="1">
                <a:solidFill>
                  <a:srgbClr val="005089"/>
                </a:solidFill>
              </a:rPr>
              <a:t>LCFF Priority 6 Summary</a:t>
            </a:r>
            <a:endParaRPr sz="2600" b="1">
              <a:solidFill>
                <a:srgbClr val="005089"/>
              </a:solidFill>
            </a:endParaRPr>
          </a:p>
          <a:p>
            <a:pPr marL="457200" marR="0" lvl="0" indent="-393700" algn="l" rtl="0">
              <a:spcBef>
                <a:spcPts val="0"/>
              </a:spcBef>
              <a:spcAft>
                <a:spcPts val="0"/>
              </a:spcAft>
              <a:buClr>
                <a:srgbClr val="005089"/>
              </a:buClr>
              <a:buSzPts val="2600"/>
              <a:buChar char="●"/>
            </a:pPr>
            <a:r>
              <a:rPr lang="en-US" sz="2600" b="1">
                <a:solidFill>
                  <a:srgbClr val="005089"/>
                </a:solidFill>
              </a:rPr>
              <a:t>LCFF Priority 7 Summary</a:t>
            </a:r>
            <a:endParaRPr sz="2600" b="1">
              <a:solidFill>
                <a:srgbClr val="005089"/>
              </a:solidFill>
            </a:endParaRPr>
          </a:p>
        </p:txBody>
      </p:sp>
      <p:sp>
        <p:nvSpPr>
          <p:cNvPr id="95" name="Google Shape;95;p14"/>
          <p:cNvSpPr txBox="1"/>
          <p:nvPr/>
        </p:nvSpPr>
        <p:spPr>
          <a:xfrm>
            <a:off x="495975" y="4492700"/>
            <a:ext cx="4293600" cy="1706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i="0" u="none" strike="noStrike" cap="none">
                <a:solidFill>
                  <a:srgbClr val="005089"/>
                </a:solidFill>
                <a:latin typeface="Arial"/>
                <a:ea typeface="Arial"/>
                <a:cs typeface="Arial"/>
                <a:sym typeface="Arial"/>
              </a:rPr>
              <a:t>Table of </a:t>
            </a:r>
            <a:endParaRPr/>
          </a:p>
          <a:p>
            <a:pPr marL="0" marR="0" lvl="0" indent="0" algn="l" rtl="0">
              <a:spcBef>
                <a:spcPts val="0"/>
              </a:spcBef>
              <a:spcAft>
                <a:spcPts val="0"/>
              </a:spcAft>
              <a:buNone/>
            </a:pPr>
            <a:r>
              <a:rPr lang="en-US" sz="5400" b="1" i="0" u="none" strike="noStrike" cap="none">
                <a:solidFill>
                  <a:srgbClr val="005089"/>
                </a:solidFill>
                <a:latin typeface="Arial"/>
                <a:ea typeface="Arial"/>
                <a:cs typeface="Arial"/>
                <a:sym typeface="Arial"/>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01" name="Google Shape;101;p15"/>
          <p:cNvPicPr preferRelativeResize="0"/>
          <p:nvPr/>
        </p:nvPicPr>
        <p:blipFill rotWithShape="1">
          <a:blip r:embed="rId3">
            <a:alphaModFix/>
          </a:blip>
          <a:srcRect/>
          <a:stretch/>
        </p:blipFill>
        <p:spPr>
          <a:xfrm>
            <a:off x="-204274" y="-18047"/>
            <a:ext cx="9168063" cy="6876047"/>
          </a:xfrm>
          <a:prstGeom prst="rect">
            <a:avLst/>
          </a:prstGeom>
          <a:noFill/>
          <a:ln>
            <a:noFill/>
          </a:ln>
        </p:spPr>
      </p:pic>
      <p:sp>
        <p:nvSpPr>
          <p:cNvPr id="102" name="Google Shape;102;p15"/>
          <p:cNvSpPr txBox="1"/>
          <p:nvPr/>
        </p:nvSpPr>
        <p:spPr>
          <a:xfrm>
            <a:off x="5551500" y="2621800"/>
            <a:ext cx="6192000" cy="17859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5400" b="1">
                <a:solidFill>
                  <a:srgbClr val="6DC1D0"/>
                </a:solidFill>
              </a:rPr>
              <a:t>Local Indicator Overview</a:t>
            </a:r>
            <a:endParaRPr sz="5400" b="1" i="0" u="none" strike="noStrike" cap="none">
              <a:solidFill>
                <a:srgbClr val="6DC1D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08" name="Google Shape;108;p16"/>
          <p:cNvSpPr txBox="1"/>
          <p:nvPr/>
        </p:nvSpPr>
        <p:spPr>
          <a:xfrm>
            <a:off x="635838" y="496908"/>
            <a:ext cx="65019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Overview</a:t>
            </a:r>
            <a:endParaRPr/>
          </a:p>
        </p:txBody>
      </p:sp>
      <p:pic>
        <p:nvPicPr>
          <p:cNvPr id="109" name="Google Shape;109;p16"/>
          <p:cNvPicPr preferRelativeResize="0"/>
          <p:nvPr/>
        </p:nvPicPr>
        <p:blipFill>
          <a:blip r:embed="rId3">
            <a:alphaModFix/>
          </a:blip>
          <a:stretch>
            <a:fillRect/>
          </a:stretch>
        </p:blipFill>
        <p:spPr>
          <a:xfrm>
            <a:off x="449475" y="1631875"/>
            <a:ext cx="11294023" cy="4461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graphicFrame>
        <p:nvGraphicFramePr>
          <p:cNvPr id="115" name="Google Shape;115;p17"/>
          <p:cNvGraphicFramePr/>
          <p:nvPr/>
        </p:nvGraphicFramePr>
        <p:xfrm>
          <a:off x="297778" y="975538"/>
          <a:ext cx="3000000" cy="3000000"/>
        </p:xfrm>
        <a:graphic>
          <a:graphicData uri="http://schemas.openxmlformats.org/drawingml/2006/table">
            <a:tbl>
              <a:tblPr>
                <a:noFill/>
                <a:tableStyleId>{240A89F8-E9C1-43EE-985C-CAECA33D3778}</a:tableStyleId>
              </a:tblPr>
              <a:tblGrid>
                <a:gridCol w="1184250">
                  <a:extLst>
                    <a:ext uri="{9D8B030D-6E8A-4147-A177-3AD203B41FA5}">
                      <a16:colId xmlns:a16="http://schemas.microsoft.com/office/drawing/2014/main" val="20000"/>
                    </a:ext>
                  </a:extLst>
                </a:gridCol>
                <a:gridCol w="4164625">
                  <a:extLst>
                    <a:ext uri="{9D8B030D-6E8A-4147-A177-3AD203B41FA5}">
                      <a16:colId xmlns:a16="http://schemas.microsoft.com/office/drawing/2014/main" val="20001"/>
                    </a:ext>
                  </a:extLst>
                </a:gridCol>
                <a:gridCol w="6047525">
                  <a:extLst>
                    <a:ext uri="{9D8B030D-6E8A-4147-A177-3AD203B41FA5}">
                      <a16:colId xmlns:a16="http://schemas.microsoft.com/office/drawing/2014/main" val="20002"/>
                    </a:ext>
                  </a:extLst>
                </a:gridCol>
              </a:tblGrid>
              <a:tr h="453600">
                <a:tc>
                  <a:txBody>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rgbClr val="06080A"/>
                        </a:solidFill>
                        <a:latin typeface="Arial"/>
                        <a:ea typeface="Arial"/>
                        <a:cs typeface="Arial"/>
                        <a:sym typeface="Arial"/>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6DC1D0"/>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1">
                          <a:solidFill>
                            <a:schemeClr val="lt1"/>
                          </a:solidFill>
                        </a:rPr>
                        <a:t>State</a:t>
                      </a:r>
                      <a:endParaRPr sz="600" b="1" i="0" u="none" strike="noStrike" cap="none">
                        <a:solidFill>
                          <a:schemeClr val="lt1"/>
                        </a:solidFill>
                        <a:latin typeface="Arial"/>
                        <a:ea typeface="Arial"/>
                        <a:cs typeface="Arial"/>
                        <a:sym typeface="Arial"/>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215984"/>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1">
                          <a:solidFill>
                            <a:schemeClr val="lt1"/>
                          </a:solidFill>
                        </a:rPr>
                        <a:t>Local</a:t>
                      </a: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215984"/>
                    </a:solidFill>
                  </a:tcPr>
                </a:tc>
                <a:extLst>
                  <a:ext uri="{0D108BD9-81ED-4DB2-BD59-A6C34878D82A}">
                    <a16:rowId xmlns:a16="http://schemas.microsoft.com/office/drawing/2014/main" val="10000"/>
                  </a:ext>
                </a:extLst>
              </a:tr>
              <a:tr h="977075">
                <a:tc>
                  <a:txBody>
                    <a:bodyPr/>
                    <a:lstStyle/>
                    <a:p>
                      <a:pPr marL="0" marR="0" lvl="0" indent="0" algn="ctr" rtl="0">
                        <a:lnSpc>
                          <a:spcPct val="100000"/>
                        </a:lnSpc>
                        <a:spcBef>
                          <a:spcPts val="0"/>
                        </a:spcBef>
                        <a:spcAft>
                          <a:spcPts val="0"/>
                        </a:spcAft>
                        <a:buClr>
                          <a:schemeClr val="lt1"/>
                        </a:buClr>
                        <a:buSzPts val="1400"/>
                        <a:buFont typeface="Arial"/>
                        <a:buNone/>
                      </a:pPr>
                      <a:r>
                        <a:rPr lang="en-US" b="1">
                          <a:solidFill>
                            <a:schemeClr val="lt1"/>
                          </a:solidFill>
                        </a:rPr>
                        <a:t>Performance Levels</a:t>
                      </a: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6DC1D0"/>
                    </a:solidFill>
                  </a:tcPr>
                </a:tc>
                <a:tc>
                  <a:txBody>
                    <a:bodyPr/>
                    <a:lstStyle/>
                    <a:p>
                      <a:pPr marL="0" marR="0" lvl="0" indent="0" algn="ctr" rtl="0">
                        <a:spcBef>
                          <a:spcPts val="0"/>
                        </a:spcBef>
                        <a:spcAft>
                          <a:spcPts val="0"/>
                        </a:spcAft>
                        <a:buNone/>
                      </a:pP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300">
                          <a:solidFill>
                            <a:srgbClr val="3C3C3C"/>
                          </a:solidFill>
                        </a:rPr>
                        <a:t>Met</a:t>
                      </a:r>
                      <a:endParaRPr sz="1300">
                        <a:solidFill>
                          <a:srgbClr val="3C3C3C"/>
                        </a:solidFill>
                      </a:endParaRPr>
                    </a:p>
                    <a:p>
                      <a:pPr marL="0" marR="0" lvl="0" indent="0" algn="ctr" rtl="0">
                        <a:lnSpc>
                          <a:spcPct val="115000"/>
                        </a:lnSpc>
                        <a:spcBef>
                          <a:spcPts val="0"/>
                        </a:spcBef>
                        <a:spcAft>
                          <a:spcPts val="0"/>
                        </a:spcAft>
                        <a:buNone/>
                      </a:pPr>
                      <a:r>
                        <a:rPr lang="en-US" sz="1300">
                          <a:solidFill>
                            <a:srgbClr val="3C3C3C"/>
                          </a:solidFill>
                        </a:rPr>
                        <a:t>Not Met</a:t>
                      </a:r>
                      <a:endParaRPr sz="1300">
                        <a:solidFill>
                          <a:srgbClr val="3C3C3C"/>
                        </a:solidFill>
                      </a:endParaRPr>
                    </a:p>
                    <a:p>
                      <a:pPr marL="0" marR="0" lvl="0" indent="0" algn="ctr" rtl="0">
                        <a:lnSpc>
                          <a:spcPct val="115000"/>
                        </a:lnSpc>
                        <a:spcBef>
                          <a:spcPts val="0"/>
                        </a:spcBef>
                        <a:spcAft>
                          <a:spcPts val="0"/>
                        </a:spcAft>
                        <a:buNone/>
                      </a:pPr>
                      <a:r>
                        <a:rPr lang="en-US" sz="1300">
                          <a:solidFill>
                            <a:srgbClr val="3C3C3C"/>
                          </a:solidFill>
                        </a:rPr>
                        <a:t>Not Met for Two or More Years</a:t>
                      </a:r>
                      <a:endParaRPr sz="1300">
                        <a:solidFill>
                          <a:srgbClr val="3C3C3C"/>
                        </a:solidFill>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extLst>
                  <a:ext uri="{0D108BD9-81ED-4DB2-BD59-A6C34878D82A}">
                    <a16:rowId xmlns:a16="http://schemas.microsoft.com/office/drawing/2014/main" val="10001"/>
                  </a:ext>
                </a:extLst>
              </a:tr>
              <a:tr h="2109700">
                <a:tc>
                  <a:txBody>
                    <a:bodyPr/>
                    <a:lstStyle/>
                    <a:p>
                      <a:pPr marL="0" marR="0" lvl="0" indent="0" algn="ctr" rtl="0">
                        <a:lnSpc>
                          <a:spcPct val="100000"/>
                        </a:lnSpc>
                        <a:spcBef>
                          <a:spcPts val="0"/>
                        </a:spcBef>
                        <a:spcAft>
                          <a:spcPts val="0"/>
                        </a:spcAft>
                        <a:buClr>
                          <a:schemeClr val="lt1"/>
                        </a:buClr>
                        <a:buSzPts val="1400"/>
                        <a:buFont typeface="Arial"/>
                        <a:buNone/>
                      </a:pPr>
                      <a:r>
                        <a:rPr lang="en-US" b="1">
                          <a:solidFill>
                            <a:schemeClr val="lt1"/>
                          </a:solidFill>
                        </a:rPr>
                        <a:t>Performance is determined by…</a:t>
                      </a: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6DC1D0"/>
                    </a:solidFill>
                  </a:tcPr>
                </a:tc>
                <a:tc>
                  <a:txBody>
                    <a:bodyPr/>
                    <a:lstStyle/>
                    <a:p>
                      <a:pPr marL="0" lvl="0" indent="0" algn="ctr" rtl="0">
                        <a:lnSpc>
                          <a:spcPct val="100000"/>
                        </a:lnSpc>
                        <a:spcBef>
                          <a:spcPts val="0"/>
                        </a:spcBef>
                        <a:spcAft>
                          <a:spcPts val="0"/>
                        </a:spcAft>
                        <a:buSzPts val="1100"/>
                        <a:buNone/>
                      </a:pPr>
                      <a:r>
                        <a:rPr lang="en-US" sz="1300">
                          <a:solidFill>
                            <a:srgbClr val="404040"/>
                          </a:solidFill>
                        </a:rPr>
                        <a:t>Performance is determined by the state, and is “calculated using percentiles to create a five-by-five colored table (giving 25 results) that combine data from the current and prior years.”</a:t>
                      </a:r>
                      <a:r>
                        <a:rPr lang="en-US" sz="1300" baseline="30000">
                          <a:solidFill>
                            <a:srgbClr val="404040"/>
                          </a:solidFill>
                        </a:rPr>
                        <a:t>1</a:t>
                      </a:r>
                      <a:endParaRPr sz="1300">
                        <a:solidFill>
                          <a:srgbClr val="3C3C3C"/>
                        </a:solidFill>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tc>
                  <a:txBody>
                    <a:bodyPr/>
                    <a:lstStyle/>
                    <a:p>
                      <a:pPr marL="91440" lvl="0" indent="0" algn="l" rtl="0">
                        <a:lnSpc>
                          <a:spcPct val="115000"/>
                        </a:lnSpc>
                        <a:spcBef>
                          <a:spcPts val="0"/>
                        </a:spcBef>
                        <a:spcAft>
                          <a:spcPts val="0"/>
                        </a:spcAft>
                        <a:buSzPts val="1100"/>
                        <a:buNone/>
                      </a:pPr>
                      <a:r>
                        <a:rPr lang="en-US" sz="1300">
                          <a:solidFill>
                            <a:srgbClr val="404040"/>
                          </a:solidFill>
                        </a:rPr>
                        <a:t>Performance is determined by the LEA based on the three state-created standards:</a:t>
                      </a:r>
                      <a:endParaRPr sz="1300">
                        <a:solidFill>
                          <a:srgbClr val="404040"/>
                        </a:solidFill>
                      </a:endParaRPr>
                    </a:p>
                    <a:p>
                      <a:pPr marL="457200" lvl="0" indent="-311150" algn="l" rtl="0">
                        <a:lnSpc>
                          <a:spcPct val="115000"/>
                        </a:lnSpc>
                        <a:spcBef>
                          <a:spcPts val="0"/>
                        </a:spcBef>
                        <a:spcAft>
                          <a:spcPts val="0"/>
                        </a:spcAft>
                        <a:buClr>
                          <a:srgbClr val="404040"/>
                        </a:buClr>
                        <a:buSzPts val="1300"/>
                        <a:buAutoNum type="arabicPeriod"/>
                      </a:pPr>
                      <a:r>
                        <a:rPr lang="en-US" sz="1300">
                          <a:solidFill>
                            <a:srgbClr val="404040"/>
                          </a:solidFill>
                        </a:rPr>
                        <a:t>Annually measure its progress in meeting the requirements of the specific LCFF priority; and</a:t>
                      </a:r>
                      <a:endParaRPr sz="1300">
                        <a:solidFill>
                          <a:srgbClr val="404040"/>
                        </a:solidFill>
                      </a:endParaRPr>
                    </a:p>
                    <a:p>
                      <a:pPr marL="457200" lvl="0" indent="-311150" algn="l" rtl="0">
                        <a:lnSpc>
                          <a:spcPct val="115000"/>
                        </a:lnSpc>
                        <a:spcBef>
                          <a:spcPts val="0"/>
                        </a:spcBef>
                        <a:spcAft>
                          <a:spcPts val="0"/>
                        </a:spcAft>
                        <a:buClr>
                          <a:srgbClr val="404040"/>
                        </a:buClr>
                        <a:buSzPts val="1300"/>
                        <a:buAutoNum type="arabicPeriod"/>
                      </a:pPr>
                      <a:r>
                        <a:rPr lang="en-US" sz="1300">
                          <a:solidFill>
                            <a:srgbClr val="404040"/>
                          </a:solidFill>
                        </a:rPr>
                        <a:t>Report the results as part of a non-consent item at a regularly scheduled public meeting of the local governing board/body in conjunction with the adoption of the LCAP; and</a:t>
                      </a:r>
                      <a:endParaRPr sz="1300">
                        <a:solidFill>
                          <a:srgbClr val="404040"/>
                        </a:solidFill>
                      </a:endParaRPr>
                    </a:p>
                    <a:p>
                      <a:pPr marL="457200" lvl="0" indent="-311150" algn="l" rtl="0">
                        <a:lnSpc>
                          <a:spcPct val="100000"/>
                        </a:lnSpc>
                        <a:spcBef>
                          <a:spcPts val="0"/>
                        </a:spcBef>
                        <a:spcAft>
                          <a:spcPts val="0"/>
                        </a:spcAft>
                        <a:buClr>
                          <a:srgbClr val="404040"/>
                        </a:buClr>
                        <a:buSzPts val="1300"/>
                        <a:buAutoNum type="arabicPeriod"/>
                      </a:pPr>
                      <a:r>
                        <a:rPr lang="en-US" sz="1300">
                          <a:solidFill>
                            <a:srgbClr val="404040"/>
                          </a:solidFill>
                        </a:rPr>
                        <a:t>Report results to the public through the Dashboard utilizing the SBE-adopted self-reflection tools for each local indicator.</a:t>
                      </a:r>
                      <a:endParaRPr sz="1300">
                        <a:solidFill>
                          <a:srgbClr val="3C3C3C"/>
                        </a:solidFill>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extLst>
                  <a:ext uri="{0D108BD9-81ED-4DB2-BD59-A6C34878D82A}">
                    <a16:rowId xmlns:a16="http://schemas.microsoft.com/office/drawing/2014/main" val="10002"/>
                  </a:ext>
                </a:extLst>
              </a:tr>
              <a:tr h="1419775">
                <a:tc>
                  <a:txBody>
                    <a:bodyPr/>
                    <a:lstStyle/>
                    <a:p>
                      <a:pPr marL="0" marR="0" lvl="0" indent="0" algn="ctr" rtl="0">
                        <a:lnSpc>
                          <a:spcPct val="100000"/>
                        </a:lnSpc>
                        <a:spcBef>
                          <a:spcPts val="0"/>
                        </a:spcBef>
                        <a:spcAft>
                          <a:spcPts val="0"/>
                        </a:spcAft>
                        <a:buClr>
                          <a:schemeClr val="lt1"/>
                        </a:buClr>
                        <a:buSzPts val="1400"/>
                        <a:buFont typeface="Arial"/>
                        <a:buNone/>
                      </a:pPr>
                      <a:r>
                        <a:rPr lang="en-US" b="1">
                          <a:solidFill>
                            <a:schemeClr val="lt1"/>
                          </a:solidFill>
                        </a:rPr>
                        <a:t>Example</a:t>
                      </a: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solidFill>
                      <a:srgbClr val="6DC1D0"/>
                    </a:solidFill>
                  </a:tcPr>
                </a:tc>
                <a:tc>
                  <a:txBody>
                    <a:bodyPr/>
                    <a:lstStyle/>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p>
                      <a:pPr marL="0" marR="0" lvl="0" indent="0" algn="ctr" rtl="0">
                        <a:spcBef>
                          <a:spcPts val="0"/>
                        </a:spcBef>
                        <a:spcAft>
                          <a:spcPts val="0"/>
                        </a:spcAft>
                        <a:buNone/>
                      </a:pP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tc>
                  <a:txBody>
                    <a:bodyPr/>
                    <a:lstStyle/>
                    <a:p>
                      <a:pPr marL="0" marR="0" lvl="0" indent="0" algn="ctr" rtl="0">
                        <a:spcBef>
                          <a:spcPts val="0"/>
                        </a:spcBef>
                        <a:spcAft>
                          <a:spcPts val="0"/>
                        </a:spcAft>
                        <a:buNone/>
                      </a:pPr>
                      <a:endParaRPr/>
                    </a:p>
                  </a:txBody>
                  <a:tcPr marL="23850" marR="23850" marT="11925" marB="11925" anchor="ctr">
                    <a:lnL w="9525" cap="flat" cmpd="sng">
                      <a:solidFill>
                        <a:srgbClr val="005089"/>
                      </a:solidFill>
                      <a:prstDash val="solid"/>
                      <a:round/>
                      <a:headEnd type="none" w="sm" len="sm"/>
                      <a:tailEnd type="none" w="sm" len="sm"/>
                    </a:lnL>
                    <a:lnR w="9525" cap="flat" cmpd="sng">
                      <a:solidFill>
                        <a:srgbClr val="005089"/>
                      </a:solidFill>
                      <a:prstDash val="solid"/>
                      <a:round/>
                      <a:headEnd type="none" w="sm" len="sm"/>
                      <a:tailEnd type="none" w="sm" len="sm"/>
                    </a:lnR>
                    <a:lnT w="9525" cap="flat" cmpd="sng">
                      <a:solidFill>
                        <a:srgbClr val="005089"/>
                      </a:solidFill>
                      <a:prstDash val="solid"/>
                      <a:round/>
                      <a:headEnd type="none" w="sm" len="sm"/>
                      <a:tailEnd type="none" w="sm" len="sm"/>
                    </a:lnT>
                    <a:lnB w="9525" cap="flat" cmpd="sng">
                      <a:solidFill>
                        <a:srgbClr val="00508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6" name="Google Shape;116;p17"/>
          <p:cNvSpPr/>
          <p:nvPr/>
        </p:nvSpPr>
        <p:spPr>
          <a:xfrm>
            <a:off x="675497" y="181650"/>
            <a:ext cx="10942500" cy="92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5400" b="1">
                <a:solidFill>
                  <a:srgbClr val="005089"/>
                </a:solidFill>
              </a:rPr>
              <a:t>State versus Local Performance</a:t>
            </a:r>
            <a:endParaRPr>
              <a:solidFill>
                <a:schemeClr val="dk1"/>
              </a:solidFill>
            </a:endParaRPr>
          </a:p>
          <a:p>
            <a:pPr marL="0" marR="0" lvl="0" indent="0" algn="l" rtl="0">
              <a:spcBef>
                <a:spcPts val="0"/>
              </a:spcBef>
              <a:spcAft>
                <a:spcPts val="0"/>
              </a:spcAft>
              <a:buNone/>
            </a:pPr>
            <a:endParaRPr sz="5400" b="1">
              <a:solidFill>
                <a:srgbClr val="005089"/>
              </a:solidFill>
            </a:endParaRPr>
          </a:p>
        </p:txBody>
      </p:sp>
      <p:pic>
        <p:nvPicPr>
          <p:cNvPr id="117" name="Google Shape;117;p17"/>
          <p:cNvPicPr preferRelativeResize="0"/>
          <p:nvPr/>
        </p:nvPicPr>
        <p:blipFill>
          <a:blip r:embed="rId3">
            <a:alphaModFix/>
          </a:blip>
          <a:stretch>
            <a:fillRect/>
          </a:stretch>
        </p:blipFill>
        <p:spPr>
          <a:xfrm>
            <a:off x="3378150" y="1443625"/>
            <a:ext cx="220959" cy="923400"/>
          </a:xfrm>
          <a:prstGeom prst="rect">
            <a:avLst/>
          </a:prstGeom>
          <a:noFill/>
          <a:ln>
            <a:noFill/>
          </a:ln>
        </p:spPr>
      </p:pic>
      <p:sp>
        <p:nvSpPr>
          <p:cNvPr id="118" name="Google Shape;118;p17"/>
          <p:cNvSpPr txBox="1"/>
          <p:nvPr/>
        </p:nvSpPr>
        <p:spPr>
          <a:xfrm>
            <a:off x="870775" y="6522202"/>
            <a:ext cx="5458500" cy="17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495B67"/>
              </a:buClr>
              <a:buSzPts val="900"/>
              <a:buFont typeface="Arial"/>
              <a:buNone/>
            </a:pPr>
            <a:r>
              <a:rPr lang="en-US" sz="900">
                <a:solidFill>
                  <a:srgbClr val="495B67"/>
                </a:solidFill>
                <a:latin typeface="Arial Narrow"/>
                <a:ea typeface="Arial Narrow"/>
                <a:cs typeface="Arial Narrow"/>
                <a:sym typeface="Arial Narrow"/>
              </a:rPr>
              <a:t>1. CDE’s “California School Dashboard and System of Support” webpage: </a:t>
            </a:r>
            <a:r>
              <a:rPr lang="en-US" sz="900" u="sng">
                <a:solidFill>
                  <a:schemeClr val="hlink"/>
                </a:solidFill>
                <a:latin typeface="Arial Narrow"/>
                <a:ea typeface="Arial Narrow"/>
                <a:cs typeface="Arial Narrow"/>
                <a:sym typeface="Arial Narrow"/>
                <a:hlinkClick r:id="rId4"/>
              </a:rPr>
              <a:t>https://www.cde.ca.gov/ta/ac/cm/</a:t>
            </a:r>
            <a:r>
              <a:rPr lang="en-US" sz="900">
                <a:solidFill>
                  <a:srgbClr val="495B67"/>
                </a:solidFill>
                <a:latin typeface="Arial Narrow"/>
                <a:ea typeface="Arial Narrow"/>
                <a:cs typeface="Arial Narrow"/>
                <a:sym typeface="Arial Narrow"/>
              </a:rPr>
              <a:t> </a:t>
            </a:r>
            <a:endParaRPr/>
          </a:p>
        </p:txBody>
      </p:sp>
      <p:pic>
        <p:nvPicPr>
          <p:cNvPr id="119" name="Google Shape;119;p17"/>
          <p:cNvPicPr preferRelativeResize="0"/>
          <p:nvPr/>
        </p:nvPicPr>
        <p:blipFill>
          <a:blip r:embed="rId5">
            <a:alphaModFix/>
          </a:blip>
          <a:stretch>
            <a:fillRect/>
          </a:stretch>
        </p:blipFill>
        <p:spPr>
          <a:xfrm>
            <a:off x="1795475" y="4553725"/>
            <a:ext cx="3544049" cy="1839650"/>
          </a:xfrm>
          <a:prstGeom prst="rect">
            <a:avLst/>
          </a:prstGeom>
          <a:noFill/>
          <a:ln>
            <a:noFill/>
          </a:ln>
        </p:spPr>
      </p:pic>
      <p:pic>
        <p:nvPicPr>
          <p:cNvPr id="120" name="Google Shape;120;p17"/>
          <p:cNvPicPr preferRelativeResize="0"/>
          <p:nvPr/>
        </p:nvPicPr>
        <p:blipFill>
          <a:blip r:embed="rId6">
            <a:alphaModFix/>
          </a:blip>
          <a:stretch>
            <a:fillRect/>
          </a:stretch>
        </p:blipFill>
        <p:spPr>
          <a:xfrm>
            <a:off x="6508225" y="4678686"/>
            <a:ext cx="3645450" cy="1589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26" name="Google Shape;126;p18"/>
          <p:cNvSpPr txBox="1"/>
          <p:nvPr/>
        </p:nvSpPr>
        <p:spPr>
          <a:xfrm>
            <a:off x="635850" y="344500"/>
            <a:ext cx="11050800" cy="886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CA School Dashboard Reporting </a:t>
            </a:r>
            <a:endParaRPr/>
          </a:p>
        </p:txBody>
      </p:sp>
      <p:pic>
        <p:nvPicPr>
          <p:cNvPr id="127" name="Google Shape;127;p18"/>
          <p:cNvPicPr preferRelativeResize="0"/>
          <p:nvPr/>
        </p:nvPicPr>
        <p:blipFill>
          <a:blip r:embed="rId3">
            <a:alphaModFix/>
          </a:blip>
          <a:stretch>
            <a:fillRect/>
          </a:stretch>
        </p:blipFill>
        <p:spPr>
          <a:xfrm>
            <a:off x="1855925" y="1078300"/>
            <a:ext cx="8112737" cy="5170100"/>
          </a:xfrm>
          <a:prstGeom prst="rect">
            <a:avLst/>
          </a:prstGeom>
          <a:noFill/>
          <a:ln>
            <a:noFill/>
          </a:ln>
        </p:spPr>
      </p:pic>
      <p:sp>
        <p:nvSpPr>
          <p:cNvPr id="128" name="Google Shape;128;p18"/>
          <p:cNvSpPr txBox="1"/>
          <p:nvPr/>
        </p:nvSpPr>
        <p:spPr>
          <a:xfrm>
            <a:off x="870775" y="6522202"/>
            <a:ext cx="5458500" cy="17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495B67"/>
              </a:buClr>
              <a:buSzPts val="900"/>
              <a:buFont typeface="Arial"/>
              <a:buNone/>
            </a:pPr>
            <a:r>
              <a:rPr lang="en-US" sz="900">
                <a:solidFill>
                  <a:srgbClr val="495B67"/>
                </a:solidFill>
                <a:latin typeface="Arial Narrow"/>
                <a:ea typeface="Arial Narrow"/>
                <a:cs typeface="Arial Narrow"/>
                <a:sym typeface="Arial Narrow"/>
              </a:rPr>
              <a:t>Annice Weinstein, EdTec Budget and Accountability Update, May 25, 2022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34" name="Google Shape;134;p19"/>
          <p:cNvPicPr preferRelativeResize="0"/>
          <p:nvPr/>
        </p:nvPicPr>
        <p:blipFill rotWithShape="1">
          <a:blip r:embed="rId3">
            <a:alphaModFix/>
          </a:blip>
          <a:srcRect/>
          <a:stretch/>
        </p:blipFill>
        <p:spPr>
          <a:xfrm>
            <a:off x="-416225" y="0"/>
            <a:ext cx="9143987" cy="6858001"/>
          </a:xfrm>
          <a:prstGeom prst="rect">
            <a:avLst/>
          </a:prstGeom>
          <a:noFill/>
          <a:ln>
            <a:noFill/>
          </a:ln>
        </p:spPr>
      </p:pic>
      <p:sp>
        <p:nvSpPr>
          <p:cNvPr id="135" name="Google Shape;135;p19"/>
          <p:cNvSpPr/>
          <p:nvPr/>
        </p:nvSpPr>
        <p:spPr>
          <a:xfrm>
            <a:off x="6999900" y="2690700"/>
            <a:ext cx="47436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5089"/>
                </a:solidFill>
              </a:rPr>
              <a:t>LCFF Priority 1 Summary</a:t>
            </a:r>
            <a:endParaRPr sz="1800">
              <a:solidFill>
                <a:srgbClr val="005089"/>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41" name="Google Shape;141;p20"/>
          <p:cNvSpPr txBox="1"/>
          <p:nvPr/>
        </p:nvSpPr>
        <p:spPr>
          <a:xfrm>
            <a:off x="809275" y="16407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142" name="Google Shape;142;p20"/>
          <p:cNvSpPr txBox="1"/>
          <p:nvPr/>
        </p:nvSpPr>
        <p:spPr>
          <a:xfrm>
            <a:off x="809275" y="2257475"/>
            <a:ext cx="4716900" cy="14193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California Commision on Teacher Credentialing (CTC) </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School Accountability Report Card (SARC)</a:t>
            </a:r>
            <a:endParaRPr sz="1600" b="1">
              <a:solidFill>
                <a:srgbClr val="495B67"/>
              </a:solidFill>
            </a:endParaRPr>
          </a:p>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Teacher assignments</a:t>
            </a: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143" name="Google Shape;143;p20"/>
          <p:cNvSpPr txBox="1"/>
          <p:nvPr/>
        </p:nvSpPr>
        <p:spPr>
          <a:xfrm>
            <a:off x="635850" y="4969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Appropriately Assigned Teachers</a:t>
            </a:r>
            <a:endParaRPr/>
          </a:p>
        </p:txBody>
      </p:sp>
      <p:sp>
        <p:nvSpPr>
          <p:cNvPr id="144" name="Google Shape;144;p20"/>
          <p:cNvSpPr txBox="1"/>
          <p:nvPr/>
        </p:nvSpPr>
        <p:spPr>
          <a:xfrm>
            <a:off x="339175" y="3504900"/>
            <a:ext cx="45723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rgbClr val="6DC1D0"/>
                </a:solidFill>
              </a:rPr>
              <a:t>How data informed analysis</a:t>
            </a:r>
            <a:endParaRPr>
              <a:solidFill>
                <a:schemeClr val="dk1"/>
              </a:solidFill>
            </a:endParaRPr>
          </a:p>
        </p:txBody>
      </p:sp>
      <p:sp>
        <p:nvSpPr>
          <p:cNvPr id="145" name="Google Shape;145;p20"/>
          <p:cNvSpPr txBox="1"/>
          <p:nvPr/>
        </p:nvSpPr>
        <p:spPr>
          <a:xfrm>
            <a:off x="6823625" y="1740275"/>
            <a:ext cx="30000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rgbClr val="6DC1D0"/>
                </a:solidFill>
              </a:rPr>
              <a:t>Big Takeaway(s)</a:t>
            </a:r>
            <a:endParaRPr>
              <a:solidFill>
                <a:schemeClr val="dk1"/>
              </a:solidFill>
            </a:endParaRPr>
          </a:p>
        </p:txBody>
      </p:sp>
      <p:sp>
        <p:nvSpPr>
          <p:cNvPr id="146" name="Google Shape;146;p20"/>
          <p:cNvSpPr txBox="1"/>
          <p:nvPr/>
        </p:nvSpPr>
        <p:spPr>
          <a:xfrm>
            <a:off x="6823625" y="2257475"/>
            <a:ext cx="3747300" cy="1293000"/>
          </a:xfrm>
          <a:prstGeom prst="rect">
            <a:avLst/>
          </a:prstGeom>
          <a:noFill/>
          <a:ln>
            <a:noFill/>
          </a:ln>
        </p:spPr>
        <p:txBody>
          <a:bodyPr spcFirstLastPara="1" wrap="square" lIns="91425" tIns="91425" rIns="91425" bIns="91425" anchor="t" anchorCtr="0">
            <a:spAutoFit/>
          </a:bodyPr>
          <a:lstStyle/>
          <a:p>
            <a:pPr marL="457200" lvl="0" indent="-330200" algn="l" rtl="0">
              <a:lnSpc>
                <a:spcPct val="90000"/>
              </a:lnSpc>
              <a:spcBef>
                <a:spcPts val="0"/>
              </a:spcBef>
              <a:spcAft>
                <a:spcPts val="0"/>
              </a:spcAft>
              <a:buClr>
                <a:srgbClr val="495B67"/>
              </a:buClr>
              <a:buSzPts val="1600"/>
              <a:buChar char="●"/>
            </a:pPr>
            <a:r>
              <a:rPr lang="en-US" sz="1600">
                <a:solidFill>
                  <a:srgbClr val="495B67"/>
                </a:solidFill>
              </a:rPr>
              <a:t>Maintaining similar number of teachers who are “credentialed and appropriately assigned” (~74 or 75% each year)</a:t>
            </a:r>
            <a:endParaRPr sz="1600">
              <a:solidFill>
                <a:srgbClr val="495B67"/>
              </a:solidFill>
            </a:endParaRPr>
          </a:p>
          <a:p>
            <a:pPr marL="457200" lvl="0" indent="0" algn="l" rtl="0">
              <a:lnSpc>
                <a:spcPct val="90000"/>
              </a:lnSpc>
              <a:spcBef>
                <a:spcPts val="0"/>
              </a:spcBef>
              <a:spcAft>
                <a:spcPts val="0"/>
              </a:spcAft>
              <a:buNone/>
            </a:pPr>
            <a:endParaRPr sz="1600">
              <a:solidFill>
                <a:srgbClr val="495B67"/>
              </a:solidFill>
            </a:endParaRPr>
          </a:p>
        </p:txBody>
      </p:sp>
      <p:sp>
        <p:nvSpPr>
          <p:cNvPr id="147" name="Google Shape;147;p20"/>
          <p:cNvSpPr txBox="1"/>
          <p:nvPr/>
        </p:nvSpPr>
        <p:spPr>
          <a:xfrm>
            <a:off x="339175" y="4022100"/>
            <a:ext cx="11404500" cy="241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The Human Resources Department (HR) monitors compliance to CTC and AB1505 requirements to support the internal credentialing process of mission-aligned new and aspiring teachers:</a:t>
            </a:r>
            <a:endParaRPr sz="1500">
              <a:solidFill>
                <a:schemeClr val="dk1"/>
              </a:solidFill>
            </a:endParaRPr>
          </a:p>
          <a:p>
            <a:pPr marL="457200" lvl="0" indent="-323850" algn="l" rtl="0">
              <a:spcBef>
                <a:spcPts val="600"/>
              </a:spcBef>
              <a:spcAft>
                <a:spcPts val="0"/>
              </a:spcAft>
              <a:buClr>
                <a:schemeClr val="dk1"/>
              </a:buClr>
              <a:buSzPts val="1500"/>
              <a:buAutoNum type="arabicPeriod"/>
            </a:pPr>
            <a:r>
              <a:rPr lang="en-US" sz="1500">
                <a:solidFill>
                  <a:schemeClr val="dk1"/>
                </a:solidFill>
              </a:rPr>
              <a:t>Actively participating in the hiring/screening of MWA faculty candidates to assess valid teacher credentials.</a:t>
            </a:r>
            <a:endParaRPr sz="1500">
              <a:solidFill>
                <a:schemeClr val="dk1"/>
              </a:solidFill>
            </a:endParaRPr>
          </a:p>
          <a:p>
            <a:pPr marL="457200" lvl="0" indent="-323850" algn="l" rtl="0">
              <a:spcBef>
                <a:spcPts val="0"/>
              </a:spcBef>
              <a:spcAft>
                <a:spcPts val="0"/>
              </a:spcAft>
              <a:buClr>
                <a:schemeClr val="dk1"/>
              </a:buClr>
              <a:buSzPts val="1500"/>
              <a:buAutoNum type="arabicPeriod"/>
            </a:pPr>
            <a:r>
              <a:rPr lang="en-US" sz="1500">
                <a:solidFill>
                  <a:schemeClr val="dk1"/>
                </a:solidFill>
              </a:rPr>
              <a:t>Supporting presently employed educators to make adequate progress towards their credential by guiding them through applications/requirements for permits and/or waivers that allow them to teach in the State of California.</a:t>
            </a:r>
            <a:endParaRPr sz="1500">
              <a:solidFill>
                <a:schemeClr val="dk1"/>
              </a:solidFill>
            </a:endParaRPr>
          </a:p>
          <a:p>
            <a:pPr marL="0" lvl="0" indent="0" algn="l" rtl="0">
              <a:spcBef>
                <a:spcPts val="600"/>
              </a:spcBef>
              <a:spcAft>
                <a:spcPts val="600"/>
              </a:spcAft>
              <a:buNone/>
            </a:pPr>
            <a:r>
              <a:rPr lang="en-US" sz="1500">
                <a:solidFill>
                  <a:schemeClr val="dk1"/>
                </a:solidFill>
              </a:rPr>
              <a:t>For those who do not yet hold a "clear" credential status, HR monitors the issuance of the credential, permit, or waiver types until the educator reaches clear credential status, and supports teachers with obtaining a mentor as part of the Teacher Induction Process. In the event that an educator is unable to meet certain milestones towards earning a clear credential on their own, HR creates a teacher plan that outlines milestones, deadlines, and expectations that must be met to continue employment at MWA.</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53" name="Google Shape;153;p21"/>
          <p:cNvSpPr txBox="1"/>
          <p:nvPr/>
        </p:nvSpPr>
        <p:spPr>
          <a:xfrm>
            <a:off x="809275" y="22503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Data Source(s)</a:t>
            </a:r>
            <a:endParaRPr/>
          </a:p>
        </p:txBody>
      </p:sp>
      <p:sp>
        <p:nvSpPr>
          <p:cNvPr id="154" name="Google Shape;154;p21"/>
          <p:cNvSpPr txBox="1"/>
          <p:nvPr/>
        </p:nvSpPr>
        <p:spPr>
          <a:xfrm>
            <a:off x="809275" y="2943276"/>
            <a:ext cx="4090200" cy="7536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Textbook distribution lists</a:t>
            </a:r>
            <a:endParaRPr sz="1600" b="1">
              <a:solidFill>
                <a:srgbClr val="495B67"/>
              </a:solidFill>
            </a:endParaRPr>
          </a:p>
          <a:p>
            <a:pPr marL="0" marR="0" lvl="0" indent="0" algn="l" rtl="0">
              <a:lnSpc>
                <a:spcPct val="90000"/>
              </a:lnSpc>
              <a:spcBef>
                <a:spcPts val="0"/>
              </a:spcBef>
              <a:spcAft>
                <a:spcPts val="0"/>
              </a:spcAft>
              <a:buClr>
                <a:srgbClr val="495B67"/>
              </a:buClr>
              <a:buSzPts val="900"/>
              <a:buFont typeface="Arial"/>
              <a:buNone/>
            </a:pPr>
            <a:endParaRPr sz="1600" b="1">
              <a:solidFill>
                <a:srgbClr val="495B67"/>
              </a:solidFill>
            </a:endParaRPr>
          </a:p>
          <a:p>
            <a:pPr marL="0" marR="0" lvl="0" indent="0" algn="l" rtl="0">
              <a:lnSpc>
                <a:spcPct val="90000"/>
              </a:lnSpc>
              <a:spcBef>
                <a:spcPts val="0"/>
              </a:spcBef>
              <a:spcAft>
                <a:spcPts val="0"/>
              </a:spcAft>
              <a:buNone/>
            </a:pPr>
            <a:endParaRPr sz="1600" b="1">
              <a:solidFill>
                <a:srgbClr val="495B67"/>
              </a:solidFill>
            </a:endParaRPr>
          </a:p>
        </p:txBody>
      </p:sp>
      <p:sp>
        <p:nvSpPr>
          <p:cNvPr id="155" name="Google Shape;155;p21"/>
          <p:cNvSpPr txBox="1"/>
          <p:nvPr/>
        </p:nvSpPr>
        <p:spPr>
          <a:xfrm>
            <a:off x="635850" y="344500"/>
            <a:ext cx="111078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100"/>
              <a:buFont typeface="Arial"/>
              <a:buNone/>
            </a:pPr>
            <a:r>
              <a:rPr lang="en-US" sz="5400" b="1">
                <a:solidFill>
                  <a:srgbClr val="005089"/>
                </a:solidFill>
              </a:rPr>
              <a:t>Access to Curriculum-Aligned</a:t>
            </a:r>
            <a:endParaRPr sz="5400" b="1">
              <a:solidFill>
                <a:srgbClr val="005089"/>
              </a:solidFill>
            </a:endParaRPr>
          </a:p>
          <a:p>
            <a:pPr marL="0" marR="0" lvl="0" indent="0" algn="l" rtl="0">
              <a:spcBef>
                <a:spcPts val="0"/>
              </a:spcBef>
              <a:spcAft>
                <a:spcPts val="0"/>
              </a:spcAft>
              <a:buSzPts val="1100"/>
              <a:buNone/>
            </a:pPr>
            <a:r>
              <a:rPr lang="en-US" sz="5400" b="1">
                <a:solidFill>
                  <a:srgbClr val="005089"/>
                </a:solidFill>
              </a:rPr>
              <a:t>Instructional Materials</a:t>
            </a:r>
            <a:endParaRPr sz="5400" b="1">
              <a:solidFill>
                <a:srgbClr val="005089"/>
              </a:solidFill>
            </a:endParaRPr>
          </a:p>
        </p:txBody>
      </p:sp>
      <p:sp>
        <p:nvSpPr>
          <p:cNvPr id="156" name="Google Shape;156;p21"/>
          <p:cNvSpPr txBox="1"/>
          <p:nvPr/>
        </p:nvSpPr>
        <p:spPr>
          <a:xfrm>
            <a:off x="5984046" y="2230950"/>
            <a:ext cx="38562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Big Takeaway(s)</a:t>
            </a:r>
            <a:endParaRPr/>
          </a:p>
        </p:txBody>
      </p:sp>
      <p:sp>
        <p:nvSpPr>
          <p:cNvPr id="157" name="Google Shape;157;p21"/>
          <p:cNvSpPr txBox="1"/>
          <p:nvPr/>
        </p:nvSpPr>
        <p:spPr>
          <a:xfrm>
            <a:off x="5984050" y="3000153"/>
            <a:ext cx="4090200" cy="2173800"/>
          </a:xfrm>
          <a:prstGeom prst="rect">
            <a:avLst/>
          </a:prstGeom>
          <a:noFill/>
          <a:ln>
            <a:noFill/>
          </a:ln>
        </p:spPr>
        <p:txBody>
          <a:bodyPr spcFirstLastPara="1" wrap="square" lIns="0" tIns="0" rIns="0" bIns="0" anchor="t" anchorCtr="0">
            <a:noAutofit/>
          </a:bodyPr>
          <a:lstStyle/>
          <a:p>
            <a:pPr marL="457200" marR="0" lvl="0" indent="-330200" algn="l" rtl="0">
              <a:lnSpc>
                <a:spcPct val="90000"/>
              </a:lnSpc>
              <a:spcBef>
                <a:spcPts val="0"/>
              </a:spcBef>
              <a:spcAft>
                <a:spcPts val="0"/>
              </a:spcAft>
              <a:buClr>
                <a:srgbClr val="495B67"/>
              </a:buClr>
              <a:buSzPts val="1600"/>
              <a:buChar char="●"/>
            </a:pPr>
            <a:r>
              <a:rPr lang="en-US" sz="1600" b="1">
                <a:solidFill>
                  <a:srgbClr val="495B67"/>
                </a:solidFill>
              </a:rPr>
              <a:t>All students have access to their own textbook (where appropriate)</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Possible next steps: school leaders conduct analysis of what curricular materials are actually being used in classes</a:t>
            </a:r>
            <a:endParaRPr sz="1600" b="1">
              <a:solidFill>
                <a:srgbClr val="495B67"/>
              </a:solidFill>
            </a:endParaRPr>
          </a:p>
          <a:p>
            <a:pPr marL="457200" marR="0" lvl="0" indent="-330200" algn="l" rtl="0">
              <a:lnSpc>
                <a:spcPct val="90000"/>
              </a:lnSpc>
              <a:spcBef>
                <a:spcPts val="1000"/>
              </a:spcBef>
              <a:spcAft>
                <a:spcPts val="0"/>
              </a:spcAft>
              <a:buClr>
                <a:srgbClr val="495B67"/>
              </a:buClr>
              <a:buSzPts val="1600"/>
              <a:buChar char="●"/>
            </a:pPr>
            <a:r>
              <a:rPr lang="en-US" sz="1600" b="1">
                <a:solidFill>
                  <a:srgbClr val="495B67"/>
                </a:solidFill>
              </a:rPr>
              <a:t>Planning upcoming curricular pilots (e.g., upper-school math) </a:t>
            </a: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
        <p:nvSpPr>
          <p:cNvPr id="158" name="Google Shape;158;p21"/>
          <p:cNvSpPr txBox="1"/>
          <p:nvPr/>
        </p:nvSpPr>
        <p:spPr>
          <a:xfrm>
            <a:off x="752425" y="3818100"/>
            <a:ext cx="4356300" cy="29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DC1D0"/>
              </a:buClr>
              <a:buSzPts val="2400"/>
              <a:buFont typeface="Arial"/>
              <a:buNone/>
            </a:pPr>
            <a:r>
              <a:rPr lang="en-US" sz="2400" b="1">
                <a:solidFill>
                  <a:srgbClr val="6DC1D0"/>
                </a:solidFill>
              </a:rPr>
              <a:t>How data informed analysis</a:t>
            </a:r>
            <a:endParaRPr/>
          </a:p>
        </p:txBody>
      </p:sp>
      <p:sp>
        <p:nvSpPr>
          <p:cNvPr id="159" name="Google Shape;159;p21"/>
          <p:cNvSpPr txBox="1"/>
          <p:nvPr/>
        </p:nvSpPr>
        <p:spPr>
          <a:xfrm>
            <a:off x="733075" y="4461421"/>
            <a:ext cx="4090200" cy="1312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1600" b="1">
                <a:solidFill>
                  <a:srgbClr val="495B67"/>
                </a:solidFill>
              </a:rPr>
              <a:t>Operations team conducts annual inventory of textbooks and curricular materials each summer, and cross-references this with enrollment numbers, to make sure there are sufficient numbers of books so that all students have access.  </a:t>
            </a:r>
            <a:endParaRPr sz="1600" b="1">
              <a:solidFill>
                <a:srgbClr val="495B67"/>
              </a:solidFill>
            </a:endParaRPr>
          </a:p>
          <a:p>
            <a:pPr marL="0" marR="0" lvl="0" indent="0" algn="l" rtl="0">
              <a:lnSpc>
                <a:spcPct val="90000"/>
              </a:lnSpc>
              <a:spcBef>
                <a:spcPts val="1000"/>
              </a:spcBef>
              <a:spcAft>
                <a:spcPts val="0"/>
              </a:spcAft>
              <a:buNone/>
            </a:pPr>
            <a:endParaRPr sz="1600" b="1">
              <a:solidFill>
                <a:srgbClr val="495B67"/>
              </a:solidFill>
            </a:endParaRPr>
          </a:p>
          <a:p>
            <a:pPr marL="0" marR="0" lvl="0" indent="0" algn="l" rtl="0">
              <a:lnSpc>
                <a:spcPct val="90000"/>
              </a:lnSpc>
              <a:spcBef>
                <a:spcPts val="1000"/>
              </a:spcBef>
              <a:spcAft>
                <a:spcPts val="0"/>
              </a:spcAft>
              <a:buClr>
                <a:srgbClr val="495B67"/>
              </a:buClr>
              <a:buSzPts val="900"/>
              <a:buFont typeface="Arial"/>
              <a:buNone/>
            </a:pPr>
            <a:endParaRPr sz="1600" b="1">
              <a:solidFill>
                <a:srgbClr val="495B67"/>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1222</Words>
  <Application>Microsoft Office PowerPoint</Application>
  <PresentationFormat>Widescreen</PresentationFormat>
  <Paragraphs>138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Arial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Velarde, Carmen</dc:creator>
  <cp:lastModifiedBy>Velarde, Carmen</cp:lastModifiedBy>
  <cp:revision>1</cp:revision>
  <dcterms:modified xsi:type="dcterms:W3CDTF">2022-06-08T19:45:35Z</dcterms:modified>
</cp:coreProperties>
</file>