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87" r:id="rId10"/>
    <p:sldId id="288" r:id="rId11"/>
    <p:sldId id="289" r:id="rId12"/>
    <p:sldId id="290" r:id="rId13"/>
    <p:sldId id="263" r:id="rId14"/>
    <p:sldId id="264" r:id="rId15"/>
    <p:sldId id="265" r:id="rId16"/>
    <p:sldId id="267" r:id="rId17"/>
    <p:sldId id="268" r:id="rId18"/>
    <p:sldId id="285" r:id="rId19"/>
    <p:sldId id="274" r:id="rId20"/>
    <p:sldId id="286" r:id="rId21"/>
    <p:sldId id="269" r:id="rId22"/>
    <p:sldId id="270" r:id="rId23"/>
    <p:sldId id="271" r:id="rId24"/>
    <p:sldId id="272" r:id="rId25"/>
    <p:sldId id="291" r:id="rId26"/>
    <p:sldId id="276" r:id="rId27"/>
    <p:sldId id="277" r:id="rId28"/>
    <p:sldId id="292" r:id="rId29"/>
    <p:sldId id="278" r:id="rId30"/>
    <p:sldId id="279" r:id="rId31"/>
    <p:sldId id="28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1"/>
    <p:restoredTop sz="73404"/>
  </p:normalViewPr>
  <p:slideViewPr>
    <p:cSldViewPr snapToGrid="0" snapToObjects="1">
      <p:cViewPr varScale="1">
        <p:scale>
          <a:sx n="30" d="100"/>
          <a:sy n="30" d="100"/>
        </p:scale>
        <p:origin x="1228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87054-EEE6-448B-A8FD-1C47D356BEA7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60D5C4E-4697-4F84-878E-1B0284D221D3}">
      <dgm:prSet/>
      <dgm:spPr/>
      <dgm:t>
        <a:bodyPr/>
        <a:lstStyle/>
        <a:p>
          <a:r>
            <a:rPr lang="en-US"/>
            <a:t>Accessibility</a:t>
          </a:r>
        </a:p>
      </dgm:t>
    </dgm:pt>
    <dgm:pt modelId="{CE2B6F55-CF0C-4414-B2FF-BDA1ED88C8BE}" type="parTrans" cxnId="{EA50FFC0-99BC-47B9-9BF6-DEFB812CC00B}">
      <dgm:prSet/>
      <dgm:spPr/>
      <dgm:t>
        <a:bodyPr/>
        <a:lstStyle/>
        <a:p>
          <a:endParaRPr lang="en-US"/>
        </a:p>
      </dgm:t>
    </dgm:pt>
    <dgm:pt modelId="{42BFE485-6387-4086-994B-966174158DA1}" type="sibTrans" cxnId="{EA50FFC0-99BC-47B9-9BF6-DEFB812CC00B}">
      <dgm:prSet/>
      <dgm:spPr/>
      <dgm:t>
        <a:bodyPr/>
        <a:lstStyle/>
        <a:p>
          <a:endParaRPr lang="en-US"/>
        </a:p>
      </dgm:t>
    </dgm:pt>
    <dgm:pt modelId="{FAB690CB-89E5-40C8-A527-B801BD610C30}">
      <dgm:prSet/>
      <dgm:spPr/>
      <dgm:t>
        <a:bodyPr/>
        <a:lstStyle/>
        <a:p>
          <a:r>
            <a:rPr lang="en-US"/>
            <a:t>Curriculum</a:t>
          </a:r>
        </a:p>
      </dgm:t>
    </dgm:pt>
    <dgm:pt modelId="{6DCC67CE-1881-4804-9D89-9BCC0DF63762}" type="parTrans" cxnId="{0F6BB368-39C1-4814-B3E1-B8D20C7764BD}">
      <dgm:prSet/>
      <dgm:spPr/>
      <dgm:t>
        <a:bodyPr/>
        <a:lstStyle/>
        <a:p>
          <a:endParaRPr lang="en-US"/>
        </a:p>
      </dgm:t>
    </dgm:pt>
    <dgm:pt modelId="{3A5F509A-EB8D-4CB7-A214-05F63E9C3D46}" type="sibTrans" cxnId="{0F6BB368-39C1-4814-B3E1-B8D20C7764BD}">
      <dgm:prSet/>
      <dgm:spPr/>
      <dgm:t>
        <a:bodyPr/>
        <a:lstStyle/>
        <a:p>
          <a:endParaRPr lang="en-US"/>
        </a:p>
      </dgm:t>
    </dgm:pt>
    <dgm:pt modelId="{3F86D588-01A9-4CFF-B0D8-B2BEB75CBFE6}">
      <dgm:prSet/>
      <dgm:spPr/>
      <dgm:t>
        <a:bodyPr/>
        <a:lstStyle/>
        <a:p>
          <a:r>
            <a:rPr lang="en-US"/>
            <a:t>Data</a:t>
          </a:r>
        </a:p>
      </dgm:t>
    </dgm:pt>
    <dgm:pt modelId="{D837C1FB-37E1-4C7D-B7F4-BC99AFDAAACF}" type="parTrans" cxnId="{3B79DB75-C078-49EC-9E70-4F4399F8C359}">
      <dgm:prSet/>
      <dgm:spPr/>
      <dgm:t>
        <a:bodyPr/>
        <a:lstStyle/>
        <a:p>
          <a:endParaRPr lang="en-US"/>
        </a:p>
      </dgm:t>
    </dgm:pt>
    <dgm:pt modelId="{49BA41B7-32BA-47C3-A7B5-CB431D2A0F88}" type="sibTrans" cxnId="{3B79DB75-C078-49EC-9E70-4F4399F8C359}">
      <dgm:prSet/>
      <dgm:spPr/>
      <dgm:t>
        <a:bodyPr/>
        <a:lstStyle/>
        <a:p>
          <a:endParaRPr lang="en-US"/>
        </a:p>
      </dgm:t>
    </dgm:pt>
    <dgm:pt modelId="{AA337AF7-4D5F-4659-8222-75F64DEC0F6F}">
      <dgm:prSet/>
      <dgm:spPr/>
      <dgm:t>
        <a:bodyPr/>
        <a:lstStyle/>
        <a:p>
          <a:r>
            <a:rPr lang="en-US"/>
            <a:t>Online Access </a:t>
          </a:r>
        </a:p>
      </dgm:t>
    </dgm:pt>
    <dgm:pt modelId="{ADF54217-56CB-4089-9181-1CE9110B90CE}" type="parTrans" cxnId="{E300D059-AEA0-43A9-9FD7-928EBE5C7678}">
      <dgm:prSet/>
      <dgm:spPr/>
      <dgm:t>
        <a:bodyPr/>
        <a:lstStyle/>
        <a:p>
          <a:endParaRPr lang="en-US"/>
        </a:p>
      </dgm:t>
    </dgm:pt>
    <dgm:pt modelId="{8249AD9C-8423-472C-B4B6-562981A508C5}" type="sibTrans" cxnId="{E300D059-AEA0-43A9-9FD7-928EBE5C7678}">
      <dgm:prSet/>
      <dgm:spPr/>
      <dgm:t>
        <a:bodyPr/>
        <a:lstStyle/>
        <a:p>
          <a:endParaRPr lang="en-US"/>
        </a:p>
      </dgm:t>
    </dgm:pt>
    <dgm:pt modelId="{2549FBC2-1DCD-42D4-83B3-D74FCC0C671E}">
      <dgm:prSet/>
      <dgm:spPr/>
      <dgm:t>
        <a:bodyPr/>
        <a:lstStyle/>
        <a:p>
          <a:r>
            <a:rPr lang="en-US"/>
            <a:t>Student Engagement</a:t>
          </a:r>
        </a:p>
      </dgm:t>
    </dgm:pt>
    <dgm:pt modelId="{732D761E-B59D-443C-9601-F088EDD640E0}" type="parTrans" cxnId="{ED1D1EFC-AD2A-414A-840B-579DE79F93FF}">
      <dgm:prSet/>
      <dgm:spPr/>
      <dgm:t>
        <a:bodyPr/>
        <a:lstStyle/>
        <a:p>
          <a:endParaRPr lang="en-US"/>
        </a:p>
      </dgm:t>
    </dgm:pt>
    <dgm:pt modelId="{5DB0A370-13E1-4CD2-816C-1B730F07244C}" type="sibTrans" cxnId="{ED1D1EFC-AD2A-414A-840B-579DE79F93FF}">
      <dgm:prSet/>
      <dgm:spPr/>
      <dgm:t>
        <a:bodyPr/>
        <a:lstStyle/>
        <a:p>
          <a:endParaRPr lang="en-US"/>
        </a:p>
      </dgm:t>
    </dgm:pt>
    <dgm:pt modelId="{174956B1-801D-4288-99E6-3A1403D3F7FC}">
      <dgm:prSet/>
      <dgm:spPr/>
      <dgm:t>
        <a:bodyPr/>
        <a:lstStyle/>
        <a:p>
          <a:r>
            <a:rPr lang="en-US"/>
            <a:t>Assessments</a:t>
          </a:r>
        </a:p>
      </dgm:t>
    </dgm:pt>
    <dgm:pt modelId="{E65D3B6D-8196-43EC-96DD-07144A097AFC}" type="parTrans" cxnId="{ACFE6603-BC6E-4163-913B-F7DFF54E7F16}">
      <dgm:prSet/>
      <dgm:spPr/>
      <dgm:t>
        <a:bodyPr/>
        <a:lstStyle/>
        <a:p>
          <a:endParaRPr lang="en-US"/>
        </a:p>
      </dgm:t>
    </dgm:pt>
    <dgm:pt modelId="{4CA6126F-56F4-4BAB-BF6F-266E1EE06B22}" type="sibTrans" cxnId="{ACFE6603-BC6E-4163-913B-F7DFF54E7F16}">
      <dgm:prSet/>
      <dgm:spPr/>
      <dgm:t>
        <a:bodyPr/>
        <a:lstStyle/>
        <a:p>
          <a:endParaRPr lang="en-US"/>
        </a:p>
      </dgm:t>
    </dgm:pt>
    <dgm:pt modelId="{3409CBFF-C1B1-4B5A-8C09-7CFA8A67A6F1}">
      <dgm:prSet/>
      <dgm:spPr/>
      <dgm:t>
        <a:bodyPr/>
        <a:lstStyle/>
        <a:p>
          <a:r>
            <a:rPr lang="en-US"/>
            <a:t>Staff Development</a:t>
          </a:r>
        </a:p>
      </dgm:t>
    </dgm:pt>
    <dgm:pt modelId="{EF4DD6E2-851A-4273-B7F9-FC6B83B45080}" type="parTrans" cxnId="{17066918-528B-4F14-AC2E-585F9EC6E91C}">
      <dgm:prSet/>
      <dgm:spPr/>
      <dgm:t>
        <a:bodyPr/>
        <a:lstStyle/>
        <a:p>
          <a:endParaRPr lang="en-US"/>
        </a:p>
      </dgm:t>
    </dgm:pt>
    <dgm:pt modelId="{E646C96A-677D-4F31-AFE6-AED42C42CCAB}" type="sibTrans" cxnId="{17066918-528B-4F14-AC2E-585F9EC6E91C}">
      <dgm:prSet/>
      <dgm:spPr/>
      <dgm:t>
        <a:bodyPr/>
        <a:lstStyle/>
        <a:p>
          <a:endParaRPr lang="en-US"/>
        </a:p>
      </dgm:t>
    </dgm:pt>
    <dgm:pt modelId="{2B7F6D77-2F3D-F24F-B942-AE0F12383FCE}" type="pres">
      <dgm:prSet presAssocID="{6D487054-EEE6-448B-A8FD-1C47D356BEA7}" presName="diagram" presStyleCnt="0">
        <dgm:presLayoutVars>
          <dgm:dir/>
          <dgm:resizeHandles val="exact"/>
        </dgm:presLayoutVars>
      </dgm:prSet>
      <dgm:spPr/>
    </dgm:pt>
    <dgm:pt modelId="{2FCA872A-1954-2141-9403-5B94788BBDE2}" type="pres">
      <dgm:prSet presAssocID="{B60D5C4E-4697-4F84-878E-1B0284D221D3}" presName="node" presStyleLbl="node1" presStyleIdx="0" presStyleCnt="7">
        <dgm:presLayoutVars>
          <dgm:bulletEnabled val="1"/>
        </dgm:presLayoutVars>
      </dgm:prSet>
      <dgm:spPr/>
    </dgm:pt>
    <dgm:pt modelId="{C2FFDC15-AC10-3449-9568-CD3C153BB929}" type="pres">
      <dgm:prSet presAssocID="{42BFE485-6387-4086-994B-966174158DA1}" presName="sibTrans" presStyleCnt="0"/>
      <dgm:spPr/>
    </dgm:pt>
    <dgm:pt modelId="{D24CC5B3-0799-FC4D-AAF9-DB60F8C23EBF}" type="pres">
      <dgm:prSet presAssocID="{FAB690CB-89E5-40C8-A527-B801BD610C30}" presName="node" presStyleLbl="node1" presStyleIdx="1" presStyleCnt="7">
        <dgm:presLayoutVars>
          <dgm:bulletEnabled val="1"/>
        </dgm:presLayoutVars>
      </dgm:prSet>
      <dgm:spPr/>
    </dgm:pt>
    <dgm:pt modelId="{14B059A6-82E8-144E-A58B-DCCC9E75FEE8}" type="pres">
      <dgm:prSet presAssocID="{3A5F509A-EB8D-4CB7-A214-05F63E9C3D46}" presName="sibTrans" presStyleCnt="0"/>
      <dgm:spPr/>
    </dgm:pt>
    <dgm:pt modelId="{B3C37CAE-3C90-C84B-858E-3E6E403179FC}" type="pres">
      <dgm:prSet presAssocID="{3F86D588-01A9-4CFF-B0D8-B2BEB75CBFE6}" presName="node" presStyleLbl="node1" presStyleIdx="2" presStyleCnt="7">
        <dgm:presLayoutVars>
          <dgm:bulletEnabled val="1"/>
        </dgm:presLayoutVars>
      </dgm:prSet>
      <dgm:spPr/>
    </dgm:pt>
    <dgm:pt modelId="{6F4760A5-337E-0D48-A9F9-331899425091}" type="pres">
      <dgm:prSet presAssocID="{49BA41B7-32BA-47C3-A7B5-CB431D2A0F88}" presName="sibTrans" presStyleCnt="0"/>
      <dgm:spPr/>
    </dgm:pt>
    <dgm:pt modelId="{D6C89744-38C0-6A43-AD6B-9637B82929A5}" type="pres">
      <dgm:prSet presAssocID="{AA337AF7-4D5F-4659-8222-75F64DEC0F6F}" presName="node" presStyleLbl="node1" presStyleIdx="3" presStyleCnt="7">
        <dgm:presLayoutVars>
          <dgm:bulletEnabled val="1"/>
        </dgm:presLayoutVars>
      </dgm:prSet>
      <dgm:spPr/>
    </dgm:pt>
    <dgm:pt modelId="{44B8D794-8BAD-D44C-8FEC-F3EBDE92E6E4}" type="pres">
      <dgm:prSet presAssocID="{8249AD9C-8423-472C-B4B6-562981A508C5}" presName="sibTrans" presStyleCnt="0"/>
      <dgm:spPr/>
    </dgm:pt>
    <dgm:pt modelId="{A83E7183-AC49-7F4D-888B-AC743BD2F16E}" type="pres">
      <dgm:prSet presAssocID="{2549FBC2-1DCD-42D4-83B3-D74FCC0C671E}" presName="node" presStyleLbl="node1" presStyleIdx="4" presStyleCnt="7">
        <dgm:presLayoutVars>
          <dgm:bulletEnabled val="1"/>
        </dgm:presLayoutVars>
      </dgm:prSet>
      <dgm:spPr/>
    </dgm:pt>
    <dgm:pt modelId="{B9BC4442-B851-8A43-B0BC-A61792AE957A}" type="pres">
      <dgm:prSet presAssocID="{5DB0A370-13E1-4CD2-816C-1B730F07244C}" presName="sibTrans" presStyleCnt="0"/>
      <dgm:spPr/>
    </dgm:pt>
    <dgm:pt modelId="{3F0E7522-23E1-B047-99BD-4BAB6507AFE4}" type="pres">
      <dgm:prSet presAssocID="{174956B1-801D-4288-99E6-3A1403D3F7FC}" presName="node" presStyleLbl="node1" presStyleIdx="5" presStyleCnt="7">
        <dgm:presLayoutVars>
          <dgm:bulletEnabled val="1"/>
        </dgm:presLayoutVars>
      </dgm:prSet>
      <dgm:spPr/>
    </dgm:pt>
    <dgm:pt modelId="{477D3931-648D-DF45-9310-72EC8C0B366C}" type="pres">
      <dgm:prSet presAssocID="{4CA6126F-56F4-4BAB-BF6F-266E1EE06B22}" presName="sibTrans" presStyleCnt="0"/>
      <dgm:spPr/>
    </dgm:pt>
    <dgm:pt modelId="{B2A78179-D74C-DF49-884D-EDDA125D8495}" type="pres">
      <dgm:prSet presAssocID="{3409CBFF-C1B1-4B5A-8C09-7CFA8A67A6F1}" presName="node" presStyleLbl="node1" presStyleIdx="6" presStyleCnt="7">
        <dgm:presLayoutVars>
          <dgm:bulletEnabled val="1"/>
        </dgm:presLayoutVars>
      </dgm:prSet>
      <dgm:spPr/>
    </dgm:pt>
  </dgm:ptLst>
  <dgm:cxnLst>
    <dgm:cxn modelId="{ACFE6603-BC6E-4163-913B-F7DFF54E7F16}" srcId="{6D487054-EEE6-448B-A8FD-1C47D356BEA7}" destId="{174956B1-801D-4288-99E6-3A1403D3F7FC}" srcOrd="5" destOrd="0" parTransId="{E65D3B6D-8196-43EC-96DD-07144A097AFC}" sibTransId="{4CA6126F-56F4-4BAB-BF6F-266E1EE06B22}"/>
    <dgm:cxn modelId="{17066918-528B-4F14-AC2E-585F9EC6E91C}" srcId="{6D487054-EEE6-448B-A8FD-1C47D356BEA7}" destId="{3409CBFF-C1B1-4B5A-8C09-7CFA8A67A6F1}" srcOrd="6" destOrd="0" parTransId="{EF4DD6E2-851A-4273-B7F9-FC6B83B45080}" sibTransId="{E646C96A-677D-4F31-AFE6-AED42C42CCAB}"/>
    <dgm:cxn modelId="{93E33E35-1114-944D-AADE-8726507D54BF}" type="presOf" srcId="{174956B1-801D-4288-99E6-3A1403D3F7FC}" destId="{3F0E7522-23E1-B047-99BD-4BAB6507AFE4}" srcOrd="0" destOrd="0" presId="urn:microsoft.com/office/officeart/2005/8/layout/default"/>
    <dgm:cxn modelId="{0F6BB368-39C1-4814-B3E1-B8D20C7764BD}" srcId="{6D487054-EEE6-448B-A8FD-1C47D356BEA7}" destId="{FAB690CB-89E5-40C8-A527-B801BD610C30}" srcOrd="1" destOrd="0" parTransId="{6DCC67CE-1881-4804-9D89-9BCC0DF63762}" sibTransId="{3A5F509A-EB8D-4CB7-A214-05F63E9C3D46}"/>
    <dgm:cxn modelId="{0354534C-1F19-4A4E-A4D3-C421C051DA00}" type="presOf" srcId="{FAB690CB-89E5-40C8-A527-B801BD610C30}" destId="{D24CC5B3-0799-FC4D-AAF9-DB60F8C23EBF}" srcOrd="0" destOrd="0" presId="urn:microsoft.com/office/officeart/2005/8/layout/default"/>
    <dgm:cxn modelId="{3B79DB75-C078-49EC-9E70-4F4399F8C359}" srcId="{6D487054-EEE6-448B-A8FD-1C47D356BEA7}" destId="{3F86D588-01A9-4CFF-B0D8-B2BEB75CBFE6}" srcOrd="2" destOrd="0" parTransId="{D837C1FB-37E1-4C7D-B7F4-BC99AFDAAACF}" sibTransId="{49BA41B7-32BA-47C3-A7B5-CB431D2A0F88}"/>
    <dgm:cxn modelId="{E300D059-AEA0-43A9-9FD7-928EBE5C7678}" srcId="{6D487054-EEE6-448B-A8FD-1C47D356BEA7}" destId="{AA337AF7-4D5F-4659-8222-75F64DEC0F6F}" srcOrd="3" destOrd="0" parTransId="{ADF54217-56CB-4089-9181-1CE9110B90CE}" sibTransId="{8249AD9C-8423-472C-B4B6-562981A508C5}"/>
    <dgm:cxn modelId="{D687B6B3-236B-CA48-80D5-6A5D8189CD87}" type="presOf" srcId="{2549FBC2-1DCD-42D4-83B3-D74FCC0C671E}" destId="{A83E7183-AC49-7F4D-888B-AC743BD2F16E}" srcOrd="0" destOrd="0" presId="urn:microsoft.com/office/officeart/2005/8/layout/default"/>
    <dgm:cxn modelId="{EA50FFC0-99BC-47B9-9BF6-DEFB812CC00B}" srcId="{6D487054-EEE6-448B-A8FD-1C47D356BEA7}" destId="{B60D5C4E-4697-4F84-878E-1B0284D221D3}" srcOrd="0" destOrd="0" parTransId="{CE2B6F55-CF0C-4414-B2FF-BDA1ED88C8BE}" sibTransId="{42BFE485-6387-4086-994B-966174158DA1}"/>
    <dgm:cxn modelId="{BC6801C9-E225-3E48-AC21-F2E76412C7C8}" type="presOf" srcId="{B60D5C4E-4697-4F84-878E-1B0284D221D3}" destId="{2FCA872A-1954-2141-9403-5B94788BBDE2}" srcOrd="0" destOrd="0" presId="urn:microsoft.com/office/officeart/2005/8/layout/default"/>
    <dgm:cxn modelId="{966131CD-2CCA-B14C-B24E-593E8A17AE1F}" type="presOf" srcId="{6D487054-EEE6-448B-A8FD-1C47D356BEA7}" destId="{2B7F6D77-2F3D-F24F-B942-AE0F12383FCE}" srcOrd="0" destOrd="0" presId="urn:microsoft.com/office/officeart/2005/8/layout/default"/>
    <dgm:cxn modelId="{601053EA-7797-814D-A0C5-82FAED2F6BD9}" type="presOf" srcId="{3409CBFF-C1B1-4B5A-8C09-7CFA8A67A6F1}" destId="{B2A78179-D74C-DF49-884D-EDDA125D8495}" srcOrd="0" destOrd="0" presId="urn:microsoft.com/office/officeart/2005/8/layout/default"/>
    <dgm:cxn modelId="{DB8A9CF1-B65F-194C-9488-5C058998A95E}" type="presOf" srcId="{3F86D588-01A9-4CFF-B0D8-B2BEB75CBFE6}" destId="{B3C37CAE-3C90-C84B-858E-3E6E403179FC}" srcOrd="0" destOrd="0" presId="urn:microsoft.com/office/officeart/2005/8/layout/default"/>
    <dgm:cxn modelId="{ED1D1EFC-AD2A-414A-840B-579DE79F93FF}" srcId="{6D487054-EEE6-448B-A8FD-1C47D356BEA7}" destId="{2549FBC2-1DCD-42D4-83B3-D74FCC0C671E}" srcOrd="4" destOrd="0" parTransId="{732D761E-B59D-443C-9601-F088EDD640E0}" sibTransId="{5DB0A370-13E1-4CD2-816C-1B730F07244C}"/>
    <dgm:cxn modelId="{D212E4FD-49FA-3947-B831-80CE550E38E1}" type="presOf" srcId="{AA337AF7-4D5F-4659-8222-75F64DEC0F6F}" destId="{D6C89744-38C0-6A43-AD6B-9637B82929A5}" srcOrd="0" destOrd="0" presId="urn:microsoft.com/office/officeart/2005/8/layout/default"/>
    <dgm:cxn modelId="{2E06AE02-C1A7-6643-A1E3-B48D750D682D}" type="presParOf" srcId="{2B7F6D77-2F3D-F24F-B942-AE0F12383FCE}" destId="{2FCA872A-1954-2141-9403-5B94788BBDE2}" srcOrd="0" destOrd="0" presId="urn:microsoft.com/office/officeart/2005/8/layout/default"/>
    <dgm:cxn modelId="{F1A04159-A3DC-5446-9898-761FB36909B6}" type="presParOf" srcId="{2B7F6D77-2F3D-F24F-B942-AE0F12383FCE}" destId="{C2FFDC15-AC10-3449-9568-CD3C153BB929}" srcOrd="1" destOrd="0" presId="urn:microsoft.com/office/officeart/2005/8/layout/default"/>
    <dgm:cxn modelId="{3B035B13-911F-7640-A38C-7CB070D87D3C}" type="presParOf" srcId="{2B7F6D77-2F3D-F24F-B942-AE0F12383FCE}" destId="{D24CC5B3-0799-FC4D-AAF9-DB60F8C23EBF}" srcOrd="2" destOrd="0" presId="urn:microsoft.com/office/officeart/2005/8/layout/default"/>
    <dgm:cxn modelId="{66B9EDB9-B0C2-0D4D-A6A6-F53DAF463F84}" type="presParOf" srcId="{2B7F6D77-2F3D-F24F-B942-AE0F12383FCE}" destId="{14B059A6-82E8-144E-A58B-DCCC9E75FEE8}" srcOrd="3" destOrd="0" presId="urn:microsoft.com/office/officeart/2005/8/layout/default"/>
    <dgm:cxn modelId="{F4376E3E-6B51-CF4D-9123-353A67E382B3}" type="presParOf" srcId="{2B7F6D77-2F3D-F24F-B942-AE0F12383FCE}" destId="{B3C37CAE-3C90-C84B-858E-3E6E403179FC}" srcOrd="4" destOrd="0" presId="urn:microsoft.com/office/officeart/2005/8/layout/default"/>
    <dgm:cxn modelId="{24C502CD-EE32-1241-A53D-F4138BFB10B1}" type="presParOf" srcId="{2B7F6D77-2F3D-F24F-B942-AE0F12383FCE}" destId="{6F4760A5-337E-0D48-A9F9-331899425091}" srcOrd="5" destOrd="0" presId="urn:microsoft.com/office/officeart/2005/8/layout/default"/>
    <dgm:cxn modelId="{6DB0D356-012E-EF4B-9D97-B17F203B7BB4}" type="presParOf" srcId="{2B7F6D77-2F3D-F24F-B942-AE0F12383FCE}" destId="{D6C89744-38C0-6A43-AD6B-9637B82929A5}" srcOrd="6" destOrd="0" presId="urn:microsoft.com/office/officeart/2005/8/layout/default"/>
    <dgm:cxn modelId="{E7466F7A-A463-944D-99F8-37A0F6A2D6C3}" type="presParOf" srcId="{2B7F6D77-2F3D-F24F-B942-AE0F12383FCE}" destId="{44B8D794-8BAD-D44C-8FEC-F3EBDE92E6E4}" srcOrd="7" destOrd="0" presId="urn:microsoft.com/office/officeart/2005/8/layout/default"/>
    <dgm:cxn modelId="{79D0CAAD-30EE-3248-8CB1-F568F8928FBB}" type="presParOf" srcId="{2B7F6D77-2F3D-F24F-B942-AE0F12383FCE}" destId="{A83E7183-AC49-7F4D-888B-AC743BD2F16E}" srcOrd="8" destOrd="0" presId="urn:microsoft.com/office/officeart/2005/8/layout/default"/>
    <dgm:cxn modelId="{0124D7EA-9F32-374C-9101-D93B8F25DE09}" type="presParOf" srcId="{2B7F6D77-2F3D-F24F-B942-AE0F12383FCE}" destId="{B9BC4442-B851-8A43-B0BC-A61792AE957A}" srcOrd="9" destOrd="0" presId="urn:microsoft.com/office/officeart/2005/8/layout/default"/>
    <dgm:cxn modelId="{5D8D1649-1BDA-494A-AEA7-E5146E3FBBE3}" type="presParOf" srcId="{2B7F6D77-2F3D-F24F-B942-AE0F12383FCE}" destId="{3F0E7522-23E1-B047-99BD-4BAB6507AFE4}" srcOrd="10" destOrd="0" presId="urn:microsoft.com/office/officeart/2005/8/layout/default"/>
    <dgm:cxn modelId="{DA9EBB18-047A-6A4E-9378-79561D41010E}" type="presParOf" srcId="{2B7F6D77-2F3D-F24F-B942-AE0F12383FCE}" destId="{477D3931-648D-DF45-9310-72EC8C0B366C}" srcOrd="11" destOrd="0" presId="urn:microsoft.com/office/officeart/2005/8/layout/default"/>
    <dgm:cxn modelId="{091BFCB6-2915-E543-85B2-C5FE56FF43CA}" type="presParOf" srcId="{2B7F6D77-2F3D-F24F-B942-AE0F12383FCE}" destId="{B2A78179-D74C-DF49-884D-EDDA125D849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A872A-1954-2141-9403-5B94788BBDE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Accessibility</a:t>
          </a:r>
        </a:p>
      </dsp:txBody>
      <dsp:txXfrm>
        <a:off x="3080" y="587032"/>
        <a:ext cx="2444055" cy="1466433"/>
      </dsp:txXfrm>
    </dsp:sp>
    <dsp:sp modelId="{D24CC5B3-0799-FC4D-AAF9-DB60F8C23EBF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5">
            <a:hueOff val="-1154481"/>
            <a:satOff val="-2005"/>
            <a:lumOff val="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Curriculum</a:t>
          </a:r>
        </a:p>
      </dsp:txBody>
      <dsp:txXfrm>
        <a:off x="2691541" y="587032"/>
        <a:ext cx="2444055" cy="1466433"/>
      </dsp:txXfrm>
    </dsp:sp>
    <dsp:sp modelId="{B3C37CAE-3C90-C84B-858E-3E6E403179FC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5">
            <a:hueOff val="-2308962"/>
            <a:satOff val="-4011"/>
            <a:lumOff val="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Data</a:t>
          </a:r>
        </a:p>
      </dsp:txBody>
      <dsp:txXfrm>
        <a:off x="5380002" y="587032"/>
        <a:ext cx="2444055" cy="1466433"/>
      </dsp:txXfrm>
    </dsp:sp>
    <dsp:sp modelId="{D6C89744-38C0-6A43-AD6B-9637B82929A5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-3463443"/>
            <a:satOff val="-6016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Online Access </a:t>
          </a:r>
        </a:p>
      </dsp:txBody>
      <dsp:txXfrm>
        <a:off x="8068463" y="587032"/>
        <a:ext cx="2444055" cy="1466433"/>
      </dsp:txXfrm>
    </dsp:sp>
    <dsp:sp modelId="{A83E7183-AC49-7F4D-888B-AC743BD2F16E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chemeClr val="accent5">
            <a:hueOff val="-4617924"/>
            <a:satOff val="-8021"/>
            <a:lumOff val="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Student Engagement</a:t>
          </a:r>
        </a:p>
      </dsp:txBody>
      <dsp:txXfrm>
        <a:off x="1347311" y="2297871"/>
        <a:ext cx="2444055" cy="1466433"/>
      </dsp:txXfrm>
    </dsp:sp>
    <dsp:sp modelId="{3F0E7522-23E1-B047-99BD-4BAB6507AFE4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chemeClr val="accent5">
            <a:hueOff val="-5772404"/>
            <a:satOff val="-10027"/>
            <a:lumOff val="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Assessments</a:t>
          </a:r>
        </a:p>
      </dsp:txBody>
      <dsp:txXfrm>
        <a:off x="4035772" y="2297871"/>
        <a:ext cx="2444055" cy="1466433"/>
      </dsp:txXfrm>
    </dsp:sp>
    <dsp:sp modelId="{B2A78179-D74C-DF49-884D-EDDA125D8495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chemeClr val="accent5">
            <a:hueOff val="-6926885"/>
            <a:satOff val="-12032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Staff Development</a:t>
          </a:r>
        </a:p>
      </dsp:txBody>
      <dsp:txXfrm>
        <a:off x="672423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8CDFC-6772-ED44-AC77-45105BC6A2F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0D5ED-0E3D-2845-8377-404FB2928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1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Semi-annual update </a:t>
            </a:r>
          </a:p>
          <a:p>
            <a:r>
              <a:rPr lang="en-US" dirty="0"/>
              <a:t>Most critical element of our program- the curriculum that excites students about learning</a:t>
            </a:r>
          </a:p>
          <a:p>
            <a:r>
              <a:rPr lang="en-US" dirty="0"/>
              <a:t>And provides the avenue for them to develop dynamic postsecondary plans.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3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Math’s Upper School Pilot –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a subset of teachers to try both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UP and Carnegie Learning.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4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 Psych and Spanish textbooks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8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Timelines, </a:t>
            </a:r>
          </a:p>
          <a:p>
            <a:r>
              <a:rPr lang="en-US" dirty="0"/>
              <a:t>Examples of Textbooks</a:t>
            </a:r>
          </a:p>
          <a:p>
            <a:r>
              <a:rPr lang="en-US" dirty="0"/>
              <a:t>Want to make sure teachers have their textbooks early in the summer.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 Pilot for Social Studies – not a lot of choices.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Discovery Education as the Social Studies Curriculum,6-8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 5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 Science based on NGSS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a Rubric to evaluate curriculum for academic rigor and cultural relevance.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student outcomes.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 + Textbooks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61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date 2025-2026 school year</a:t>
            </a:r>
          </a:p>
          <a:p>
            <a:endParaRPr lang="en-US" dirty="0"/>
          </a:p>
          <a:p>
            <a:r>
              <a:rPr lang="en-US" dirty="0"/>
              <a:t>UC/CSU proposing to mandate a half semester of ethnic studies for high school students applying to the UC system.</a:t>
            </a:r>
          </a:p>
          <a:p>
            <a:endParaRPr lang="en-US" dirty="0"/>
          </a:p>
          <a:p>
            <a:r>
              <a:rPr lang="en-US" dirty="0"/>
              <a:t>New course would add the letter “H” –</a:t>
            </a:r>
          </a:p>
          <a:p>
            <a:r>
              <a:rPr lang="en-US" dirty="0"/>
              <a:t>A-G would become A-H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48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goal – ask Stillwell to comment.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84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Liz Martinez leadership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Calendar - Bell Schedule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Input solicited from teachers and staff.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endorse the recommendation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the mindset to try for more instructional days as time goes by.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54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starts together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1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STAGGER</a:t>
            </a:r>
          </a:p>
          <a:p>
            <a:r>
              <a:rPr lang="en-US" dirty="0"/>
              <a:t>Would alleviate traffic</a:t>
            </a:r>
          </a:p>
          <a:p>
            <a:r>
              <a:rPr lang="en-US" dirty="0"/>
              <a:t>Maintains early dismissals on Fridays</a:t>
            </a:r>
          </a:p>
          <a:p>
            <a:r>
              <a:rPr lang="en-US" dirty="0"/>
              <a:t>Challenging for families to have different arrival/dismissal times if they have kids in the middle and upper school</a:t>
            </a:r>
          </a:p>
          <a:p>
            <a:r>
              <a:rPr lang="en-US" dirty="0"/>
              <a:t>Lunch is not long enough.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76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instructional minutes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 the gaps in their learning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we provide more instructional experiences for our students.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5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Member of the CRC, now called the </a:t>
            </a:r>
          </a:p>
          <a:p>
            <a:r>
              <a:rPr lang="en-US" dirty="0"/>
              <a:t>Curriculum and Instruction Committee, since I joined the MWA Board in 2013.</a:t>
            </a:r>
          </a:p>
          <a:p>
            <a:r>
              <a:rPr lang="en-US" dirty="0"/>
              <a:t>We’ve seen a lot of changes and it’s a pleasure to share them with you.</a:t>
            </a:r>
          </a:p>
          <a:p>
            <a:r>
              <a:rPr lang="en-US" dirty="0"/>
              <a:t>Who’s on board –</a:t>
            </a:r>
          </a:p>
          <a:p>
            <a:r>
              <a:rPr lang="en-US" dirty="0"/>
              <a:t>You’re represented by Alicia and me.</a:t>
            </a:r>
          </a:p>
          <a:p>
            <a:r>
              <a:rPr lang="en-US" dirty="0"/>
              <a:t>Mr. Nelson, Micah Stillwell, and a shout out and welcome to </a:t>
            </a:r>
          </a:p>
          <a:p>
            <a:r>
              <a:rPr lang="en-US" dirty="0"/>
              <a:t>Eric Becker, who is the new Director of Academic Instruction in the </a:t>
            </a:r>
            <a:r>
              <a:rPr lang="en-US" dirty="0" err="1"/>
              <a:t>Humanitis</a:t>
            </a:r>
            <a:r>
              <a:rPr lang="en-US" dirty="0"/>
              <a:t>.</a:t>
            </a:r>
          </a:p>
          <a:p>
            <a:r>
              <a:rPr lang="en-US" dirty="0"/>
              <a:t>His Math/Science counterpart quit in December.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3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this the year where I can squeeze out more instructional days?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a strong foundation to launch – where can we be innovative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can we stretch?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looking at two years at a time – that’s a huge leap forward.</a:t>
            </a:r>
          </a:p>
          <a:p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46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Snapshot of Seniors Postsecondary Plans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 Offerings – ask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Launch of Dual Enrollment Program.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93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Snapshot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proud of the 19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Wave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 of many people doing good work over time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 95% of grads having a plan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 students in class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74 students admitted – to four-year colleges.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Almost 94 %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Admission officers from all UC’s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Hack the Hood- computer science training program – 5 students.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12-month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5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Key elements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Takeaways in Admissions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Test-optional policies have provided leverage.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55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 Profile – grades –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Took as many AP classes as she could throughout the year.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Extra-curricular activities – demonstrated interest.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– environmental social justice.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 – ASB – internship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Youth vs. Apocalypse. – social media profile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justice club.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writing skills played a great role.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Rigorous courses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 skills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 workshop for UC-eligible 20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Wave.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7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 Offerings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 of Finance – Ms. Mohammed.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 to Pre-Calculus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 Band , depending on talent recruitment.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Condensing CTE Pathway from 3 to 2 years.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Discontinuing Anatomy and Physiology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minimum enrollment of course sections from 13-18 students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Initiating planning for Ethnic Studies.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CTE Pathway – students not committed to a four-year college pathway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biology, chemistry, physics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Gave them a pathway to meet the CTE criteria.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Researched it – service provider – their pathway was 2 years.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now have Introduction to Drama – will keep that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 Band -4 sections and the subsequent year,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Concert Band –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Visual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Performing Arts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two existing arts teacher and add 1 more.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Hire a teacher who can offer upper division electives.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Unanimous in its recommendation to approve the course offerings.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92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03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the advantages of the program, generally.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3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 Enrollment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 – way to increase college completion through early accumulation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 – partnering with other institutions to find talent to teach.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credit accumulation for college-going.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A-G Completion Improvement Grant.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 Screenshot.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 for unintended consequences.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 the percent of college-goers who are accumulating college credit.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 – Leadership Public Schools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Recommendation to have a full-time facilitator.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a school within a school.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support for incoming faculty member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Easing the transition.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Classes taught at MWA.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Pursue our CCAP agreement – closed to the public.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Wavemaker students.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Professor at Contra Costa College teaches.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Hybrid – have our own faculty member teach the course.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administrator – advise students on their own time.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0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our topics – wide-ranging and riveting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34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Metrics to see if it is working – whether or not students are passing the classes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 - If by August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don’t have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x,y,z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place, we can’t get this done.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30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for Questions, Feedback and Comments.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Mr. Nelson sets the scene,</a:t>
            </a:r>
          </a:p>
          <a:p>
            <a:r>
              <a:rPr lang="en-US" dirty="0"/>
              <a:t>What’s new</a:t>
            </a:r>
          </a:p>
          <a:p>
            <a:r>
              <a:rPr lang="en-US" dirty="0"/>
              <a:t>Teacher Support biggest focus</a:t>
            </a:r>
          </a:p>
          <a:p>
            <a:r>
              <a:rPr lang="en-US" dirty="0"/>
              <a:t>New course offerings</a:t>
            </a:r>
          </a:p>
          <a:p>
            <a:r>
              <a:rPr lang="en-US" dirty="0"/>
              <a:t>Logistics about schedules and calendars</a:t>
            </a:r>
          </a:p>
          <a:p>
            <a:r>
              <a:rPr lang="en-US" dirty="0"/>
              <a:t>College and Career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2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, Nelson sets the scene</a:t>
            </a:r>
          </a:p>
          <a:p>
            <a:r>
              <a:rPr lang="en-US" dirty="0"/>
              <a:t>These are very challenging issues </a:t>
            </a:r>
          </a:p>
          <a:p>
            <a:r>
              <a:rPr lang="en-US" dirty="0"/>
              <a:t>Staffing</a:t>
            </a:r>
          </a:p>
          <a:p>
            <a:r>
              <a:rPr lang="en-US" dirty="0"/>
              <a:t>Adjustments</a:t>
            </a:r>
          </a:p>
          <a:p>
            <a:r>
              <a:rPr lang="en-US" dirty="0"/>
              <a:t>Lack of predictability</a:t>
            </a:r>
          </a:p>
          <a:p>
            <a:r>
              <a:rPr lang="en-US" dirty="0"/>
              <a:t>Pressures of COVID testing, etc.</a:t>
            </a:r>
          </a:p>
          <a:p>
            <a:endParaRPr lang="en-US" dirty="0"/>
          </a:p>
          <a:p>
            <a:r>
              <a:rPr lang="en-US" dirty="0"/>
              <a:t>“Agenda doesn’t fully capture the context under which the instructional leaders have been able to lay out a plan of action for the coming year.”</a:t>
            </a:r>
          </a:p>
          <a:p>
            <a:r>
              <a:rPr lang="en-US" dirty="0"/>
              <a:t>--Mr. Nelson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57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Ms. Stillwell</a:t>
            </a:r>
          </a:p>
          <a:p>
            <a:r>
              <a:rPr lang="en-US" dirty="0"/>
              <a:t>Prioritized staffing</a:t>
            </a:r>
          </a:p>
          <a:p>
            <a:r>
              <a:rPr lang="en-US" dirty="0"/>
              <a:t>Considering how we “stress test our systems”</a:t>
            </a:r>
          </a:p>
          <a:p>
            <a:r>
              <a:rPr lang="en-US" dirty="0"/>
              <a:t>Instructional Support team pulled away to cover classes</a:t>
            </a:r>
          </a:p>
          <a:p>
            <a:r>
              <a:rPr lang="en-US" dirty="0"/>
              <a:t>Trying to get to a place where teachers are seen and heard.</a:t>
            </a:r>
          </a:p>
          <a:p>
            <a:endParaRPr lang="en-US" dirty="0"/>
          </a:p>
          <a:p>
            <a:r>
              <a:rPr lang="en-US" dirty="0"/>
              <a:t>Startling statistic which makes the challenges obvious</a:t>
            </a:r>
          </a:p>
          <a:p>
            <a:endParaRPr lang="en-US" dirty="0"/>
          </a:p>
          <a:p>
            <a:r>
              <a:rPr lang="en-US" dirty="0"/>
              <a:t>53% of faculty are new teachers, or are new to MWA.</a:t>
            </a:r>
          </a:p>
          <a:p>
            <a:r>
              <a:rPr lang="en-US" dirty="0"/>
              <a:t>Increased support for teachers and intentional professional development.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Refine assessment and Professional Development calendars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the calendars are compatible with pace of instruction.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 – reach out to diversity, equity and inclusion to make sure there is consistent programming and messaging.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b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 – not a silo of excellence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Collaborating with DEI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“High Quality instruction is the best tool for classroom management.”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6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Aspirational!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Instructional Support Priorities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observation – 100 % of staff observed monthly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Stabilized faculty  - staff intent to return survey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Alton – teachers feel adrift.  What’s the commitment if you’re not coming to my class.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 and debrief –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 observations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Piloting new curriculum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staff will require more support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to teacher retention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Teachers like their ability to have a “say” into the curriculum.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1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templates for Math Curriculum.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0D5ED-0E3D-2845-8377-404FB29285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7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1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8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3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2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6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5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4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5/9/2022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5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5/9/2022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0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images.pond5.com%2Ffemale-student-raising-hand-during-footage-072167535_iconl.jpeg&amp;imgrefurl=https%3A%2F%2Fwww.pond5.com%2Fstock-footage%2Ftag%2Fstudent-raising-hand%2F&amp;tbnid=3N-07sZC9H9bDM&amp;vet=10CKEBEDMo9AJqFwoTCPCY7fr8tvcCFQAAAAAdAAAAABAI..i&amp;docid=Zko0A-5oUM3t7M&amp;w=480&amp;h=270&amp;itg=1&amp;q=student%20raised%20hand%20in%20classroom&amp;hl=en&amp;ved=0CKEBEDMo9AJqFwoTCPCY7fr8tvcCFQAAAAAdAAAAABA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2.alibris-static.com%2Fimages%2Fnav%2Ftextbooks.png&amp;imgrefurl=https%3A%2F%2Fm.alibris.com%2Fbooks%2Ftextbooks&amp;tbnid=T3GxdKYS-rCjpM&amp;vet=12ahUKEwiHiJ388sD3AhUkI30KHRwxB2gQMygAegUIARDUAQ..i&amp;docid=agX6iox-N5sqaM&amp;w=200&amp;h=200&amp;q=textbooks&amp;ved=2ahUKEwiHiJ388sD3AhUkI30KHRwxB2gQMygAegUIARDUA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www.google.com/imgres?imgurl=https%3A%2F%2Fi0.wp.com%2Fcalmatters.org%2Fwp-content%2Fuploads%2F2021%2F01%2Fethnic-studies.jpg%3Ffit%3D1200%252C872%26ssl%3D1&amp;imgrefurl=https%3A%2F%2Fcalmatters.org%2Fcommentary%2Fmy-turn%2F2021%2F01%2Flets-aim-toward-an-authentic-ethnic-studies-discipline%2F&amp;tbnid=uq7LDnlsQrxLcM&amp;vet=12ahUKEwje6dnb1rn3AhVTIH0KHWlAC38QMygBegUIARDWAQ..i&amp;docid=S60hOy1U4DCm8M&amp;w=1200&amp;h=872&amp;q=ethnic%20studies&amp;client=firefox-b-1-e&amp;ved=2ahUKEwje6dnb1rn3AhVTIH0KHWlAC38QMygBegUIARDWAQ" TargetMode="External"/><Relationship Id="rId7" Type="http://schemas.openxmlformats.org/officeDocument/2006/relationships/hyperlink" Target="https://www.google.com/imgres?imgurl=https%3A%2F%2Fwww.ppic.org%2Fwp-content%2Fuploads%2FMathEquaitionChalkboard.jpg&amp;imgrefurl=https%3A%2F%2Fwww.ppic.org%2Fblog%2Fupgrading-high-school-math-requirements%2F&amp;tbnid=vbbClRetOYBQDM&amp;vet=12ahUKEwiMxtDz1rn3AhXQHTQIHUDUCYEQMygAegUIARDYAQ..i&amp;docid=eFgl_aoBy8k9bM&amp;w=682&amp;h=306&amp;q=upper%20school%20math&amp;client=firefox-b-1-e&amp;ved=2ahUKEwiMxtDz1rn3AhXQHTQIHUDUCYEQMygAegUIARDYA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hyperlink" Target="https://www.google.com/imgres?imgurl=https%3A%2F%2Fres.cloudinary.com%2Fcrunchbase-production%2Fimage%2Fupload%2Fc_lpad%2Cf_auto%2Cq_auto%3Aeco%2Cdpr_1%2Fv1465618943%2Fhwr0knmqhkxgmc5vrs5w.png&amp;imgrefurl=https%3A%2F%2Fwww.crunchbase.com%2Forganization%2Fdiscovery-education&amp;tbnid=-xUp65fupQfhFM&amp;vet=12ahUKEwixpPbP1rn3AhVOATQIHZSNAR8QMygDegUIARDBAQ..i&amp;docid=IzCWv1G-Qt-n7M&amp;w=400&amp;h=400&amp;q=discovery%20education%20logo&amp;client=firefox-b-1-e&amp;ved=2ahUKEwixpPbP1rn3AhVOATQIHZSNAR8QMygDegUIARDBAQ" TargetMode="Externa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jessehagopian.files.wordpress.com%2F2018%2F05%2Fethnic-studies_murial.jpg&amp;imgrefurl=https%3A%2F%2Fiamaneducator.com%2F2018%2F05%2F22%2Fethnic-studies-in-seattle-a-look-inside-the-classrooms-of-antiracist-educators%2F&amp;tbnid=Z4Yej2321G_BkM&amp;vet=12ahUKEwiB_si82rn3AhWAKjQIHSYJDPcQMygFegUIARDeAQ..i&amp;docid=BbzJKFl3tKwgTM&amp;w=1038&amp;h=576&amp;q=ethnic%20studies&amp;client=firefox-b-1-e&amp;ved=2ahUKEwiB_si82rn3AhWAKjQIHSYJDPcQMygFegUIARDeA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nekeascpk0-flywheel.netdna-ssl.com%2Fwp-content%2Fuploads%2F2019%2F02%2FAdobeStock_137280752.jpeg&amp;imgrefurl=https%3A%2F%2Fwww.illuminateed.com%2Fblog%2F2018%2F10%2Fprogress-monitoring-tools-for-math%2F&amp;tbnid=vAYO9ljP65sApM&amp;vet=12ahUKEwi9lsGK3Ln3AhXpCjQIHfcqAOMQMygregUIARCaAg..i&amp;docid=R51MJTk8XU5uyM&amp;w=5302&amp;h=3535&amp;q=math%20skills%20progress&amp;client=firefox-b-1-e&amp;ved=2ahUKEwi9lsGK3Ln3AhXpCjQIHfcqAOMQMygregUIARCaA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hyperlink" Target="https://www.google.com/imgres?imgurl=https%3A%2F%2Fresources.finalsite.net%2Fimages%2Ff_auto%2Cq_auto%2Ct_image_size_6%2Fv1596664024%2Fmakingwaves%2Fi5s0eh9uasuqhrmsacx8%2FMWA_Campus_Oct2019_915421.jpg&amp;imgrefurl=https%3A%2F%2Fwww.makingwavesacademy.org%2F&amp;tbnid=YoSgSt95nseCcM&amp;vet=12ahUKEwjG0bzG3Ln3AhXDIn0KHYbGDYoQMygPegUIARDYAQ..i&amp;docid=EwGi2nK-wEsCLM&amp;w=2200&amp;h=1468&amp;q=making%20waves%20academy&amp;hl=en&amp;client=firefox-b-1-e&amp;ved=2ahUKEwjG0bzG3Ln3AhXDIn0KHYbGDYoQMygPegUIARDYAQ" TargetMode="Externa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%3A%2F%2Fclipart-library.com%2Fimg%2F974667.jpg&amp;imgrefurl=http%3A%2F%2Fclipart-library.com%2Fkindergarten-dismissal-cliparts.html&amp;tbnid=KBZ2rQdlWwMD3M&amp;vet=12ahUKEwir7pey1bn3AhW1ATQIHXxiD5cQMygGegUIARDMAQ..i&amp;docid=03jsjzOryOHFvM&amp;w=580&amp;h=759&amp;q=school%20dismissal%20google%20images&amp;client=firefox-b-1-e&amp;ved=2ahUKEwir7pey1bn3AhW1ATQIHXxiD5cQMygGegUIARDMA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tudiobondy.com%2Fwp-content%2Fuploads%2F2020%2F01%2Fmwa-01_SBA.jpg&amp;imgrefurl=https%3A%2F%2Fstudiobondy.com%2Fportfolio%2Fmaking-waves-academy%2F&amp;tbnid=yDh5UNUMoXrEHM&amp;vet=12ahUKEwjG0bzG3Ln3AhXDIn0KHYbGDYoQMygaegUIARDzAQ..i&amp;docid=os5KWi8V8Gk26M&amp;w=1467&amp;h=1080&amp;q=making%20waves%20academy&amp;hl=en&amp;client=firefox-b-1-e&amp;ved=2ahUKEwjG0bzG3Ln3AhXDIn0KHYbGDYoQMygaegUIARDzAQ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tudiobondy.com%2Fwp-content%2Fuploads%2F2020%2F01%2Fmwa-01_SBA.jpg&amp;imgrefurl=https%3A%2F%2Fstudiobondy.com%2Fportfolio%2Fmaking-waves-academy%2F&amp;tbnid=yDh5UNUMoXrEHM&amp;vet=12ahUKEwjG0bzG3Ln3AhXDIn0KHYbGDYoQMygaegUIARDzAQ..i&amp;docid=os5KWi8V8Gk26M&amp;w=1467&amp;h=1080&amp;q=making%20waves%20academy&amp;hl=en&amp;client=firefox-b-1-e&amp;ved=2ahUKEwjG0bzG3Ln3AhXDIn0KHYbGDYoQMygaegUIARDzAQ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tatic01.nyt.com%2Fimages%2F2022%2F01%2F09%2Fbusiness%2F07Strategies-illo%2F07Strategies-illo-mediumSquareAt3X.jpg&amp;imgrefurl=https%3A%2F%2Fwww.nytimes.com%2F2022%2F01%2F07%2Fbusiness%2Fstock-market-bonds-forecast.html&amp;tbnid=LTyZH60DjTCVEM&amp;vet=12ahUKEwiY1Nr_5rn3AhWjAjQIHbfGBBsQMygaegUIARCCAQ..i&amp;docid=_F1kDnzDo6ZGNM&amp;w=1440&amp;h=1440&amp;q=calendar%20two-year%20projections&amp;ved=2ahUKEwiY1Nr_5rn3AhWjAjQIHbfGBBsQMygaegUIARCCA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pbs.twimg.com%2Fcard_img%2F1517018720740118529%2F_gRgrIFS%3Fformat%3Djpg%26name%3D900x900&amp;imgrefurl=https%3A%2F%2Fmobile.twitter.com%2Fmakingwavesfdn&amp;tbnid=smlmKdeU_wD91M&amp;vet=12ahUKEwjG0bzG3Ln3AhXDIn0KHYbGDYoQMygzegQIARBF..i&amp;docid=XSlel2kmQ5QoDM&amp;w=740&amp;h=460&amp;q=making%20waves%20academy&amp;hl=en&amp;client=firefox-b-1-e&amp;ved=2ahUKEwjG0bzG3Ln3AhXDIn0KHYbGDYoQMygzegQIARB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www.google.com/imgres?imgurl=https%3A%2F%2Fmaking-waves.org%2Fwp-content%2Fuploads%2F2022%2F01%2FAE39B290-7628-45BE-8333-A7A2968FFBD6_1_201_a-1024x576.jpeg&amp;imgrefurl=https%3A%2F%2Fmaking-waves.org%2Four-work%2Fmaking-waves-academy%2F&amp;tbnid=Y0UX5nlqJc4pBM&amp;vet=12ahUKEwidt8GAob_3AhUnBjQIHZPuAZEQMygWegUIARDEAQ..i&amp;docid=Y5YbMWt5acZ7GM&amp;w=1024&amp;h=576&amp;q=google%20images%20making%20waves%20academy&amp;ved=2ahUKEwidt8GAob_3AhUnBjQIHZPuAZEQMygWegUIARDEAQ" TargetMode="External"/><Relationship Id="rId7" Type="http://schemas.openxmlformats.org/officeDocument/2006/relationships/hyperlink" Target="https://www.google.com/imgres?imgurl=https%3A%2F%2Fresources.finalsite.net%2Fimages%2Ff_auto%2Cq_auto%2Ct_image_size_6%2Fv1596666473%2Fmakingwaves%2Fc1nztirbzmp3kasdmgh2%2FMakingWaves_Penants_8480_2.jpg&amp;imgrefurl=https%3A%2F%2Fwww.makingwavesacademy.org%2F&amp;tbnid=lTBkKNnJb7BGYM&amp;vet=12ahUKEwidt8GAob_3AhUnBjQIHZPuAZEQMygGegUIARCjAQ..i&amp;docid=EwGi2nK-wEsCLM&amp;w=2200&amp;h=1518&amp;q=google%20images%20making%20waves%20academy&amp;ved=2ahUKEwidt8GAob_3AhUnBjQIHZPuAZEQMygGegUIARCjAQ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www.google.com/imgres?imgurl=https%3A%2F%2Fcdn.foleon.com%2Fupload%2F38431%2Fmwa_ir_photo_resize-29.7b040ba6586a.png&amp;imgrefurl=https%3A%2F%2Fmaking-waves.foleon.com%2Fmaking-waves-academy-impact-report-2019%2Fmaking-waves-academy-impact-report-2018-19%2Fimpact-report%2F&amp;tbnid=AzGctTVBOqeRYM&amp;vet=12ahUKEwiNpNTQob_3AhXZAjQIHeHACE0QMyhAegQIARBV..i&amp;docid=zh1nEsgBTdwt0M&amp;w=1043&amp;h=834&amp;q=google%20images%20making%20waves%20academy%20extra%20curricular&amp;hl=en&amp;ved=2ahUKEwiNpNTQob_3AhXZAjQIHeHACE0QMyhAegQIARBV" TargetMode="Externa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upload.wikimedia.org%2Fwikipedia%2Fen%2Fthumb%2F2%2F29%2FHarvard_shield_wreath.svg%2F1200px-Harvard_shield_wreath.svg.png&amp;imgrefurl=https%3A%2F%2Fen.wikipedia.org%2Fwiki%2FHarvard_University&amp;tbnid=3HRQ8Gm4r3RLSM&amp;vet=12ahUKEwj_9fyXor_3AhVSHzQIHb9DAogQMygBegUIARDXAQ..i&amp;docid=-Hwdrpag_NSOpM&amp;w=1200&amp;h=1166&amp;q=harvard%20university&amp;ved=2ahUKEwj_9fyXor_3AhVSHzQIHb9DAogQMygBegUIARDXAQ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www.google.com/imgres?imgurl=https%3A%2F%2Fwww.teachwire.net%2Fuploads%2Fnews%2FiStock-856395646_1.jpg&amp;imgrefurl=https%3A%2F%2Fwww.teachwire.net%2Fnews%2F8-drama-games-for-primary-kids-to-ignite-imagination&amp;tbnid=zhwg967Q-0q6cM&amp;vet=12ahUKEwj00riYo7_3AhW9LDQIHemlCkMQMygBegUIARDeAQ..i&amp;docid=lNpTv2u59D9Z4M&amp;w=1000&amp;h=617&amp;q=drama&amp;ved=2ahUKEwj00riYo7_3AhW9LDQIHemlCkMQMygBegUIARDeAQ" TargetMode="External"/><Relationship Id="rId7" Type="http://schemas.openxmlformats.org/officeDocument/2006/relationships/hyperlink" Target="https://www.google.com/imgres?imgurl=https%3A%2F%2Fresources.finalsite.net%2Fimages%2Ff_auto%2Cq_auto%2Ct_image_size_2%2Fv1624543774%2Fd125org%2Flghafp0s36h2j3hcrqli%2FWinterBandConcert2019-2020.jpg&amp;imgrefurl=https%3A%2F%2Fwww.d125.org%2Facademics%2Facademic-divisions%2Ffine-arts%2Fband&amp;tbnid=cn4FYPHrJs-hOM&amp;vet=12ahUKEwit7vSpo7_3AhWIIjQIHfzqBCUQMygRegUIARD7AQ..i&amp;docid=sK6NtrGxJwmqoM&amp;w=512&amp;h=288&amp;q=high%20school%20band&amp;ved=2ahUKEwit7vSpo7_3AhWIIjQIHfzqBCUQMygRegUIARD7AQ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hyperlink" Target="https://www.google.com/imgres?imgurl=https%3A%2F%2Fwww.pngitem.com%2Fpimgs%2Fm%2F146-1466637_dollar-clipart-tumblr-money-dollar-sign-green-transparent.png&amp;imgrefurl=https%3A%2F%2Fwww.pngitem.com%2Fmiddle%2FmJRRbJ_dollar-clipart-tumblr-money-dollar-sign-green-transparent%2F&amp;tbnid=3qrS2fmlGIvsXM&amp;vet=12ahUKEwj7646Ko7_3AhUbCTQIHTvRDJgQMygJegUIARDyAQ..i&amp;docid=5l1djbLYdjR-PM&amp;w=860&amp;h=583&amp;q=dollar%20signs&amp;ved=2ahUKEwj7646Ko7_3AhUbCTQIHTvRDJgQMygJegUIARDyAQ" TargetMode="Externa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dcps.duvalschools.org%2Fcms%2Flib%2FFL01903657%2FCentricity%2FDomain%2F4396%2FAcceleration%2520Program%2520Logos-03.png&amp;imgrefurl=https%3A%2F%2Fdcps.duvalschools.org%2FPage%2F7180&amp;tbnid=-zwYSQRQdr6QmM&amp;vet=12ahUKEwjbwraMrL_3AhXaHjQIHVCyDp4QMygFegUIARDdAQ..i&amp;docid=wOSWdeqGGIOllM&amp;w=600&amp;h=159&amp;q=dual%20enrollment&amp;hl=en&amp;ved=2ahUKEwjbwraMrL_3AhXaHjQIHVCyDp4QMygFegUIARDdAQ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google.com/imgres?imgurl=https%3A%2F%2F3.files.edl.io%2F2df4%2F18%2F11%2F29%2F204538-065dea82-9107-4b38-ad75-9bd8273a8dae.png&amp;imgrefurl=https%3A%2F%2Fcvhs.cv.k12.ca.us%2Fapps%2Fnews%2Farticle%2F958175&amp;tbnid=c58eWUhnynPu0M&amp;vet=12ahUKEwjbwraMrL_3AhXaHjQIHVCyDp4QMygCegUIARDXAQ..i&amp;docid=T3cYlghz8QSvlM&amp;w=300&amp;h=300&amp;q=dual%20enrollment&amp;hl=en&amp;ved=2ahUKEwjbwraMrL_3AhXaHjQIHVCyDp4QMygCegUIARDXAQ" TargetMode="Externa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4cd.edu%2F_files%2Fimages%2Fhome%2Fccc.png&amp;imgrefurl=https%3A%2F%2Fwww.4cd.edu%2Fabout%2Fcolleges.html&amp;tbnid=_gibEnpaAEceBM&amp;vet=12ahUKEwjzqsWPq7_3AhUIADQIHfDXAl8QMygBegUIARC4AQ..i&amp;docid=uytPSPXL73Pv2M&amp;w=600&amp;h=300&amp;q=contra%20costa%20college%20campus&amp;hl=en&amp;ved=2ahUKEwjzqsWPq7_3AhUIADQIHfDXAl8QMygBegUIARC4AQ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d1902livswy8rb.cloudfront.net%2Fdimg%2F670x670%2Fdimg%2Fxl_27080550-testing-learning-business-resize.jpg&amp;imgrefurl=https%3A%2F%2Fwww.cmo.com.au%2Farticle%2F565604%2Fwhy-should-embracing-test-and-learn-culture%2F&amp;tbnid=QbOcAgHsRW-YMM&amp;vet=12ahUKEwijn-mwq7_3AhVaHzQIHfQ2B5QQMygGegUIARDBAQ..i&amp;docid=W6Uj5DjRDXxM7M&amp;w=670&amp;h=395&amp;q=test%20and%20learn&amp;hl=en&amp;ved=2ahUKEwijn-mwq7_3AhVaHzQIHfQ2B5QQMygGegUIARDBAQ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imgres?imgurl=https%3A%2F%2Flookaside.fbsbx.com%2Flookaside%2Fcrawler%2Fmedia%2F%3Fmedia_id%3D2737633663196673&amp;imgrefurl=https%3A%2F%2Fm.facebook.com%2Fmakingwavesfoundation%2Fphotos%2F%3Ftab%3Dalbums&amp;tbnid=5dOhb13uBxwfTM&amp;vet=12ahUKEwiNpNTQob_3AhXZAjQIHeHACE0QMyhIegQIARBl..i&amp;docid=YzIfJRc4B6NtjM&amp;w=820&amp;h=312&amp;q=google%20images%20making%20waves%20academy%20extra%20curricular&amp;hl=en&amp;ved=2ahUKEwiNpNTQob_3AhXZAjQIHeHACE0QMyhIegQIARBl" TargetMode="Externa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sidebysideconsulting.com%2Fwp-content%2Fuploads%2F2017%2F09%2Fthe-hand-questioning-method.jpg&amp;imgrefurl=https%3A%2F%2Fsidebysideconsulting.com%2F2017%2F09%2F18%2Fno-raised-hands-the-5-step-questioning-method%2F&amp;tbnid=1iD7NTspknWFSM&amp;vet=12ahUKEwj8hu_qqr_3AhXvJDQIHcaJCWIQMygBegUIARDOAQ..i&amp;docid=jZFtbz8yGZbHWM&amp;w=1080&amp;h=675&amp;q=hands%20raised%20with%20questions&amp;hl=en&amp;ved=2ahUKEwj8hu_qqr_3AhXvJDQIHcaJCWIQMygBegUIARDOAQ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%3A%2F%2Fbayfrontchamber.com%2Fwp-content%2Fuploads%2FmwaCOCphotos-02.jpg&amp;imgrefurl=https%3A%2F%2Fwww.bayfrontchamber.com%2Fchambermember%2Fmaking-waves-academy%2F&amp;tbnid=Tozui1Z_IDHXSM&amp;vet=12ahUKEwiT2eLD_rb3AhWWATQIHRJXDxkQMygyegQIARBW..i&amp;docid=GXdj2a2KCuLcxM&amp;w=1200&amp;h=960&amp;q=making%20waves%20academy&amp;hl=en&amp;ved=2ahUKEwiT2eLD_rb3AhWWATQIHRJXDxkQMygyegQIARB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s://www.google.com/imgres?imgurl=https%3A%2F%2Fresources.finalsite.net%2Fimages%2Ff_auto%2Cq_auto%2Ct_image_size_2%2Fv1623701478%2Fmakingwaves%2Fjhwe9hn18pzqhc8nx5sz%2FMWA_GradDay_June2021_3116.jpg&amp;imgrefurl=https%3A%2F%2Fwww.makingwavesacademy.org%2Fabout-us%2Fblog%2F~board%2Fnews%2Fpost%2Fboard-president-publishes-op-ed&amp;tbnid=x6TvVY85rpkIUM&amp;vet=12ahUKEwj57qOl_7b3AhWBCDQIHXj1BeEQMygZegUIARCrAQ..i&amp;docid=lhirWrH9I4KuPM&amp;w=512&amp;h=767&amp;q=making%20waves%20academy%20alton%20nelson&amp;hl=en&amp;ved=2ahUKEwj57qOl_7b3AhWBCDQIHXj1BeEQMygZegUIARCrA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resources.finalsite.net%2Fimages%2Ff_auto%2Cq_auto%2Ct_image_size_2%2Fv1553821473%2Fmakingwaves%2Fkuqzzomr14dydo7u825l%2FMWaves_170131_1593.jpg&amp;imgrefurl=https%3A%2F%2Fwww.makingwavesacademy.org%2Fcareers&amp;tbnid=30s10irO2WcYMM&amp;vet=12ahUKEwiC_sXSgLf3AhUnADQIHRc7BfYQMygWegUIARD6AQ..i&amp;docid=ILHwBXROgAkl8M&amp;w=512&amp;h=341&amp;q=making%20waves%20academy%20&amp;hl=en&amp;ved=2ahUKEwiC_sXSgLf3AhUnADQIHRc7BfYQMygWegUIARD6A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%3A%2F%2Fbayfrontchamber.com%2Fwp-content%2Fuploads%2FmwaCOCphotos-01.jpg&amp;imgrefurl=https%3A%2F%2Fwww.bayfrontchamber.com%2Fchambermember%2Fmaking-waves-academy%2F&amp;tbnid=KjZC8ovITW2vYM&amp;vet=12ahUKEwiC_sXSgLf3AhUnADQIHRc7BfYQMygbegUIARCJAg..i&amp;docid=GXdj2a2KCuLcxM&amp;w=1200&amp;h=960&amp;q=making%20waves%20academy%20&amp;hl=en&amp;ved=2ahUKEwiC_sXSgLf3AhUnADQIHRc7BfYQMygbegUIARCJA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rgbClr val="FFFFFF"/>
            </a:solidFill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chemeClr val="tx1"/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492" y="1103896"/>
            <a:ext cx="4965868" cy="4598497"/>
            <a:chOff x="1674895" y="1345036"/>
            <a:chExt cx="5428610" cy="421093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D4921E-727C-4C0C-1CF1-1A2756CEF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33" y="1254952"/>
            <a:ext cx="5428611" cy="2939655"/>
          </a:xfrm>
        </p:spPr>
        <p:txBody>
          <a:bodyPr>
            <a:noAutofit/>
          </a:bodyPr>
          <a:lstStyle/>
          <a:p>
            <a:r>
              <a:rPr lang="en-US" sz="3600" dirty="0"/>
              <a:t>Curriculum and Instruction Review Committee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1DA810C-DE43-27EE-371C-DE5A03AA3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86683"/>
            <a:ext cx="4324642" cy="119939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Making Waves Academy </a:t>
            </a:r>
          </a:p>
          <a:p>
            <a:r>
              <a:rPr lang="en-US" dirty="0"/>
              <a:t>Alicia Klein and </a:t>
            </a:r>
          </a:p>
          <a:p>
            <a:r>
              <a:rPr lang="en-US" dirty="0"/>
              <a:t>Esther Hugo</a:t>
            </a:r>
          </a:p>
          <a:p>
            <a:r>
              <a:rPr lang="en-US" dirty="0"/>
              <a:t>Spring 2022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Student Raising Hand Stock Video Footage | Royalty Free Student Raising Hand  Videos | Pond5">
            <a:hlinkClick r:id="rId3"/>
            <a:extLst>
              <a:ext uri="{FF2B5EF4-FFF2-40B4-BE49-F238E27FC236}">
                <a16:creationId xmlns:a16="http://schemas.microsoft.com/office/drawing/2014/main" id="{5729F323-50A0-E819-9217-6522A9140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r="8278"/>
          <a:stretch/>
        </p:blipFill>
        <p:spPr bwMode="auto">
          <a:xfrm>
            <a:off x="6094114" y="1321031"/>
            <a:ext cx="5428611" cy="421094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2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2922E-0EB5-F0A0-CA0D-8A898B2D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715707"/>
            <a:ext cx="11727878" cy="1385983"/>
          </a:xfrm>
        </p:spPr>
        <p:txBody>
          <a:bodyPr>
            <a:normAutofit/>
          </a:bodyPr>
          <a:lstStyle/>
          <a:p>
            <a:r>
              <a:rPr lang="en-US" b="1" dirty="0"/>
              <a:t>Curriculum Template Covers a Range of Topics</a:t>
            </a:r>
          </a:p>
        </p:txBody>
      </p:sp>
      <p:grpSp>
        <p:nvGrpSpPr>
          <p:cNvPr id="13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A01308F-02A9-C32B-0A93-4E060713E1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1887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62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0EE96-F66B-F655-15D5-40BAC342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894428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cap="all" spc="1500">
                <a:ea typeface="Source Sans Pro SemiBold" panose="020B0603030403020204" pitchFamily="34" charset="0"/>
              </a:rPr>
              <a:t>Textbooks Orders </a:t>
            </a:r>
            <a:br>
              <a:rPr lang="en-US" sz="3300" b="1" cap="all" spc="1500">
                <a:ea typeface="Source Sans Pro SemiBold" panose="020B0603030403020204" pitchFamily="34" charset="0"/>
              </a:rPr>
            </a:br>
            <a:r>
              <a:rPr lang="en-US" sz="3300" b="1" cap="all" spc="1500">
                <a:ea typeface="Source Sans Pro SemiBold" panose="020B0603030403020204" pitchFamily="34" charset="0"/>
              </a:rPr>
              <a:t>Enrich Curriculum &amp; Instruction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5602" name="Picture 2" descr="Textbooks | Buy Cheap &amp; Used Textbooks Online - Alibris">
            <a:hlinkClick r:id="rId3"/>
            <a:extLst>
              <a:ext uri="{FF2B5EF4-FFF2-40B4-BE49-F238E27FC236}">
                <a16:creationId xmlns:a16="http://schemas.microsoft.com/office/drawing/2014/main" id="{98C27520-089C-207B-12ED-0AE49F4B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7405" y="1159624"/>
            <a:ext cx="4402171" cy="482744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7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26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E423D-EC96-2C24-53C5-67D908A4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 dirty="0"/>
              <a:t>Textbook Orders - Proposals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5A34-FC4E-D7A2-15DA-29AC8810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>
            <a:normAutofit/>
          </a:bodyPr>
          <a:lstStyle/>
          <a:p>
            <a:r>
              <a:rPr lang="en-US" sz="2600" dirty="0"/>
              <a:t>Novels for English Classes</a:t>
            </a:r>
          </a:p>
          <a:p>
            <a:pPr marL="0" indent="0">
              <a:buNone/>
            </a:pPr>
            <a:r>
              <a:rPr lang="en-US" sz="2600" dirty="0"/>
              <a:t>	Parable of the Sower, by 	Octavia Butler (11)</a:t>
            </a:r>
          </a:p>
          <a:p>
            <a:pPr marL="0" indent="0">
              <a:buNone/>
            </a:pPr>
            <a:r>
              <a:rPr lang="en-US" sz="2600" dirty="0"/>
              <a:t>	Animal Farm (8) by 	George Orwell</a:t>
            </a:r>
          </a:p>
          <a:p>
            <a:r>
              <a:rPr lang="en-US" sz="2600" dirty="0"/>
              <a:t>6</a:t>
            </a:r>
            <a:r>
              <a:rPr lang="en-US" sz="2600" baseline="30000" dirty="0"/>
              <a:t>th</a:t>
            </a:r>
            <a:r>
              <a:rPr lang="en-US" sz="2600" dirty="0"/>
              <a:t> – 8</a:t>
            </a:r>
            <a:r>
              <a:rPr lang="en-US" sz="2600" baseline="30000" dirty="0"/>
              <a:t>th</a:t>
            </a:r>
            <a:r>
              <a:rPr lang="en-US" sz="2600" dirty="0"/>
              <a:t> Grade Social Science</a:t>
            </a:r>
          </a:p>
          <a:p>
            <a:r>
              <a:rPr lang="en-US" sz="2600" dirty="0"/>
              <a:t>Timelines ensure teachers have buy-in and can get textbooks in advance.</a:t>
            </a:r>
          </a:p>
          <a:p>
            <a:endParaRPr lang="en-US" sz="260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Books stacked on a table">
            <a:extLst>
              <a:ext uri="{FF2B5EF4-FFF2-40B4-BE49-F238E27FC236}">
                <a16:creationId xmlns:a16="http://schemas.microsoft.com/office/drawing/2014/main" id="{80DEFDD7-50E9-ED61-0155-5F5E226B5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7" r="16382" b="-2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213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A87CB-6C5F-E7B0-C444-3F958981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7" y="401247"/>
            <a:ext cx="5248219" cy="1154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dirty="0"/>
              <a:t>New Curriculum Pilots and Proposals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98DC1B4-9C49-491A-B0C4-CF9ABED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0244" name="Picture 4" descr="Let's aim toward an authentic ethnic studies discipline - CalMatters">
            <a:hlinkClick r:id="rId3"/>
            <a:extLst>
              <a:ext uri="{FF2B5EF4-FFF2-40B4-BE49-F238E27FC236}">
                <a16:creationId xmlns:a16="http://schemas.microsoft.com/office/drawing/2014/main" id="{FEF4CFF3-2EF3-9EB9-AAE1-D372728A3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r="14127" b="-1"/>
          <a:stretch/>
        </p:blipFill>
        <p:spPr bwMode="auto">
          <a:xfrm>
            <a:off x="1828492" y="3481328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iscovery Education - Crunchbase Company Profile &amp; Funding">
            <a:hlinkClick r:id="rId5"/>
            <a:extLst>
              <a:ext uri="{FF2B5EF4-FFF2-40B4-BE49-F238E27FC236}">
                <a16:creationId xmlns:a16="http://schemas.microsoft.com/office/drawing/2014/main" id="{46986E11-334B-F15D-A681-7E07DBCEE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477542" y="269355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E5C89038-920A-4C2C-96CF-80507027B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8266"/>
            <a:ext cx="805908" cy="805908"/>
            <a:chOff x="817371" y="4276255"/>
            <a:chExt cx="413564" cy="413564"/>
          </a:xfrm>
          <a:solidFill>
            <a:srgbClr val="FFFFFF"/>
          </a:solidFill>
        </p:grpSpPr>
        <p:sp>
          <p:nvSpPr>
            <p:cNvPr id="91" name="Graphic 212">
              <a:extLst>
                <a:ext uri="{FF2B5EF4-FFF2-40B4-BE49-F238E27FC236}">
                  <a16:creationId xmlns:a16="http://schemas.microsoft.com/office/drawing/2014/main" id="{8D8F13C5-4B99-432F-A339-372E57EB6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2" name="Graphic 212">
              <a:extLst>
                <a:ext uri="{FF2B5EF4-FFF2-40B4-BE49-F238E27FC236}">
                  <a16:creationId xmlns:a16="http://schemas.microsoft.com/office/drawing/2014/main" id="{413EEA21-9A3A-47C8-A94C-D6EFE2EF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A15111C-2752-4649-B55B-B93FF93F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8266"/>
            <a:ext cx="805908" cy="805908"/>
            <a:chOff x="817371" y="4276255"/>
            <a:chExt cx="413564" cy="413564"/>
          </a:xfrm>
          <a:solidFill>
            <a:schemeClr val="accent1">
              <a:alpha val="20000"/>
            </a:schemeClr>
          </a:solidFill>
        </p:grpSpPr>
        <p:sp>
          <p:nvSpPr>
            <p:cNvPr id="95" name="Graphic 212">
              <a:extLst>
                <a:ext uri="{FF2B5EF4-FFF2-40B4-BE49-F238E27FC236}">
                  <a16:creationId xmlns:a16="http://schemas.microsoft.com/office/drawing/2014/main" id="{877E3FF1-E4B8-49CB-9DD6-7D2067808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6" name="Graphic 212">
              <a:extLst>
                <a:ext uri="{FF2B5EF4-FFF2-40B4-BE49-F238E27FC236}">
                  <a16:creationId xmlns:a16="http://schemas.microsoft.com/office/drawing/2014/main" id="{945D9A4A-CCDB-40CE-BD57-15BE15B87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0246" name="Picture 6" descr="Upgrading High School Math Requirements - Public Policy Institute of  California">
            <a:hlinkClick r:id="rId7"/>
            <a:extLst>
              <a:ext uri="{FF2B5EF4-FFF2-40B4-BE49-F238E27FC236}">
                <a16:creationId xmlns:a16="http://schemas.microsoft.com/office/drawing/2014/main" id="{0C1E2FB9-B1EC-0EDB-61CA-8F7D238B4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7" r="12825" b="-3"/>
          <a:stretch/>
        </p:blipFill>
        <p:spPr bwMode="auto">
          <a:xfrm>
            <a:off x="3820701" y="1675968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FFA5B-83E9-E9A3-2133-ECDF6012F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/>
              <a:t>Discovery Education for Social Studies, 6-8</a:t>
            </a:r>
          </a:p>
          <a:p>
            <a:r>
              <a:rPr lang="en-US" sz="3600" dirty="0"/>
              <a:t>Pilot 5</a:t>
            </a:r>
            <a:r>
              <a:rPr lang="en-US" sz="3600" baseline="30000" dirty="0"/>
              <a:t>th</a:t>
            </a:r>
            <a:r>
              <a:rPr lang="en-US" sz="3600" dirty="0"/>
              <a:t> Grade Social Studies</a:t>
            </a:r>
          </a:p>
          <a:p>
            <a:r>
              <a:rPr lang="en-US" sz="3600" dirty="0"/>
              <a:t>Pilot Upper School Math Curriculum</a:t>
            </a:r>
          </a:p>
          <a:p>
            <a:r>
              <a:rPr lang="en-US" sz="3600" dirty="0"/>
              <a:t>Plan for Ethnic Studies</a:t>
            </a: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/>
            <a:endParaRPr lang="en-US" dirty="0"/>
          </a:p>
          <a:p>
            <a:endParaRPr lang="en-US" dirty="0"/>
          </a:p>
        </p:txBody>
      </p:sp>
      <p:grpSp>
        <p:nvGrpSpPr>
          <p:cNvPr id="98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046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2D5AA-182B-42A8-EBBA-089A7CF21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Ethnic Studies – California Innovation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6F660B-04A2-8A8F-7B19-761C44DE3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1854" y="2125737"/>
            <a:ext cx="4834021" cy="40444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State-oriented framework</a:t>
            </a:r>
          </a:p>
          <a:p>
            <a:r>
              <a:rPr lang="en-US" dirty="0"/>
              <a:t>Options – Copy an approved course or develop our own course?</a:t>
            </a:r>
          </a:p>
          <a:p>
            <a:r>
              <a:rPr lang="en-US" dirty="0"/>
              <a:t>AB 101 – California first state for semester-long course in Ethnic Studies to earn a high school diploma</a:t>
            </a:r>
          </a:p>
          <a:p>
            <a:r>
              <a:rPr lang="en-US" dirty="0"/>
              <a:t>Mandate:  Class of 2029-30</a:t>
            </a:r>
          </a:p>
          <a:p>
            <a:pPr marL="0"/>
            <a:endParaRPr lang="en-US" dirty="0">
              <a:hlinkClick r:id="rId3"/>
            </a:endParaRPr>
          </a:p>
          <a:p>
            <a:pPr marL="0"/>
            <a:endParaRPr lang="en-US" dirty="0">
              <a:hlinkClick r:id="rId3"/>
            </a:endParaRPr>
          </a:p>
          <a:p>
            <a:pPr marL="0"/>
            <a:endParaRPr lang="en-US" dirty="0">
              <a:hlinkClick r:id="rId3"/>
            </a:endParaRPr>
          </a:p>
          <a:p>
            <a:pPr marL="0"/>
            <a:endParaRPr lang="en-US" dirty="0"/>
          </a:p>
        </p:txBody>
      </p:sp>
      <p:pic>
        <p:nvPicPr>
          <p:cNvPr id="11266" name="Picture 2" descr="Ethnic Studies In Seattle: A look inside the classrooms of antiracist  educators – I AM AN EDUCATOR">
            <a:hlinkClick r:id="rId3"/>
            <a:extLst>
              <a:ext uri="{FF2B5EF4-FFF2-40B4-BE49-F238E27FC236}">
                <a16:creationId xmlns:a16="http://schemas.microsoft.com/office/drawing/2014/main" id="{E02EF5B0-67B1-92D3-70E7-C861E06C1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8" r="16945" b="2"/>
          <a:stretch/>
        </p:blipFill>
        <p:spPr bwMode="auto">
          <a:xfrm>
            <a:off x="7235473" y="1200231"/>
            <a:ext cx="4072815" cy="40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2371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7511E0D-39C1-0F5F-F571-E3C7CF17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" y="507238"/>
            <a:ext cx="4476665" cy="48829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Aspirational GOAL for 2022:</a:t>
            </a:r>
            <a:br>
              <a:rPr lang="en-US" sz="15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</a:br>
            <a:br>
              <a:rPr lang="en-US" sz="15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</a:br>
            <a:br>
              <a:rPr lang="en-US" sz="15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</a:br>
            <a:r>
              <a:rPr lang="en-US" sz="24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Higher Performance on Math and Reading Growth Assessment</a:t>
            </a:r>
            <a:br>
              <a:rPr lang="en-US" sz="24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</a:br>
            <a:r>
              <a:rPr lang="en-US" sz="24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--compared to 2021.</a:t>
            </a:r>
          </a:p>
        </p:txBody>
      </p:sp>
      <p:grpSp>
        <p:nvGrpSpPr>
          <p:cNvPr id="148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06892" y="1852902"/>
            <a:ext cx="1716356" cy="570346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2308" name="Freeform: Shape 148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290" name="Picture 2" descr="How to Select the Right Progress Measures for Mathematics - Illuminate  Education">
            <a:hlinkClick r:id="rId3"/>
            <a:extLst>
              <a:ext uri="{FF2B5EF4-FFF2-40B4-BE49-F238E27FC236}">
                <a16:creationId xmlns:a16="http://schemas.microsoft.com/office/drawing/2014/main" id="{3FBB552A-A143-57AF-5A34-3E716BC13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r="8216" b="-2"/>
          <a:stretch/>
        </p:blipFill>
        <p:spPr bwMode="auto">
          <a:xfrm>
            <a:off x="5739828" y="2433371"/>
            <a:ext cx="3755236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ome - Making Waves Academy">
            <a:hlinkClick r:id="rId5"/>
            <a:extLst>
              <a:ext uri="{FF2B5EF4-FFF2-40B4-BE49-F238E27FC236}">
                <a16:creationId xmlns:a16="http://schemas.microsoft.com/office/drawing/2014/main" id="{BF2FFF03-EDDB-BE6E-52D9-E64803F61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r="4853" b="-1"/>
          <a:stretch/>
        </p:blipFill>
        <p:spPr bwMode="auto">
          <a:xfrm>
            <a:off x="8414456" y="232636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54" name="Graphic 212">
            <a:extLst>
              <a:ext uri="{FF2B5EF4-FFF2-40B4-BE49-F238E27FC236}">
                <a16:creationId xmlns:a16="http://schemas.microsoft.com/office/drawing/2014/main" id="{F778F7C6-A4AB-4CBC-8CC6-19DF9EE96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9511" y="151388"/>
            <a:ext cx="443964" cy="4439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2309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65725" y="3995696"/>
            <a:ext cx="1998298" cy="1998316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0" name="Freeform: Shape 157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1" name="Freeform: Shape 159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415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8C40F4-6A24-4867-B726-B552DB08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4BF10E-4559-4F28-91B0-3D0C2C4864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0B5A20-FCFE-4AED-B5A3-91D3DE935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CA2F4C-8E9E-4BCD-B6E8-A68A311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B52867-386A-E2F8-2FCA-5F41EC71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429556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b="1" cap="all" spc="1500">
                <a:ea typeface="Source Sans Pro SemiBold" panose="020B0603030403020204" pitchFamily="34" charset="0"/>
              </a:rPr>
              <a:t>Bell Schedules and Master Calendars</a:t>
            </a:r>
          </a:p>
        </p:txBody>
      </p:sp>
      <p:pic>
        <p:nvPicPr>
          <p:cNvPr id="7" name="Picture 2" descr="Free Kindergarten Dismissal Cliparts, Download Free Kindergarten Dismissal  Cliparts png images, Free ClipArts on Clipart Library">
            <a:hlinkClick r:id="rId3"/>
            <a:extLst>
              <a:ext uri="{FF2B5EF4-FFF2-40B4-BE49-F238E27FC236}">
                <a16:creationId xmlns:a16="http://schemas.microsoft.com/office/drawing/2014/main" id="{0A6B2ACF-F317-320F-B614-56DC1D8EC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" r="1" b="4196"/>
          <a:stretch/>
        </p:blipFill>
        <p:spPr bwMode="auto">
          <a:xfrm>
            <a:off x="6359308" y="470930"/>
            <a:ext cx="4833901" cy="569616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1" name="Graphic 212">
            <a:extLst>
              <a:ext uri="{FF2B5EF4-FFF2-40B4-BE49-F238E27FC236}">
                <a16:creationId xmlns:a16="http://schemas.microsoft.com/office/drawing/2014/main" id="{96FD6442-EB7D-4992-8D41-0B7FFDCB4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2917" y="93773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58306" y="2360859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04781B-698F-46D5-AADD-8AE921171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2610" y="5308473"/>
            <a:ext cx="445835" cy="44583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7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 descr="Making Waves Academy | Studio Bondy Architecture">
            <a:hlinkClick r:id="rId3"/>
            <a:extLst>
              <a:ext uri="{FF2B5EF4-FFF2-40B4-BE49-F238E27FC236}">
                <a16:creationId xmlns:a16="http://schemas.microsoft.com/office/drawing/2014/main" id="{89724B07-4327-8249-3938-607A741F2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r="10283" b="-1"/>
          <a:stretch/>
        </p:blipFill>
        <p:spPr bwMode="auto">
          <a:xfrm>
            <a:off x="2511713" y="3104705"/>
            <a:ext cx="3634674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89C6B508-0B2C-4D80-99F6-BC8C9C69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A54034F-F9B1-4048-9AEF-C7AB99053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583F029-E06B-49B5-9779-2E8CEFD7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3704D-E205-0663-8550-5BC60CD7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Staggered Dismissal</a:t>
            </a:r>
            <a:endParaRPr lang="en-US"/>
          </a:p>
        </p:txBody>
      </p:sp>
      <p:grpSp>
        <p:nvGrpSpPr>
          <p:cNvPr id="88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aphic 38">
            <a:extLst>
              <a:ext uri="{FF2B5EF4-FFF2-40B4-BE49-F238E27FC236}">
                <a16:creationId xmlns:a16="http://schemas.microsoft.com/office/drawing/2014/main" id="{36C5CE76-F42E-4B75-84C4-A9B2C8CE8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62D2BF9-9B3C-4B4B-B525-BFABA8B44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022D0D2-0602-4CB2-97D5-418641B4F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1" name="Graphic 4">
            <a:extLst>
              <a:ext uri="{FF2B5EF4-FFF2-40B4-BE49-F238E27FC236}">
                <a16:creationId xmlns:a16="http://schemas.microsoft.com/office/drawing/2014/main" id="{DDFA5A3F-B050-4826-ACB4-F634DD12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45D7489-248E-4EB2-A887-30A9C396E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B6BF832-C29A-4992-8772-6B33118C5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E06C84D-D026-40FC-A1FB-0482450B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2D9620B-AA48-430C-BACC-01BF1B12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C7842E4-3E00-4846-B285-345F6B32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120E203-7898-4AE9-A9E5-F5C36441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6A5C8C3-E77D-410A-8D95-0B15B8E61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E9CE1FB-B266-47D2-A0AC-79D1DDBAA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8862FCB-5370-44C9-803F-017FF89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1EC218E-7E2A-4304-96EA-1A7AA046E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6904051-0B1B-4340-8A1F-FC345A50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D8B68CD-1F5B-4E19-A474-4290A738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219F1BA-F2AD-4C0B-B881-AF7702BFA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BD3DA-2B56-5776-36B6-D888DC59F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Universal start time</a:t>
            </a:r>
          </a:p>
          <a:p>
            <a:r>
              <a:rPr lang="en-US" dirty="0"/>
              <a:t>Simple to follow</a:t>
            </a:r>
          </a:p>
          <a:p>
            <a:r>
              <a:rPr lang="en-US" dirty="0"/>
              <a:t>Adds a break to Fridays</a:t>
            </a:r>
          </a:p>
          <a:p>
            <a:r>
              <a:rPr lang="en-US" dirty="0"/>
              <a:t>Same end-time for Community-building Fridays</a:t>
            </a:r>
          </a:p>
          <a:p>
            <a:r>
              <a:rPr lang="en-US" dirty="0"/>
              <a:t>Length of Advisory – 30 minutes for upper and middle</a:t>
            </a:r>
          </a:p>
        </p:txBody>
      </p:sp>
    </p:spTree>
    <p:extLst>
      <p:ext uri="{BB962C8B-B14F-4D97-AF65-F5344CB8AC3E}">
        <p14:creationId xmlns:p14="http://schemas.microsoft.com/office/powerpoint/2010/main" val="381366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50" name="Oval 14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3704D-E205-0663-8550-5BC60CD7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Full Staggered Dismissal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13314" name="Picture 2" descr="Making Waves Academy | Studio Bondy Architecture">
            <a:hlinkClick r:id="rId3"/>
            <a:extLst>
              <a:ext uri="{FF2B5EF4-FFF2-40B4-BE49-F238E27FC236}">
                <a16:creationId xmlns:a16="http://schemas.microsoft.com/office/drawing/2014/main" id="{89724B07-4327-8249-3938-607A741F2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r="10283" b="-1"/>
          <a:stretch/>
        </p:blipFill>
        <p:spPr bwMode="auto">
          <a:xfrm>
            <a:off x="1649077" y="2048918"/>
            <a:ext cx="3217333" cy="28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BD3DA-2B56-5776-36B6-D888DC59F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Alleviates traffic</a:t>
            </a:r>
          </a:p>
          <a:p>
            <a:r>
              <a:rPr lang="en-US" dirty="0"/>
              <a:t>Early dismissal on Fridays</a:t>
            </a:r>
          </a:p>
          <a:p>
            <a:r>
              <a:rPr lang="en-US" dirty="0"/>
              <a:t>Challenging for families with kids in middle and upper schools</a:t>
            </a:r>
          </a:p>
          <a:p>
            <a:r>
              <a:rPr lang="en-US" dirty="0"/>
              <a:t>Athletes don’t miss core classes</a:t>
            </a:r>
          </a:p>
          <a:p>
            <a:r>
              <a:rPr lang="en-US" dirty="0"/>
              <a:t>Lunch not long enough</a:t>
            </a:r>
          </a:p>
        </p:txBody>
      </p:sp>
    </p:spTree>
    <p:extLst>
      <p:ext uri="{BB962C8B-B14F-4D97-AF65-F5344CB8AC3E}">
        <p14:creationId xmlns:p14="http://schemas.microsoft.com/office/powerpoint/2010/main" val="3273718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rgbClr val="FFFFFF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solidFill>
              <a:schemeClr val="tx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4492" y="1103896"/>
            <a:ext cx="4965868" cy="4598497"/>
            <a:chOff x="1674895" y="1345036"/>
            <a:chExt cx="5428610" cy="421093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B6677-0AF4-247E-242A-9F97E3B4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200" b="1" cap="all" spc="1500" dirty="0">
                <a:ea typeface="Source Sans Pro SemiBold" panose="020B0603030403020204" pitchFamily="34" charset="0"/>
              </a:rPr>
              <a:t>Master Calendar</a:t>
            </a:r>
            <a:br>
              <a:rPr lang="en-US" sz="4200" b="1" cap="all" spc="1500" dirty="0">
                <a:ea typeface="Source Sans Pro SemiBold" panose="020B0603030403020204" pitchFamily="34" charset="0"/>
              </a:rPr>
            </a:br>
            <a:r>
              <a:rPr lang="en-US" sz="4200" b="1" cap="all" spc="1500" dirty="0">
                <a:ea typeface="Source Sans Pro SemiBold" panose="020B0603030403020204" pitchFamily="34" charset="0"/>
              </a:rPr>
              <a:t>Two Years ahead!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age in a planner">
            <a:extLst>
              <a:ext uri="{FF2B5EF4-FFF2-40B4-BE49-F238E27FC236}">
                <a16:creationId xmlns:a16="http://schemas.microsoft.com/office/drawing/2014/main" id="{A44BE664-7F80-B73D-5A1F-A4C876C03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46" b="-2"/>
          <a:stretch/>
        </p:blipFill>
        <p:spPr>
          <a:xfrm>
            <a:off x="6094114" y="1321031"/>
            <a:ext cx="5428611" cy="4210940"/>
          </a:xfrm>
          <a:prstGeom prst="rect">
            <a:avLst/>
          </a:prstGeom>
          <a:ln w="28575">
            <a:noFill/>
          </a:ln>
        </p:spPr>
      </p:pic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82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8" name="Oval 97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41C9EF-9F94-5B96-C90B-0AF9C8E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1443778"/>
            <a:ext cx="3785384" cy="324548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3800" b="1" cap="all" spc="1500" dirty="0">
                <a:ea typeface="Source Sans Pro SemiBold" panose="020B0603030403020204" pitchFamily="34" charset="0"/>
              </a:rPr>
            </a:br>
            <a:br>
              <a:rPr lang="en-US" sz="3800" b="1" cap="all" spc="1500" dirty="0">
                <a:ea typeface="Source Sans Pro SemiBold" panose="020B0603030403020204" pitchFamily="34" charset="0"/>
              </a:rPr>
            </a:br>
            <a:r>
              <a:rPr lang="en-US" sz="3800" b="1" cap="all" spc="1500" dirty="0">
                <a:ea typeface="Source Sans Pro SemiBold" panose="020B0603030403020204" pitchFamily="34" charset="0"/>
              </a:rPr>
              <a:t>Who’s on the Screen?</a:t>
            </a:r>
            <a:br>
              <a:rPr lang="en-US" sz="3800" b="1" cap="all" spc="1500" dirty="0">
                <a:ea typeface="Source Sans Pro SemiBold" panose="020B0603030403020204" pitchFamily="34" charset="0"/>
              </a:rPr>
            </a:br>
            <a:r>
              <a:rPr lang="en-US" sz="3800" b="1" cap="all" spc="1500" dirty="0">
                <a:ea typeface="Source Sans Pro SemiBold" panose="020B0603030403020204" pitchFamily="34" charset="0"/>
              </a:rPr>
              <a:t>Who’s at the Table?</a:t>
            </a:r>
          </a:p>
        </p:txBody>
      </p:sp>
      <p:pic>
        <p:nvPicPr>
          <p:cNvPr id="6" name="Picture 5" descr="A person wearing a blue shirt and bow tie&#10;&#10;Description automatically generated with medium confidence">
            <a:extLst>
              <a:ext uri="{FF2B5EF4-FFF2-40B4-BE49-F238E27FC236}">
                <a16:creationId xmlns:a16="http://schemas.microsoft.com/office/drawing/2014/main" id="{63176265-BC64-AFB8-2CB6-73C7A5CF68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7" r="23797" b="1"/>
          <a:stretch/>
        </p:blipFill>
        <p:spPr>
          <a:xfrm>
            <a:off x="5942470" y="382739"/>
            <a:ext cx="2743199" cy="2842298"/>
          </a:xfrm>
          <a:prstGeom prst="rect">
            <a:avLst/>
          </a:prstGeom>
          <a:ln w="28575">
            <a:noFill/>
          </a:ln>
        </p:spPr>
      </p:pic>
      <p:grpSp>
        <p:nvGrpSpPr>
          <p:cNvPr id="10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9C2674-B88B-5079-1AD9-3814FF1B4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9" r="11064"/>
          <a:stretch/>
        </p:blipFill>
        <p:spPr>
          <a:xfrm>
            <a:off x="8919846" y="382739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115" name="Oval 114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erson's head on a screen&#10;&#10;Description automatically generated with low confidence">
            <a:extLst>
              <a:ext uri="{FF2B5EF4-FFF2-40B4-BE49-F238E27FC236}">
                <a16:creationId xmlns:a16="http://schemas.microsoft.com/office/drawing/2014/main" id="{4D8CA4B8-AC29-1544-CF39-C0B870FEA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38" r="-3" b="2580"/>
          <a:stretch/>
        </p:blipFill>
        <p:spPr>
          <a:xfrm>
            <a:off x="5942470" y="3390753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ADB7FD-2354-4B2B-CE33-142600B0B2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931" b="8075"/>
          <a:stretch/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  <p:pic>
        <p:nvPicPr>
          <p:cNvPr id="114" name="Picture 113" descr="A picture containing text&#10;&#10;Description automatically generated">
            <a:extLst>
              <a:ext uri="{FF2B5EF4-FFF2-40B4-BE49-F238E27FC236}">
                <a16:creationId xmlns:a16="http://schemas.microsoft.com/office/drawing/2014/main" id="{FC999BFC-35B6-3F3E-AA49-3E53CF2EC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6608" y="433733"/>
            <a:ext cx="1993900" cy="127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28FB19-AAA9-BDE1-C486-6E0797F82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248" y="4540531"/>
            <a:ext cx="1625131" cy="17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142DB-49A1-986C-6458-AC946E7F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US" dirty="0"/>
              <a:t>Master Calendar Changes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4ADE-D998-9579-D1E5-578D9549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168" y="2125737"/>
            <a:ext cx="5107707" cy="4044463"/>
          </a:xfrm>
        </p:spPr>
        <p:txBody>
          <a:bodyPr>
            <a:noAutofit/>
          </a:bodyPr>
          <a:lstStyle/>
          <a:p>
            <a:r>
              <a:rPr lang="en-US" sz="3200" dirty="0"/>
              <a:t>Two-Year Projection </a:t>
            </a:r>
          </a:p>
          <a:p>
            <a:r>
              <a:rPr lang="en-US" sz="3200" dirty="0"/>
              <a:t>181 Instructional Days</a:t>
            </a:r>
          </a:p>
          <a:p>
            <a:r>
              <a:rPr lang="en-US" sz="3200" dirty="0"/>
              <a:t>Quarterly Parent Meetings</a:t>
            </a:r>
          </a:p>
          <a:p>
            <a:r>
              <a:rPr lang="en-US" sz="3200" dirty="0"/>
              <a:t>Teacher Saturdays – 3</a:t>
            </a:r>
          </a:p>
          <a:p>
            <a:pPr lvl="1"/>
            <a:r>
              <a:rPr lang="en-US" sz="3200" dirty="0"/>
              <a:t>Back to School</a:t>
            </a:r>
          </a:p>
          <a:p>
            <a:pPr lvl="1"/>
            <a:r>
              <a:rPr lang="en-US" sz="3200" dirty="0"/>
              <a:t>SAT/PSAT</a:t>
            </a:r>
          </a:p>
          <a:p>
            <a:pPr lvl="1"/>
            <a:r>
              <a:rPr lang="en-US" sz="3200" dirty="0"/>
              <a:t>Case Study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386" name="Picture 2" descr="Why Stock Investors Need to Look a Decade Ahead, at Lea - The New York Times">
            <a:hlinkClick r:id="rId3"/>
            <a:extLst>
              <a:ext uri="{FF2B5EF4-FFF2-40B4-BE49-F238E27FC236}">
                <a16:creationId xmlns:a16="http://schemas.microsoft.com/office/drawing/2014/main" id="{1583E0E9-9940-7F96-8B8B-B7FF6676F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777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A464D8F0-8ADF-41F0-B6EF-EDCB0778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5682B8C-4240-452F-96C1-4CD7E59B5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52E986DD-2E0C-40E9-A0B4-1492E7C9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21147CC-0146-459F-AC50-3DE54A0E7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C8971EE-FF2D-4E91-9815-2CCC66CD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921A2CC-9B13-43D7-8074-9B7479CE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E7D92DE-9334-4F12-AD6B-8548D4F9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0364" y="1215898"/>
            <a:ext cx="3959478" cy="4710717"/>
            <a:chOff x="1674895" y="1345036"/>
            <a:chExt cx="5428610" cy="4210939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DA39D0FC-B65F-4D5D-A8AD-6D0E6C4D6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63AFBF5-FA42-4BA8-BCE4-E37A127AC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71" name="Rectangle 170">
            <a:extLst>
              <a:ext uri="{FF2B5EF4-FFF2-40B4-BE49-F238E27FC236}">
                <a16:creationId xmlns:a16="http://schemas.microsoft.com/office/drawing/2014/main" id="{BE1E800F-93B7-4AB7-B63A-E4C4E9C2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027288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D082B5-D31F-252F-BA2A-2F90ADCB2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980" y="1274547"/>
            <a:ext cx="3394706" cy="278307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500" b="1" cap="all" spc="1500">
                <a:ea typeface="Source Sans Pro SemiBold" panose="020B0603030403020204" pitchFamily="34" charset="0"/>
              </a:rPr>
              <a:t>College and Career Counseling Update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1688B06-F3EE-DBA6-A0D7-8465EB387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3980" y="4149700"/>
            <a:ext cx="3394706" cy="149240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900" dirty="0"/>
              <a:t>Jon </a:t>
            </a:r>
            <a:r>
              <a:rPr lang="en-US" sz="1900" dirty="0" err="1"/>
              <a:t>Siapno</a:t>
            </a:r>
            <a:r>
              <a:rPr lang="en-US" sz="1900" dirty="0"/>
              <a:t>, Director</a:t>
            </a:r>
          </a:p>
          <a:p>
            <a:pPr algn="l"/>
            <a:r>
              <a:rPr lang="en-US" sz="1900" dirty="0"/>
              <a:t>And </a:t>
            </a:r>
          </a:p>
          <a:p>
            <a:pPr algn="l"/>
            <a:r>
              <a:rPr lang="en-US" sz="1900" dirty="0"/>
              <a:t>Esau Molina, Associate Director</a:t>
            </a:r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A1A59942-B6FE-4CF6-8242-F6EE3231B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2D9628C-9189-4868-B8AA-1727266F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1AF05241-2204-496E-AD1F-68B31922B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46145-B1C2-5086-D208-3C07CED31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54" y="1820333"/>
            <a:ext cx="2412999" cy="3217333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8ED69023-9732-6203-7055-2301122B6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171" y="1820333"/>
            <a:ext cx="2421042" cy="3217333"/>
          </a:xfrm>
          <a:prstGeom prst="rect">
            <a:avLst/>
          </a:prstGeom>
          <a:ln w="28575">
            <a:noFill/>
          </a:ln>
        </p:spPr>
      </p:pic>
      <p:grpSp>
        <p:nvGrpSpPr>
          <p:cNvPr id="18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860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B8C09-2C46-1C3E-5FDE-D15C5085C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728846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College and Career Counseling Topics Overview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62BC5-451F-2125-198F-46907E0B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698" y="2994936"/>
            <a:ext cx="6136781" cy="3175264"/>
          </a:xfrm>
        </p:spPr>
        <p:txBody>
          <a:bodyPr>
            <a:normAutofit/>
          </a:bodyPr>
          <a:lstStyle/>
          <a:p>
            <a:r>
              <a:rPr lang="en-US" sz="3600" dirty="0"/>
              <a:t>Senior </a:t>
            </a:r>
            <a:r>
              <a:rPr lang="en-US" sz="3600" b="1" dirty="0"/>
              <a:t>Postsecondary</a:t>
            </a:r>
            <a:r>
              <a:rPr lang="en-US" sz="3600" dirty="0"/>
              <a:t> Plans</a:t>
            </a:r>
          </a:p>
          <a:p>
            <a:r>
              <a:rPr lang="en-US" sz="3600" b="1" dirty="0"/>
              <a:t>Course Offerings</a:t>
            </a:r>
          </a:p>
          <a:p>
            <a:r>
              <a:rPr lang="en-US" sz="3600" dirty="0"/>
              <a:t>Launch of </a:t>
            </a:r>
            <a:r>
              <a:rPr lang="en-US" sz="3600" b="1" dirty="0"/>
              <a:t>Dual Enrollment Program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Person writing on a notepad">
            <a:extLst>
              <a:ext uri="{FF2B5EF4-FFF2-40B4-BE49-F238E27FC236}">
                <a16:creationId xmlns:a16="http://schemas.microsoft.com/office/drawing/2014/main" id="{FF56A9C5-F473-8F7D-9A31-9D9D4BCAC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5" r="5806" b="2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8988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0" name="Rectangle 9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8A7C8-8CCC-A5FF-24A9-4CA06F1B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US" dirty="0"/>
              <a:t>19</a:t>
            </a:r>
            <a:r>
              <a:rPr lang="en-US" baseline="30000" dirty="0"/>
              <a:t>th</a:t>
            </a:r>
            <a:r>
              <a:rPr lang="en-US" dirty="0"/>
              <a:t> Wave! Success!</a:t>
            </a:r>
          </a:p>
        </p:txBody>
      </p:sp>
      <p:pic>
        <p:nvPicPr>
          <p:cNvPr id="14338" name="Picture 2" descr="MakingWaves (@MakingWavesFDN) / Twitter">
            <a:hlinkClick r:id="rId3"/>
            <a:extLst>
              <a:ext uri="{FF2B5EF4-FFF2-40B4-BE49-F238E27FC236}">
                <a16:creationId xmlns:a16="http://schemas.microsoft.com/office/drawing/2014/main" id="{F04DBAD6-D1E4-3F9B-B1E5-36DE49C43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 r="23572"/>
          <a:stretch/>
        </p:blipFill>
        <p:spPr bwMode="auto">
          <a:xfrm>
            <a:off x="417095" y="1033566"/>
            <a:ext cx="5540038" cy="5138142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94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4342" name="Freeform: Shape 95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343" name="Freeform: Shape 96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4344" name="Group 97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345" name="Freeform: Shape 99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4346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14347" name="Freeform: Shape 101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48" name="Freeform: Shape 102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49" name="Freeform: Shape 103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50" name="Freeform: Shape 104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AB95-A6AC-6B05-C0A2-93CEB22C9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133" y="1454896"/>
            <a:ext cx="5817771" cy="5001857"/>
          </a:xfrm>
        </p:spPr>
        <p:txBody>
          <a:bodyPr>
            <a:normAutofit/>
          </a:bodyPr>
          <a:lstStyle/>
          <a:p>
            <a:r>
              <a:rPr lang="en-US" dirty="0"/>
              <a:t>95% of Graduates have a plan</a:t>
            </a:r>
          </a:p>
          <a:p>
            <a:r>
              <a:rPr lang="en-US" dirty="0"/>
              <a:t>Class size is 83 students</a:t>
            </a:r>
          </a:p>
          <a:p>
            <a:r>
              <a:rPr lang="en-US" dirty="0"/>
              <a:t>74 students admitted to four-year colleges</a:t>
            </a:r>
          </a:p>
          <a:p>
            <a:r>
              <a:rPr lang="en-US" dirty="0"/>
              <a:t>Admission offers from </a:t>
            </a:r>
            <a:r>
              <a:rPr lang="en-US" b="1" dirty="0"/>
              <a:t>all</a:t>
            </a:r>
            <a:r>
              <a:rPr lang="en-US" dirty="0"/>
              <a:t> UC campuses</a:t>
            </a:r>
          </a:p>
          <a:p>
            <a:r>
              <a:rPr lang="en-US" dirty="0"/>
              <a:t>Increase in selective colleges – Harvard, USC, Middlebury, Smith, Pitzer, Scripps</a:t>
            </a:r>
          </a:p>
          <a:p>
            <a:r>
              <a:rPr lang="en-US" dirty="0"/>
              <a:t>‘Hack the Hood’ Computer Science</a:t>
            </a:r>
          </a:p>
        </p:txBody>
      </p:sp>
      <p:grpSp>
        <p:nvGrpSpPr>
          <p:cNvPr id="10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934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8A70F-2563-819B-9D3C-2B241708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046" y="940634"/>
            <a:ext cx="4154994" cy="1373821"/>
          </a:xfrm>
        </p:spPr>
        <p:txBody>
          <a:bodyPr anchor="b">
            <a:noAutofit/>
          </a:bodyPr>
          <a:lstStyle/>
          <a:p>
            <a:r>
              <a:rPr lang="en-US" sz="3600" b="1" dirty="0"/>
              <a:t>Key Takeaways –</a:t>
            </a:r>
            <a:br>
              <a:rPr lang="en-US" sz="3600" b="1" dirty="0"/>
            </a:br>
            <a:r>
              <a:rPr lang="en-US" sz="3600" b="1" dirty="0"/>
              <a:t>Support Improved for All Sectors</a:t>
            </a:r>
          </a:p>
        </p:txBody>
      </p:sp>
      <p:pic>
        <p:nvPicPr>
          <p:cNvPr id="17412" name="Picture 4" descr="Making Waves Academy - Making Waves">
            <a:hlinkClick r:id="rId3"/>
            <a:extLst>
              <a:ext uri="{FF2B5EF4-FFF2-40B4-BE49-F238E27FC236}">
                <a16:creationId xmlns:a16="http://schemas.microsoft.com/office/drawing/2014/main" id="{B81B9B7F-C8C2-9DF3-D9F0-53FA5D6D9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r="15974"/>
          <a:stretch/>
        </p:blipFill>
        <p:spPr bwMode="auto">
          <a:xfrm>
            <a:off x="1345752" y="599437"/>
            <a:ext cx="3141207" cy="240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Graphic 212">
            <a:extLst>
              <a:ext uri="{FF2B5EF4-FFF2-40B4-BE49-F238E27FC236}">
                <a16:creationId xmlns:a16="http://schemas.microsoft.com/office/drawing/2014/main" id="{E7C065BD-BDC2-4800-908F-25C30F042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1717" y="143221"/>
            <a:ext cx="826940" cy="82694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9" name="Graphic 212">
            <a:extLst>
              <a:ext uri="{FF2B5EF4-FFF2-40B4-BE49-F238E27FC236}">
                <a16:creationId xmlns:a16="http://schemas.microsoft.com/office/drawing/2014/main" id="{4E7038E2-1EDB-44C2-A46B-53B270A7B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1717" y="143221"/>
            <a:ext cx="826940" cy="82694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81" name="Graphic 38">
            <a:extLst>
              <a:ext uri="{FF2B5EF4-FFF2-40B4-BE49-F238E27FC236}">
                <a16:creationId xmlns:a16="http://schemas.microsoft.com/office/drawing/2014/main" id="{1E8369D0-2C3B-4E27-AC6C-A246AC28C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50550" y="2296379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D5586F-4573-4C57-9793-1EBFDC89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EED35EF-93A0-4921-941C-ECC67AE2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414" name="Picture 6" descr="Making Waves Academy Impact Report 2018-19 - Impact Report">
            <a:hlinkClick r:id="rId5"/>
            <a:extLst>
              <a:ext uri="{FF2B5EF4-FFF2-40B4-BE49-F238E27FC236}">
                <a16:creationId xmlns:a16="http://schemas.microsoft.com/office/drawing/2014/main" id="{A4057C6F-0936-8FCA-3BCB-24ABA86C1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70"/>
          <a:stretch/>
        </p:blipFill>
        <p:spPr bwMode="auto">
          <a:xfrm>
            <a:off x="329511" y="3246302"/>
            <a:ext cx="3141207" cy="244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19229F03-509C-4E3B-8441-00AFA423D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04277" y="5687879"/>
            <a:ext cx="1224155" cy="1170126"/>
            <a:chOff x="3121341" y="4864092"/>
            <a:chExt cx="2085974" cy="1993904"/>
          </a:xfrm>
          <a:solidFill>
            <a:schemeClr val="tx1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92DF49A-063A-4F60-BE30-D26826492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5" y="4981304"/>
              <a:ext cx="442726" cy="442725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0DCBBE0-7DEE-43ED-BEE3-ABB179CFC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6" y="4871556"/>
              <a:ext cx="902625" cy="902625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39FE8DF-D1B2-4074-9BDF-C458EA012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1" y="4864092"/>
              <a:ext cx="1152731" cy="1152729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1C143B5-6E24-417D-A035-65747A8E9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3" y="4894699"/>
              <a:ext cx="1321463" cy="1321835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331ED8C-8819-4FFB-BF3C-FDA6A90D4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85"/>
              <a:ext cx="1428976" cy="1428973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A39574D-5ECC-4A94-9CB6-646D90DA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3" y="5044393"/>
              <a:ext cx="1490196" cy="1490193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A73D6F7-977D-4026-8F68-CA63C162C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4" y="5152275"/>
              <a:ext cx="1509608" cy="1509605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6348370-4FD9-4A99-BB05-944D5B0B0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1"/>
              <a:ext cx="1488327" cy="1490190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1146D46-43DB-4487-A191-0970511C3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49"/>
              <a:ext cx="1429721" cy="1429718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DA0090F-4FBF-434D-83B1-B274F83A9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2"/>
              <a:ext cx="1275308" cy="1260374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8DF6032-C07A-45C6-8A4F-04EF4EDC0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7" y="5797335"/>
              <a:ext cx="1065858" cy="1060661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5B89F44-A096-479D-AD1F-120561C2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3" y="6039971"/>
              <a:ext cx="818023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5547DC8-8B87-4446-9CC9-65AF04A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6" y="6390131"/>
              <a:ext cx="442355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7410" name="Picture 2" descr="Home - Making Waves Academy">
            <a:hlinkClick r:id="rId7"/>
            <a:extLst>
              <a:ext uri="{FF2B5EF4-FFF2-40B4-BE49-F238E27FC236}">
                <a16:creationId xmlns:a16="http://schemas.microsoft.com/office/drawing/2014/main" id="{4BBB040B-EBFE-FAFA-9183-3A37E6FA1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r="80" b="-3"/>
          <a:stretch/>
        </p:blipFill>
        <p:spPr bwMode="auto">
          <a:xfrm>
            <a:off x="3763266" y="3261686"/>
            <a:ext cx="3130593" cy="242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E9839-C3E7-E046-7201-47AEB6DC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7047" y="2450980"/>
            <a:ext cx="4154994" cy="3480724"/>
          </a:xfrm>
        </p:spPr>
        <p:txBody>
          <a:bodyPr>
            <a:normAutofit/>
          </a:bodyPr>
          <a:lstStyle/>
          <a:p>
            <a:r>
              <a:rPr lang="en-US" dirty="0"/>
              <a:t>Improved services for highest achievers</a:t>
            </a:r>
          </a:p>
          <a:p>
            <a:r>
              <a:rPr lang="en-US" dirty="0"/>
              <a:t>Improved for those “on the margins”</a:t>
            </a:r>
          </a:p>
          <a:p>
            <a:r>
              <a:rPr lang="en-US" dirty="0"/>
              <a:t>Improved for those headed to the workforce and Military</a:t>
            </a:r>
            <a:endParaRPr lang="en-US" dirty="0">
              <a:hlinkClick r:id="rId7"/>
            </a:endParaRPr>
          </a:p>
          <a:p>
            <a:endParaRPr lang="en-US" dirty="0">
              <a:hlinkClick r:id="rId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893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A6EAF-14DA-8C89-6B69-66C93FF7A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633046"/>
            <a:ext cx="4834021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ASB President Admitted to Harvard University 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6298F-3358-21D4-999A-88B5D0B9F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1854" y="2125737"/>
            <a:ext cx="4834021" cy="40444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/>
              <a:t>Took as many AP Classes as possible</a:t>
            </a:r>
          </a:p>
          <a:p>
            <a:r>
              <a:rPr lang="en-US" sz="2600"/>
              <a:t>Demonstrated Interest</a:t>
            </a:r>
          </a:p>
          <a:p>
            <a:r>
              <a:rPr lang="en-US" sz="2600"/>
              <a:t>Extra-curricular Activities and Leadership </a:t>
            </a:r>
          </a:p>
          <a:p>
            <a:r>
              <a:rPr lang="en-US" sz="2600"/>
              <a:t>Climate Justice Club</a:t>
            </a:r>
          </a:p>
          <a:p>
            <a:r>
              <a:rPr lang="en-US" sz="2600"/>
              <a:t>Youth vs. Apocalypse – Social Media Profile</a:t>
            </a:r>
          </a:p>
          <a:p>
            <a:r>
              <a:rPr lang="en-US" sz="2600"/>
              <a:t>Strong Writing Skills</a:t>
            </a:r>
          </a:p>
        </p:txBody>
      </p:sp>
      <p:pic>
        <p:nvPicPr>
          <p:cNvPr id="3" name="Picture 2" descr="Harvard University - Wikipedia">
            <a:hlinkClick r:id="rId3"/>
            <a:extLst>
              <a:ext uri="{FF2B5EF4-FFF2-40B4-BE49-F238E27FC236}">
                <a16:creationId xmlns:a16="http://schemas.microsoft.com/office/drawing/2014/main" id="{EE686787-79F0-7F2E-C762-E5347F5F4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r="1102" b="-1"/>
          <a:stretch/>
        </p:blipFill>
        <p:spPr bwMode="auto">
          <a:xfrm>
            <a:off x="7235473" y="1200231"/>
            <a:ext cx="4072815" cy="40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853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0489" name="Freeform: Shape 7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90" name="Freeform: Shape 7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91" name="Freeform: Shape 7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92" name="Freeform: Shape 7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93" name="Freeform: Shape 7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494" name="Oval 8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495" name="Rectangle 8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89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EB4CD-2105-AAE3-D547-AD662CE3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853" y="368625"/>
            <a:ext cx="5069411" cy="1403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/>
              <a:t>Changes and </a:t>
            </a:r>
            <a:br>
              <a:rPr lang="en-US" sz="4000" b="1" dirty="0"/>
            </a:br>
            <a:r>
              <a:rPr lang="en-US" sz="4000" b="1" dirty="0"/>
              <a:t>Exciting New Courses</a:t>
            </a:r>
          </a:p>
        </p:txBody>
      </p:sp>
      <p:sp useBgFill="1">
        <p:nvSpPr>
          <p:cNvPr id="20496" name="Freeform: Shape 85">
            <a:extLst>
              <a:ext uri="{FF2B5EF4-FFF2-40B4-BE49-F238E27FC236}">
                <a16:creationId xmlns:a16="http://schemas.microsoft.com/office/drawing/2014/main" id="{42AE8636-A04B-4C96-AA50-C956D51C0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1125" y="1"/>
            <a:ext cx="3483100" cy="2909287"/>
          </a:xfrm>
          <a:custGeom>
            <a:avLst/>
            <a:gdLst>
              <a:gd name="connsiteX0" fmla="*/ 452171 w 3483100"/>
              <a:gd name="connsiteY0" fmla="*/ 0 h 2909287"/>
              <a:gd name="connsiteX1" fmla="*/ 3030929 w 3483100"/>
              <a:gd name="connsiteY1" fmla="*/ 0 h 2909287"/>
              <a:gd name="connsiteX2" fmla="*/ 3085415 w 3483100"/>
              <a:gd name="connsiteY2" fmla="*/ 59949 h 2909287"/>
              <a:gd name="connsiteX3" fmla="*/ 3483100 w 3483100"/>
              <a:gd name="connsiteY3" fmla="*/ 1167737 h 2909287"/>
              <a:gd name="connsiteX4" fmla="*/ 1741550 w 3483100"/>
              <a:gd name="connsiteY4" fmla="*/ 2909287 h 2909287"/>
              <a:gd name="connsiteX5" fmla="*/ 0 w 3483100"/>
              <a:gd name="connsiteY5" fmla="*/ 1167737 h 2909287"/>
              <a:gd name="connsiteX6" fmla="*/ 397685 w 3483100"/>
              <a:gd name="connsiteY6" fmla="*/ 59949 h 290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100" h="2909287">
                <a:moveTo>
                  <a:pt x="452171" y="0"/>
                </a:moveTo>
                <a:lnTo>
                  <a:pt x="3030929" y="0"/>
                </a:lnTo>
                <a:lnTo>
                  <a:pt x="3085415" y="59949"/>
                </a:lnTo>
                <a:cubicBezTo>
                  <a:pt x="3333857" y="360992"/>
                  <a:pt x="3483100" y="746936"/>
                  <a:pt x="3483100" y="1167737"/>
                </a:cubicBezTo>
                <a:cubicBezTo>
                  <a:pt x="3483100" y="2129569"/>
                  <a:pt x="2703382" y="2909287"/>
                  <a:pt x="1741550" y="2909287"/>
                </a:cubicBezTo>
                <a:cubicBezTo>
                  <a:pt x="779718" y="2909287"/>
                  <a:pt x="0" y="2129569"/>
                  <a:pt x="0" y="1167737"/>
                </a:cubicBezTo>
                <a:cubicBezTo>
                  <a:pt x="0" y="746936"/>
                  <a:pt x="149243" y="360992"/>
                  <a:pt x="397685" y="59949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497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733" y="119325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98" name="Freeform: Shape 89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484" name="Picture 4" descr="8 drama games for primary kids to ignite imagination">
            <a:hlinkClick r:id="rId3"/>
            <a:extLst>
              <a:ext uri="{FF2B5EF4-FFF2-40B4-BE49-F238E27FC236}">
                <a16:creationId xmlns:a16="http://schemas.microsoft.com/office/drawing/2014/main" id="{1F7BDCD8-F056-CB45-BB19-B4BC427C2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278" y="372416"/>
            <a:ext cx="2584794" cy="208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499" name="Freeform: Shape 91">
            <a:extLst>
              <a:ext uri="{FF2B5EF4-FFF2-40B4-BE49-F238E27FC236}">
                <a16:creationId xmlns:a16="http://schemas.microsoft.com/office/drawing/2014/main" id="{0F17DC65-D057-4CEA-8B52-BF72D5D9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5886"/>
            <a:ext cx="3212182" cy="3665314"/>
          </a:xfrm>
          <a:custGeom>
            <a:avLst/>
            <a:gdLst>
              <a:gd name="connsiteX0" fmla="*/ 1379525 w 3212182"/>
              <a:gd name="connsiteY0" fmla="*/ 0 h 3665314"/>
              <a:gd name="connsiteX1" fmla="*/ 3212182 w 3212182"/>
              <a:gd name="connsiteY1" fmla="*/ 1832657 h 3665314"/>
              <a:gd name="connsiteX2" fmla="*/ 1379525 w 3212182"/>
              <a:gd name="connsiteY2" fmla="*/ 3665314 h 3665314"/>
              <a:gd name="connsiteX3" fmla="*/ 83641 w 3212182"/>
              <a:gd name="connsiteY3" fmla="*/ 3128542 h 3665314"/>
              <a:gd name="connsiteX4" fmla="*/ 0 w 3212182"/>
              <a:gd name="connsiteY4" fmla="*/ 3036514 h 3665314"/>
              <a:gd name="connsiteX5" fmla="*/ 0 w 3212182"/>
              <a:gd name="connsiteY5" fmla="*/ 628801 h 3665314"/>
              <a:gd name="connsiteX6" fmla="*/ 83641 w 3212182"/>
              <a:gd name="connsiteY6" fmla="*/ 536773 h 3665314"/>
              <a:gd name="connsiteX7" fmla="*/ 1379525 w 3212182"/>
              <a:gd name="connsiteY7" fmla="*/ 0 h 366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2182" h="3665314">
                <a:moveTo>
                  <a:pt x="1379525" y="0"/>
                </a:moveTo>
                <a:cubicBezTo>
                  <a:pt x="2391674" y="0"/>
                  <a:pt x="3212182" y="820508"/>
                  <a:pt x="3212182" y="1832657"/>
                </a:cubicBezTo>
                <a:cubicBezTo>
                  <a:pt x="3212182" y="2844806"/>
                  <a:pt x="2391674" y="3665314"/>
                  <a:pt x="1379525" y="3665314"/>
                </a:cubicBezTo>
                <a:cubicBezTo>
                  <a:pt x="873451" y="3665314"/>
                  <a:pt x="415286" y="3460187"/>
                  <a:pt x="83641" y="3128542"/>
                </a:cubicBezTo>
                <a:lnTo>
                  <a:pt x="0" y="3036514"/>
                </a:lnTo>
                <a:lnTo>
                  <a:pt x="0" y="628801"/>
                </a:lnTo>
                <a:lnTo>
                  <a:pt x="83641" y="536773"/>
                </a:lnTo>
                <a:cubicBezTo>
                  <a:pt x="415286" y="205127"/>
                  <a:pt x="873451" y="0"/>
                  <a:pt x="1379525" y="0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482" name="Picture 2" descr="Dollar Clipart Tumblr Money - Dollar Sign Green Transparent, HD Png  Download , Transparent Png Image - PNGitem">
            <a:hlinkClick r:id="rId5"/>
            <a:extLst>
              <a:ext uri="{FF2B5EF4-FFF2-40B4-BE49-F238E27FC236}">
                <a16:creationId xmlns:a16="http://schemas.microsoft.com/office/drawing/2014/main" id="{FFBE634D-3001-802B-FB44-B3E6040B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847" y="3557794"/>
            <a:ext cx="3071335" cy="225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00" name="Oval 93">
            <a:extLst>
              <a:ext uri="{FF2B5EF4-FFF2-40B4-BE49-F238E27FC236}">
                <a16:creationId xmlns:a16="http://schemas.microsoft.com/office/drawing/2014/main" id="{35249834-544E-477E-84FD-888B8DB7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839" y="2791091"/>
            <a:ext cx="3281677" cy="328167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01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93339" y="1681703"/>
            <a:ext cx="1330536" cy="1330521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02" name="Freeform: Shape 97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03" name="Freeform: Shape 98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04" name="Freeform: Shape 99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05" name="Freeform: Shape 100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06" name="Freeform: Shape 101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07" name="Freeform: Shape 102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486" name="Picture 6" descr="Band - Stevenson High School">
            <a:hlinkClick r:id="rId7"/>
            <a:extLst>
              <a:ext uri="{FF2B5EF4-FFF2-40B4-BE49-F238E27FC236}">
                <a16:creationId xmlns:a16="http://schemas.microsoft.com/office/drawing/2014/main" id="{97E50696-2AAB-71EF-CACA-0E9F8B11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0667" y="3245938"/>
            <a:ext cx="2977912" cy="24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E21CD-1287-422A-7952-DC73790BD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001" y="2662989"/>
            <a:ext cx="5001152" cy="3826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Principles of Finance</a:t>
            </a:r>
          </a:p>
          <a:p>
            <a:r>
              <a:rPr lang="en-US" dirty="0"/>
              <a:t>Beginning Band</a:t>
            </a:r>
          </a:p>
          <a:p>
            <a:r>
              <a:rPr lang="en-US" b="1" dirty="0"/>
              <a:t>Two</a:t>
            </a:r>
            <a:r>
              <a:rPr lang="en-US" dirty="0"/>
              <a:t> Performing Arts:</a:t>
            </a:r>
          </a:p>
          <a:p>
            <a:pPr lvl="1"/>
            <a:r>
              <a:rPr lang="en-US" dirty="0"/>
              <a:t>Beginning Band</a:t>
            </a:r>
          </a:p>
          <a:p>
            <a:pPr lvl="1"/>
            <a:r>
              <a:rPr lang="en-US" dirty="0"/>
              <a:t>Introduction to Drama</a:t>
            </a:r>
          </a:p>
          <a:p>
            <a:r>
              <a:rPr lang="en-US" dirty="0"/>
              <a:t>CTE Pathway condensed to 2 Years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58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 descr="A toy rocket flying out of the computer">
            <a:extLst>
              <a:ext uri="{FF2B5EF4-FFF2-40B4-BE49-F238E27FC236}">
                <a16:creationId xmlns:a16="http://schemas.microsoft.com/office/drawing/2014/main" id="{2C2AB69F-AB2D-617B-FA6C-A4B8CDE24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1" b="7660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C10BC51-CA68-4DED-AB6D-130047878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60395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aphic 190">
            <a:extLst>
              <a:ext uri="{FF2B5EF4-FFF2-40B4-BE49-F238E27FC236}">
                <a16:creationId xmlns:a16="http://schemas.microsoft.com/office/drawing/2014/main" id="{F3F5D407-83EF-4D7F-9DAF-4C3CEB77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6982" y="82749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C07906A-A83F-47F2-975A-C1756F44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C38730D-4164-41D4-81C0-E9A070EA8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2539C73-C848-4608-957A-D6C01691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736" y="533549"/>
            <a:ext cx="5356040" cy="5343028"/>
            <a:chOff x="739960" y="1925092"/>
            <a:chExt cx="4376696" cy="436606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53EEDFE-1D2D-4938-9DF2-97FB4F709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562" y="2003061"/>
              <a:ext cx="4288094" cy="4288094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EA4CF2D-570F-4529-ADDA-B37CF05B6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929" y="2003061"/>
              <a:ext cx="4288094" cy="42880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67" name="Oval 66">
              <a:extLst>
                <a:ext uri="{FF2B5EF4-FFF2-40B4-BE49-F238E27FC236}">
                  <a16:creationId xmlns:a16="http://schemas.microsoft.com/office/drawing/2014/main" id="{CBE92B83-AFA7-40B1-9D3C-502840BAD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960" y="1925092"/>
              <a:ext cx="4288094" cy="42880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10B943-18C1-1B96-076C-5FB7B774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88" y="1260909"/>
            <a:ext cx="3952428" cy="28227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300" b="1" cap="all" spc="1500">
                <a:ea typeface="Source Sans Pro SemiBold" panose="020B0603030403020204" pitchFamily="34" charset="0"/>
              </a:rPr>
              <a:t>Dual Enrollment Program Launch</a:t>
            </a:r>
          </a:p>
        </p:txBody>
      </p:sp>
      <p:sp>
        <p:nvSpPr>
          <p:cNvPr id="69" name="Graphic 212">
            <a:extLst>
              <a:ext uri="{FF2B5EF4-FFF2-40B4-BE49-F238E27FC236}">
                <a16:creationId xmlns:a16="http://schemas.microsoft.com/office/drawing/2014/main" id="{19A55484-B97B-45ED-A47D-EBECAC290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0898" y="4861481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1" name="Graphic 212">
            <a:extLst>
              <a:ext uri="{FF2B5EF4-FFF2-40B4-BE49-F238E27FC236}">
                <a16:creationId xmlns:a16="http://schemas.microsoft.com/office/drawing/2014/main" id="{B31CB7B9-2B8F-4AD6-9FFE-5DAE8E132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0898" y="4861481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87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093FD-0EA5-8F21-7E8B-C0818D14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4" y="292656"/>
            <a:ext cx="4834021" cy="1359681"/>
          </a:xfrm>
        </p:spPr>
        <p:txBody>
          <a:bodyPr anchor="b">
            <a:normAutofit fontScale="90000"/>
          </a:bodyPr>
          <a:lstStyle/>
          <a:p>
            <a:r>
              <a:rPr lang="en-US" sz="4100" b="1" dirty="0"/>
              <a:t>Dual Enrollment Program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1648C-B2E9-AA33-0068-780AC13EA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300" y="2125737"/>
            <a:ext cx="5946434" cy="4044463"/>
          </a:xfrm>
        </p:spPr>
        <p:txBody>
          <a:bodyPr>
            <a:noAutofit/>
          </a:bodyPr>
          <a:lstStyle/>
          <a:p>
            <a:r>
              <a:rPr lang="en-US" sz="3200" dirty="0"/>
              <a:t>Students demonstrate capability for college-level work</a:t>
            </a:r>
          </a:p>
          <a:p>
            <a:r>
              <a:rPr lang="en-US" sz="3200" dirty="0"/>
              <a:t>Exposes students to college rigor</a:t>
            </a:r>
          </a:p>
          <a:p>
            <a:r>
              <a:rPr lang="en-US" sz="3200" dirty="0"/>
              <a:t>Broadens the MWA Curriculum</a:t>
            </a:r>
          </a:p>
          <a:p>
            <a:r>
              <a:rPr lang="en-US" sz="3200" dirty="0"/>
              <a:t>Opportunities for MWA Teachers</a:t>
            </a:r>
          </a:p>
          <a:p>
            <a:r>
              <a:rPr lang="en-US" sz="3200" dirty="0"/>
              <a:t>Students earn high school AND college credit</a:t>
            </a:r>
          </a:p>
        </p:txBody>
      </p:sp>
      <p:grpSp>
        <p:nvGrpSpPr>
          <p:cNvPr id="8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4580" name="Picture 4" descr="High School Acceleration Programs / Dual Enrollment">
            <a:hlinkClick r:id="rId3"/>
            <a:extLst>
              <a:ext uri="{FF2B5EF4-FFF2-40B4-BE49-F238E27FC236}">
                <a16:creationId xmlns:a16="http://schemas.microsoft.com/office/drawing/2014/main" id="{A7BA4608-D277-7F2D-AFF2-33D99655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812" y="1018674"/>
            <a:ext cx="5080000" cy="14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astro Valley High School">
            <a:hlinkClick r:id="rId5"/>
            <a:extLst>
              <a:ext uri="{FF2B5EF4-FFF2-40B4-BE49-F238E27FC236}">
                <a16:creationId xmlns:a16="http://schemas.microsoft.com/office/drawing/2014/main" id="{B0060CAF-3175-B423-1622-CD26D64C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634" y="2877968"/>
            <a:ext cx="3419668" cy="29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55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530" name="Picture 2" descr="Contra Costa Community College District">
            <a:hlinkClick r:id="rId3"/>
            <a:extLst>
              <a:ext uri="{FF2B5EF4-FFF2-40B4-BE49-F238E27FC236}">
                <a16:creationId xmlns:a16="http://schemas.microsoft.com/office/drawing/2014/main" id="{B6552844-214C-5584-8299-10D79B04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r="28574" b="1"/>
          <a:stretch/>
        </p:blipFill>
        <p:spPr bwMode="auto">
          <a:xfrm>
            <a:off x="2511713" y="3104705"/>
            <a:ext cx="3634674" cy="321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89C6B508-0B2C-4D80-99F6-BC8C9C69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A54034F-F9B1-4048-9AEF-C7AB99053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583F029-E06B-49B5-9779-2E8CEFD7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C2FC5-E2F8-7366-77F3-BCF66EFC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US" sz="4100"/>
              <a:t>Dual Enrollment Program - Pilot</a:t>
            </a:r>
            <a:br>
              <a:rPr lang="en-US" sz="4100"/>
            </a:br>
            <a:endParaRPr lang="en-US" sz="4100"/>
          </a:p>
        </p:txBody>
      </p:sp>
      <p:grpSp>
        <p:nvGrpSpPr>
          <p:cNvPr id="79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3" name="Graphic 38">
            <a:extLst>
              <a:ext uri="{FF2B5EF4-FFF2-40B4-BE49-F238E27FC236}">
                <a16:creationId xmlns:a16="http://schemas.microsoft.com/office/drawing/2014/main" id="{36C5CE76-F42E-4B75-84C4-A9B2C8CE8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62D2BF9-9B3C-4B4B-B525-BFABA8B44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022D0D2-0602-4CB2-97D5-418641B4F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" name="Graphic 4">
            <a:extLst>
              <a:ext uri="{FF2B5EF4-FFF2-40B4-BE49-F238E27FC236}">
                <a16:creationId xmlns:a16="http://schemas.microsoft.com/office/drawing/2014/main" id="{DDFA5A3F-B050-4826-ACB4-F634DD12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C45D7489-248E-4EB2-A887-30A9C396E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B6BF832-C29A-4992-8772-6B33118C5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E06C84D-D026-40FC-A1FB-0482450B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2D9620B-AA48-430C-BACC-01BF1B12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C7842E4-3E00-4846-B285-345F6B32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20E203-7898-4AE9-A9E5-F5C36441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6A5C8C3-E77D-410A-8D95-0B15B8E61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E9CE1FB-B266-47D2-A0AC-79D1DDBAA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8862FCB-5370-44C9-803F-017FF89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1EC218E-7E2A-4304-96EA-1A7AA046E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904051-0B1B-4340-8A1F-FC345A50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D8B68CD-1F5B-4E19-A474-4290A738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219F1BA-F2AD-4C0B-B881-AF7702BFA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7618D-7222-105E-B03F-045F836B5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r>
              <a:rPr lang="en-US" sz="2600" dirty="0"/>
              <a:t>Students take college classes while in high school</a:t>
            </a:r>
          </a:p>
          <a:p>
            <a:r>
              <a:rPr lang="en-US" sz="2600" dirty="0"/>
              <a:t>Full-time Dual Enrollment Coordinator needed</a:t>
            </a:r>
          </a:p>
          <a:p>
            <a:r>
              <a:rPr lang="en-US" sz="2600" dirty="0"/>
              <a:t>Classes to be taught at MWA</a:t>
            </a:r>
          </a:p>
          <a:p>
            <a:r>
              <a:rPr lang="en-US" sz="2600" dirty="0"/>
              <a:t>Only Wavemakers </a:t>
            </a:r>
          </a:p>
          <a:p>
            <a:r>
              <a:rPr lang="en-US" sz="2600" dirty="0"/>
              <a:t>Contra Costa College provides instructors</a:t>
            </a:r>
          </a:p>
          <a:p>
            <a:r>
              <a:rPr lang="en-US" sz="2600" dirty="0"/>
              <a:t>Funded by A-G Completion Improvement Grant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0405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7454" y="3965691"/>
            <a:ext cx="3014546" cy="28923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2B987A8-3C5A-4495-85A2-B7BBC3EAC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7454" y="3965691"/>
            <a:ext cx="3014546" cy="289230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6453" y="8575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32CDD2-9715-425B-9CCC-CF8CE92BE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6453" y="857546"/>
            <a:ext cx="6964685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3799266" cy="401991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B013C47-A4B4-4108-87AF-82C5CD7DF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"/>
            <a:ext cx="3799266" cy="401991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0971" y="136525"/>
            <a:ext cx="1035526" cy="103552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4" name="Graphic 212">
            <a:extLst>
              <a:ext uri="{FF2B5EF4-FFF2-40B4-BE49-F238E27FC236}">
                <a16:creationId xmlns:a16="http://schemas.microsoft.com/office/drawing/2014/main" id="{BC8E4194-D60D-466F-B2E4-E0A0C145F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0971" y="136525"/>
            <a:ext cx="1035526" cy="103552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2732B-F9EE-F814-8522-D755DA01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765" y="1017432"/>
            <a:ext cx="6418471" cy="31705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Presentation Overview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0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41751" y="5783167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86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38DB0-36CC-0E06-B77D-B9A67FCB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432" y="568517"/>
            <a:ext cx="7074568" cy="886379"/>
          </a:xfrm>
        </p:spPr>
        <p:txBody>
          <a:bodyPr>
            <a:noAutofit/>
          </a:bodyPr>
          <a:lstStyle/>
          <a:p>
            <a:r>
              <a:rPr lang="en-US" sz="3600" b="1" dirty="0"/>
              <a:t>Test and Learn Model for Launch</a:t>
            </a:r>
          </a:p>
        </p:txBody>
      </p:sp>
      <p:pic>
        <p:nvPicPr>
          <p:cNvPr id="23554" name="Picture 2" descr="Why you should be embracing a test-and-learn culture - CMO Australia">
            <a:hlinkClick r:id="rId3"/>
            <a:extLst>
              <a:ext uri="{FF2B5EF4-FFF2-40B4-BE49-F238E27FC236}">
                <a16:creationId xmlns:a16="http://schemas.microsoft.com/office/drawing/2014/main" id="{8DF1BF3A-424B-022E-B699-9ED60A162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9" r="13828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1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15EA1-1B85-1160-A1FC-0E6F74B58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68" y="1820369"/>
            <a:ext cx="6031832" cy="4351338"/>
          </a:xfrm>
        </p:spPr>
        <p:txBody>
          <a:bodyPr>
            <a:normAutofit/>
          </a:bodyPr>
          <a:lstStyle/>
          <a:p>
            <a:r>
              <a:rPr lang="en-US" sz="3600" dirty="0"/>
              <a:t>6-12 months to develop program</a:t>
            </a:r>
          </a:p>
          <a:p>
            <a:r>
              <a:rPr lang="en-US" sz="3600" dirty="0"/>
              <a:t>Communications Course – to start</a:t>
            </a:r>
          </a:p>
          <a:p>
            <a:r>
              <a:rPr lang="en-US" sz="3600" dirty="0"/>
              <a:t>Questions for Consideration include:</a:t>
            </a:r>
          </a:p>
          <a:p>
            <a:pPr lvl="1"/>
            <a:r>
              <a:rPr lang="en-US" dirty="0"/>
              <a:t>Metrics that program is working</a:t>
            </a:r>
          </a:p>
          <a:p>
            <a:pPr lvl="1"/>
            <a:r>
              <a:rPr lang="en-US" dirty="0"/>
              <a:t>Which courses should we select?</a:t>
            </a:r>
          </a:p>
          <a:p>
            <a:pPr lvl="1"/>
            <a:endParaRPr lang="en-US" dirty="0">
              <a:hlinkClick r:id="rId5"/>
            </a:endParaRPr>
          </a:p>
          <a:p>
            <a:pPr lvl="1"/>
            <a:endParaRPr lang="en-US" dirty="0">
              <a:hlinkClick r:id="rId3"/>
            </a:endParaRPr>
          </a:p>
          <a:p>
            <a:pPr lvl="1"/>
            <a:endParaRPr lang="en-US" dirty="0"/>
          </a:p>
        </p:txBody>
      </p:sp>
      <p:grpSp>
        <p:nvGrpSpPr>
          <p:cNvPr id="88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9447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 descr="No Raised Hands: The 5 Step Questioning Method | Side-by-Side Educational  Consulting">
            <a:hlinkClick r:id="rId3"/>
            <a:extLst>
              <a:ext uri="{FF2B5EF4-FFF2-40B4-BE49-F238E27FC236}">
                <a16:creationId xmlns:a16="http://schemas.microsoft.com/office/drawing/2014/main" id="{9A036B8F-51A0-78D4-FE51-FB07DA6CF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19883" b="2"/>
          <a:stretch/>
        </p:blipFill>
        <p:spPr bwMode="auto">
          <a:xfrm>
            <a:off x="1291634" y="1148747"/>
            <a:ext cx="4793260" cy="422738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FC1BD014-5623-4064-BAFE-A5AAAFB3C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7BC42E-B225-42FA-9AB5-F860C44BB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ECF5D0B-A89A-4902-8D22-AFB1D55AC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7871DA93-90AF-40F3-A1A1-04E166972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8435" y="401247"/>
            <a:ext cx="4860256" cy="56698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1C8BF4-06FE-EF93-8BDE-019A3426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109" y="803925"/>
            <a:ext cx="5948922" cy="359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cap="all" spc="1500" dirty="0">
                <a:ea typeface="Source Sans Pro SemiBold" panose="020B0603030403020204" pitchFamily="34" charset="0"/>
              </a:rPr>
              <a:t>Questions and Feedback</a:t>
            </a:r>
          </a:p>
        </p:txBody>
      </p:sp>
      <p:sp>
        <p:nvSpPr>
          <p:cNvPr id="90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0051" y="771024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2" name="Graphic 212">
            <a:extLst>
              <a:ext uri="{FF2B5EF4-FFF2-40B4-BE49-F238E27FC236}">
                <a16:creationId xmlns:a16="http://schemas.microsoft.com/office/drawing/2014/main" id="{70616F44-B954-409D-87BC-C69465EDE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0051" y="771024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512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D981608-D865-4AD7-AC34-A2398EA19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512" y="4357092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2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59160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137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50" name="Oval 14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75A9F-967A-0543-7241-9DC28DC5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/>
              <a:t>Curriculum and Instruction Topics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2050" name="Picture 2" descr="Making Waves Academy | Bay Front Chamber">
            <a:hlinkClick r:id="rId3"/>
            <a:extLst>
              <a:ext uri="{FF2B5EF4-FFF2-40B4-BE49-F238E27FC236}">
                <a16:creationId xmlns:a16="http://schemas.microsoft.com/office/drawing/2014/main" id="{0F4B295A-FE56-E2F5-90D3-289B0584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r="18692" b="1"/>
          <a:stretch/>
        </p:blipFill>
        <p:spPr bwMode="auto">
          <a:xfrm>
            <a:off x="1649077" y="1864217"/>
            <a:ext cx="3217333" cy="32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1FFC0-E5AD-26A6-2407-8BB5DEB6B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Setting the Scene</a:t>
            </a:r>
          </a:p>
          <a:p>
            <a:r>
              <a:rPr lang="en-US" dirty="0"/>
              <a:t>Current Priorities</a:t>
            </a:r>
          </a:p>
          <a:p>
            <a:r>
              <a:rPr lang="en-US" dirty="0"/>
              <a:t>Focus on Teacher Support</a:t>
            </a:r>
            <a:endParaRPr lang="en-US" dirty="0">
              <a:hlinkClick r:id="rId3"/>
            </a:endParaRPr>
          </a:p>
          <a:p>
            <a:r>
              <a:rPr lang="en-US" dirty="0"/>
              <a:t>Curriculum Changes</a:t>
            </a:r>
          </a:p>
          <a:p>
            <a:r>
              <a:rPr lang="en-US" dirty="0"/>
              <a:t>Ethnic Studies Plans</a:t>
            </a:r>
          </a:p>
          <a:p>
            <a:r>
              <a:rPr lang="en-US" dirty="0"/>
              <a:t>Bell Schedules and Master Calendars</a:t>
            </a:r>
          </a:p>
          <a:p>
            <a:r>
              <a:rPr lang="en-US" dirty="0"/>
              <a:t>College and Career Counseling Update</a:t>
            </a:r>
          </a:p>
        </p:txBody>
      </p:sp>
    </p:spTree>
    <p:extLst>
      <p:ext uri="{BB962C8B-B14F-4D97-AF65-F5344CB8AC3E}">
        <p14:creationId xmlns:p14="http://schemas.microsoft.com/office/powerpoint/2010/main" val="14194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4" name="Rectangle 1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883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6050274-04F5-403E-93CD-0F33B9B7E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200" y="939828"/>
            <a:ext cx="2618796" cy="2388127"/>
            <a:chOff x="1674895" y="1345036"/>
            <a:chExt cx="5428610" cy="42109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156683D-D795-4D85-846C-9FF61160D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444340D-4FAB-43E4-A02D-436F9ADC3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4" name="Rectangle 153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49" y="801359"/>
            <a:ext cx="2695293" cy="242906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B83AE-BA47-8585-0222-463E3374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49" y="920873"/>
            <a:ext cx="2695293" cy="219003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/>
              <a:t>CEO Nelson Provides Context and Perspective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AD10D-61E3-E107-B837-930A2E61A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3" r="-3" b="30013"/>
          <a:stretch/>
        </p:blipFill>
        <p:spPr>
          <a:xfrm>
            <a:off x="3642120" y="829701"/>
            <a:ext cx="2695292" cy="2429060"/>
          </a:xfrm>
          <a:prstGeom prst="rect">
            <a:avLst/>
          </a:prstGeom>
        </p:spPr>
      </p:pic>
      <p:pic>
        <p:nvPicPr>
          <p:cNvPr id="3074" name="Picture 2" descr="Blog - Making Waves Academy">
            <a:hlinkClick r:id="rId4"/>
            <a:extLst>
              <a:ext uri="{FF2B5EF4-FFF2-40B4-BE49-F238E27FC236}">
                <a16:creationId xmlns:a16="http://schemas.microsoft.com/office/drawing/2014/main" id="{08BF190B-94B6-7D9E-B240-F0E05BC6A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2" b="15852"/>
          <a:stretch/>
        </p:blipFill>
        <p:spPr bwMode="auto">
          <a:xfrm>
            <a:off x="697254" y="3519604"/>
            <a:ext cx="2714619" cy="24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4463108"/>
            <a:ext cx="849365" cy="849366"/>
            <a:chOff x="5829300" y="3162300"/>
            <a:chExt cx="532256" cy="532257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506BF4-07E8-E30F-5348-965DA969E7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16" r="2" b="16255"/>
          <a:stretch/>
        </p:blipFill>
        <p:spPr>
          <a:xfrm>
            <a:off x="3673652" y="3484243"/>
            <a:ext cx="2675951" cy="246651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A6BF8-A2C3-6A21-2C09-BFC2F0160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7594" y="850127"/>
            <a:ext cx="4614447" cy="50497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LPAC Testing Started mid-April</a:t>
            </a:r>
          </a:p>
          <a:p>
            <a:r>
              <a:rPr lang="en-US" dirty="0"/>
              <a:t>Mid-Year Resignations</a:t>
            </a:r>
          </a:p>
          <a:p>
            <a:r>
              <a:rPr lang="en-US" dirty="0"/>
              <a:t>Contact tracing and COVID testing</a:t>
            </a:r>
          </a:p>
          <a:p>
            <a:r>
              <a:rPr lang="en-US" dirty="0"/>
              <a:t>“Being Distanced”</a:t>
            </a:r>
          </a:p>
          <a:p>
            <a:r>
              <a:rPr lang="en-US" dirty="0"/>
              <a:t>Stresses of Return to School</a:t>
            </a:r>
          </a:p>
          <a:p>
            <a:r>
              <a:rPr lang="en-US" dirty="0"/>
              <a:t>Staff Shortages</a:t>
            </a:r>
          </a:p>
          <a:p>
            <a:r>
              <a:rPr lang="en-US" dirty="0"/>
              <a:t>Predictability?</a:t>
            </a:r>
          </a:p>
        </p:txBody>
      </p:sp>
    </p:spTree>
    <p:extLst>
      <p:ext uri="{BB962C8B-B14F-4D97-AF65-F5344CB8AC3E}">
        <p14:creationId xmlns:p14="http://schemas.microsoft.com/office/powerpoint/2010/main" val="83984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E4D20-02FD-65F6-041E-C092AD03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/>
              <a:t>Priorities – </a:t>
            </a:r>
            <a:br>
              <a:rPr lang="en-US" sz="3600" b="1" dirty="0"/>
            </a:br>
            <a:r>
              <a:rPr lang="en-US" sz="3600" b="1" dirty="0"/>
              <a:t>Instructional Support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40A2F-6B57-EE7C-AE85-0F999226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61854" y="2125737"/>
            <a:ext cx="4834021" cy="473226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3200" dirty="0"/>
              <a:t>Teachers – 53% of faculty are new teachers or new to MWA</a:t>
            </a:r>
          </a:p>
          <a:p>
            <a:r>
              <a:rPr lang="en-US" sz="3200" dirty="0"/>
              <a:t>Staffing and Coverage</a:t>
            </a:r>
          </a:p>
          <a:p>
            <a:r>
              <a:rPr lang="en-US" sz="3200" dirty="0"/>
              <a:t>Stress Testing our Systems</a:t>
            </a:r>
          </a:p>
          <a:p>
            <a:r>
              <a:rPr lang="en-US" sz="3200" dirty="0"/>
              <a:t>Need for customized professional development</a:t>
            </a:r>
          </a:p>
          <a:p>
            <a:r>
              <a:rPr lang="en-US" sz="3200" dirty="0"/>
              <a:t>Culture and Climate Issue</a:t>
            </a:r>
            <a:r>
              <a:rPr lang="en-US" sz="3500" dirty="0"/>
              <a:t>s</a:t>
            </a: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100" name="Picture 4" descr="Join Our Team - Making Waves Academy">
            <a:hlinkClick r:id="rId3"/>
            <a:extLst>
              <a:ext uri="{FF2B5EF4-FFF2-40B4-BE49-F238E27FC236}">
                <a16:creationId xmlns:a16="http://schemas.microsoft.com/office/drawing/2014/main" id="{C3329C16-ED2E-C681-54A2-CB60AFB7A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23455" b="1"/>
          <a:stretch/>
        </p:blipFill>
        <p:spPr bwMode="auto"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136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6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137" name="Freeform: Shape 13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8" name="Freeform: Shape 13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9" name="Freeform: Shape 13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0" name="Freeform: Shape 13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1" name="Freeform: Shape 13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42" name="Oval 14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43" name="Rectangle 14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0B0A2-DADE-CD29-3BB6-AF315EFA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731" y="568517"/>
            <a:ext cx="6422355" cy="88637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/>
              <a:t>Teacher Observations – </a:t>
            </a:r>
            <a:br>
              <a:rPr lang="en-US" sz="3600" b="1" dirty="0"/>
            </a:br>
            <a:r>
              <a:rPr lang="en-US" sz="3600" b="1" dirty="0"/>
              <a:t>Goal is 100%!</a:t>
            </a:r>
          </a:p>
        </p:txBody>
      </p:sp>
      <p:pic>
        <p:nvPicPr>
          <p:cNvPr id="5122" name="Picture 2" descr="Making Waves Academy | Bay Front Chamber">
            <a:hlinkClick r:id="rId3"/>
            <a:extLst>
              <a:ext uri="{FF2B5EF4-FFF2-40B4-BE49-F238E27FC236}">
                <a16:creationId xmlns:a16="http://schemas.microsoft.com/office/drawing/2014/main" id="{87CA6066-AE4F-5B25-DC8D-C31513096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9" b="-2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44" name="Group 145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145" name="Freeform: Shape 14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5146" name="Group 149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147" name="Freeform: Shape 151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5148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9" name="Freeform: Shape 155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0" name="Freeform: Shape 157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1" name="Freeform: Shape 158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D1270-F7DA-D39B-1F77-D69A70196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All Staff will be observed monthly</a:t>
            </a:r>
          </a:p>
          <a:p>
            <a:r>
              <a:rPr lang="en-US" sz="3200" dirty="0"/>
              <a:t>Debriefs and feedback</a:t>
            </a:r>
          </a:p>
          <a:p>
            <a:r>
              <a:rPr lang="en-US" sz="3200" dirty="0"/>
              <a:t>”Intent to Return” survey submitted</a:t>
            </a:r>
          </a:p>
          <a:p>
            <a:r>
              <a:rPr lang="en-US" sz="3200" dirty="0"/>
              <a:t>Peer Observations</a:t>
            </a:r>
          </a:p>
          <a:p>
            <a:r>
              <a:rPr lang="en-US" sz="3200" dirty="0"/>
              <a:t>Maximize Classroom Presence</a:t>
            </a:r>
          </a:p>
        </p:txBody>
      </p:sp>
      <p:grpSp>
        <p:nvGrpSpPr>
          <p:cNvPr id="5152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153" name="Freeform: Shape 16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4" name="Freeform: Shape 16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53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5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7" name="Freeform: Shape 19">
            <a:extLst>
              <a:ext uri="{FF2B5EF4-FFF2-40B4-BE49-F238E27FC236}">
                <a16:creationId xmlns:a16="http://schemas.microsoft.com/office/drawing/2014/main" id="{AFD1189F-9598-4281-8056-2845388D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83E04E1-D74F-4ED6-972C-035F4FEC4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51A97D9-C694-4307-818B-0C5BBF413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06FA9-2ADB-C917-DD1F-A7AD359A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765" y="1610112"/>
            <a:ext cx="6418471" cy="257789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6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Curriculum Updates – Pilots and changes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E8A2566-F83F-4EC9-83A9-338A70FB6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8" name="Graphic 212">
            <a:extLst>
              <a:ext uri="{FF2B5EF4-FFF2-40B4-BE49-F238E27FC236}">
                <a16:creationId xmlns:a16="http://schemas.microsoft.com/office/drawing/2014/main" id="{5EC6B544-8C84-47A6-885D-A4F09EF5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59" name="Freeform: Shape 39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0" name="Freeform: Shape 41">
            <a:extLst>
              <a:ext uri="{FF2B5EF4-FFF2-40B4-BE49-F238E27FC236}">
                <a16:creationId xmlns:a16="http://schemas.microsoft.com/office/drawing/2014/main" id="{0F360028-588C-4E99-9E6F-5DE59080E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2C95C5C-6FBD-47FF-9CA6-066193539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0218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0" name="Oval 99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4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216" name="Picture 215" descr="Arrows pointing right while one points left">
            <a:extLst>
              <a:ext uri="{FF2B5EF4-FFF2-40B4-BE49-F238E27FC236}">
                <a16:creationId xmlns:a16="http://schemas.microsoft.com/office/drawing/2014/main" id="{A2FA4205-6A63-646F-6B08-7F0C73211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60" b="7271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C10BC51-CA68-4DED-AB6D-130047878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60395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6" name="Graphic 190">
            <a:extLst>
              <a:ext uri="{FF2B5EF4-FFF2-40B4-BE49-F238E27FC236}">
                <a16:creationId xmlns:a16="http://schemas.microsoft.com/office/drawing/2014/main" id="{F3F5D407-83EF-4D7F-9DAF-4C3CEB778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6982" y="827494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C07906A-A83F-47F2-975A-C1756F44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C38730D-4164-41D4-81C0-E9A070EA8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2539C73-C848-4608-957A-D6C016913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736" y="533549"/>
            <a:ext cx="5356040" cy="5343028"/>
            <a:chOff x="739960" y="1925092"/>
            <a:chExt cx="4376696" cy="4366063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53EEDFE-1D2D-4938-9DF2-97FB4F709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562" y="2003061"/>
              <a:ext cx="4288094" cy="4288094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EA4CF2D-570F-4529-ADDA-B37CF05B6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929" y="2003061"/>
              <a:ext cx="4288094" cy="4288094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13" name="Oval 112">
              <a:extLst>
                <a:ext uri="{FF2B5EF4-FFF2-40B4-BE49-F238E27FC236}">
                  <a16:creationId xmlns:a16="http://schemas.microsoft.com/office/drawing/2014/main" id="{CBE92B83-AFA7-40B1-9D3C-502840BAD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960" y="1925092"/>
              <a:ext cx="4288094" cy="4288094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0B2231-1732-FF26-D25A-FAB4FAF5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988" y="1260909"/>
            <a:ext cx="3952428" cy="28227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900" b="1" cap="all" spc="1500" dirty="0">
                <a:ea typeface="Source Sans Pro SemiBold" panose="020B0603030403020204" pitchFamily="34" charset="0"/>
              </a:rPr>
              <a:t>Math Curriculum Templates Provide Consistency for Evaluation</a:t>
            </a:r>
          </a:p>
        </p:txBody>
      </p:sp>
      <p:sp>
        <p:nvSpPr>
          <p:cNvPr id="115" name="Graphic 212">
            <a:extLst>
              <a:ext uri="{FF2B5EF4-FFF2-40B4-BE49-F238E27FC236}">
                <a16:creationId xmlns:a16="http://schemas.microsoft.com/office/drawing/2014/main" id="{19A55484-B97B-45ED-A47D-EBECAC290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0898" y="4861481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17" name="Graphic 212">
            <a:extLst>
              <a:ext uri="{FF2B5EF4-FFF2-40B4-BE49-F238E27FC236}">
                <a16:creationId xmlns:a16="http://schemas.microsoft.com/office/drawing/2014/main" id="{B31CB7B9-2B8F-4AD6-9FFE-5DAE8E132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0898" y="4861481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5913</TotalTime>
  <Words>1945</Words>
  <Application>Microsoft Office PowerPoint</Application>
  <PresentationFormat>Widescreen</PresentationFormat>
  <Paragraphs>381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Source Sans Pro</vt:lpstr>
      <vt:lpstr>Source Sans Pro SemiBold</vt:lpstr>
      <vt:lpstr>FunkyShapesVTI</vt:lpstr>
      <vt:lpstr>Curriculum and Instruction Review Committee</vt:lpstr>
      <vt:lpstr>  Who’s on the Screen? Who’s at the Table?</vt:lpstr>
      <vt:lpstr>Presentation Overview</vt:lpstr>
      <vt:lpstr>Curriculum and Instruction Topics</vt:lpstr>
      <vt:lpstr>CEO Nelson Provides Context and Perspective </vt:lpstr>
      <vt:lpstr>Priorities –  Instructional Support </vt:lpstr>
      <vt:lpstr>Teacher Observations –  Goal is 100%!</vt:lpstr>
      <vt:lpstr>Curriculum Updates – Pilots and changes</vt:lpstr>
      <vt:lpstr>Math Curriculum Templates Provide Consistency for Evaluation</vt:lpstr>
      <vt:lpstr>Curriculum Template Covers a Range of Topics</vt:lpstr>
      <vt:lpstr>Textbooks Orders  Enrich Curriculum &amp; Instruction</vt:lpstr>
      <vt:lpstr>Textbook Orders - Proposals</vt:lpstr>
      <vt:lpstr>New Curriculum Pilots and Proposals</vt:lpstr>
      <vt:lpstr>Ethnic Studies – California Innovation</vt:lpstr>
      <vt:lpstr>Aspirational GOAL for 2022:   Higher Performance on Math and Reading Growth Assessment --compared to 2021.</vt:lpstr>
      <vt:lpstr>Bell Schedules and Master Calendars</vt:lpstr>
      <vt:lpstr>Staggered Dismissal</vt:lpstr>
      <vt:lpstr>Full Staggered Dismissal</vt:lpstr>
      <vt:lpstr>Master Calendar Two Years ahead!</vt:lpstr>
      <vt:lpstr>Master Calendar Changes</vt:lpstr>
      <vt:lpstr>College and Career Counseling Update</vt:lpstr>
      <vt:lpstr>College and Career Counseling Topics Overview</vt:lpstr>
      <vt:lpstr>19th Wave! Success!</vt:lpstr>
      <vt:lpstr>Key Takeaways – Support Improved for All Sectors</vt:lpstr>
      <vt:lpstr>ASB President Admitted to Harvard University !</vt:lpstr>
      <vt:lpstr>Changes and  Exciting New Courses</vt:lpstr>
      <vt:lpstr>Dual Enrollment Program Launch</vt:lpstr>
      <vt:lpstr>Dual Enrollment Program Advantages</vt:lpstr>
      <vt:lpstr>Dual Enrollment Program - Pilot </vt:lpstr>
      <vt:lpstr>Test and Learn Model for Launch</vt:lpstr>
      <vt:lpstr>Questions and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and Instruction Review Committee</dc:title>
  <dc:creator>Esther Hugo</dc:creator>
  <cp:lastModifiedBy>Yarbrough, Ashley</cp:lastModifiedBy>
  <cp:revision>27</cp:revision>
  <cp:lastPrinted>2022-05-02T15:30:34Z</cp:lastPrinted>
  <dcterms:created xsi:type="dcterms:W3CDTF">2022-04-28T14:34:42Z</dcterms:created>
  <dcterms:modified xsi:type="dcterms:W3CDTF">2022-05-09T17:02:00Z</dcterms:modified>
</cp:coreProperties>
</file>