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AFC50F-0751-4DFA-B53B-7F086C597EB2}">
  <a:tblStyle styleId="{D9AFC50F-0751-4DFA-B53B-7F086C597E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28f905076_1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1228f905076_1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6171bbe7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6171bbe7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6171bbe7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6171bbe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6171bbe7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6171bbe7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65ba1e8a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65ba1e8a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6478ad816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6478ad816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2157adfa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2157adfa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28f905076_1_6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1228f905076_1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28f905076_1_4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1228f905076_1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28f905076_1_8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228f905076_1_8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8f905076_1_2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1228f905076_1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28f905076_1_4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1228f905076_1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28f905076_1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1228f905076_1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5e773ddc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5e773dd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5e773ddc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5e773ddc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2157adfa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2157adfa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0" name="Google Shape;60;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sldNum" idx="12"/>
          </p:nvPr>
        </p:nvSpPr>
        <p:spPr>
          <a:xfrm>
            <a:off x="8807632" y="4718288"/>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6" name="Google Shape;66;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 name="Google Shape;72;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3" name="Google Shape;7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8" name="Google Shape;78;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5" name="Google Shape;85;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4" name="Google Shape;9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5" name="Google Shape;95;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6" name="Google Shape;96;p20"/>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3" name="Google Shape;103;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4" name="Google Shape;104;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0" name="Google Shape;110;p2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1" name="Google Shape;111;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4"/>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3" name="Google Shape;123;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00" b="0" i="0" u="none" strike="noStrike" cap="none">
                <a:solidFill>
                  <a:srgbClr val="215984"/>
                </a:solidFill>
                <a:latin typeface="Arial"/>
                <a:ea typeface="Arial"/>
                <a:cs typeface="Arial"/>
                <a:sym typeface="Arial"/>
              </a:defRPr>
            </a:lvl1pPr>
            <a:lvl2pPr marL="0" marR="0" lvl="1" indent="0" algn="r" rtl="0">
              <a:spcBef>
                <a:spcPts val="0"/>
              </a:spcBef>
              <a:buNone/>
              <a:defRPr sz="600" b="0" i="0" u="none" strike="noStrike" cap="none">
                <a:solidFill>
                  <a:srgbClr val="215984"/>
                </a:solidFill>
                <a:latin typeface="Arial"/>
                <a:ea typeface="Arial"/>
                <a:cs typeface="Arial"/>
                <a:sym typeface="Arial"/>
              </a:defRPr>
            </a:lvl2pPr>
            <a:lvl3pPr marL="0" marR="0" lvl="2" indent="0" algn="r" rtl="0">
              <a:spcBef>
                <a:spcPts val="0"/>
              </a:spcBef>
              <a:buNone/>
              <a:defRPr sz="600" b="0" i="0" u="none" strike="noStrike" cap="none">
                <a:solidFill>
                  <a:srgbClr val="215984"/>
                </a:solidFill>
                <a:latin typeface="Arial"/>
                <a:ea typeface="Arial"/>
                <a:cs typeface="Arial"/>
                <a:sym typeface="Arial"/>
              </a:defRPr>
            </a:lvl3pPr>
            <a:lvl4pPr marL="0" marR="0" lvl="3" indent="0" algn="r" rtl="0">
              <a:spcBef>
                <a:spcPts val="0"/>
              </a:spcBef>
              <a:buNone/>
              <a:defRPr sz="600" b="0" i="0" u="none" strike="noStrike" cap="none">
                <a:solidFill>
                  <a:srgbClr val="215984"/>
                </a:solidFill>
                <a:latin typeface="Arial"/>
                <a:ea typeface="Arial"/>
                <a:cs typeface="Arial"/>
                <a:sym typeface="Arial"/>
              </a:defRPr>
            </a:lvl4pPr>
            <a:lvl5pPr marL="0" marR="0" lvl="4" indent="0" algn="r" rtl="0">
              <a:spcBef>
                <a:spcPts val="0"/>
              </a:spcBef>
              <a:buNone/>
              <a:defRPr sz="600" b="0" i="0" u="none" strike="noStrike" cap="none">
                <a:solidFill>
                  <a:srgbClr val="215984"/>
                </a:solidFill>
                <a:latin typeface="Arial"/>
                <a:ea typeface="Arial"/>
                <a:cs typeface="Arial"/>
                <a:sym typeface="Arial"/>
              </a:defRPr>
            </a:lvl5pPr>
            <a:lvl6pPr marL="0" marR="0" lvl="5" indent="0" algn="r" rtl="0">
              <a:spcBef>
                <a:spcPts val="0"/>
              </a:spcBef>
              <a:buNone/>
              <a:defRPr sz="600" b="0" i="0" u="none" strike="noStrike" cap="none">
                <a:solidFill>
                  <a:srgbClr val="215984"/>
                </a:solidFill>
                <a:latin typeface="Arial"/>
                <a:ea typeface="Arial"/>
                <a:cs typeface="Arial"/>
                <a:sym typeface="Arial"/>
              </a:defRPr>
            </a:lvl6pPr>
            <a:lvl7pPr marL="0" marR="0" lvl="6" indent="0" algn="r" rtl="0">
              <a:spcBef>
                <a:spcPts val="0"/>
              </a:spcBef>
              <a:buNone/>
              <a:defRPr sz="600" b="0" i="0" u="none" strike="noStrike" cap="none">
                <a:solidFill>
                  <a:srgbClr val="215984"/>
                </a:solidFill>
                <a:latin typeface="Arial"/>
                <a:ea typeface="Arial"/>
                <a:cs typeface="Arial"/>
                <a:sym typeface="Arial"/>
              </a:defRPr>
            </a:lvl7pPr>
            <a:lvl8pPr marL="0" marR="0" lvl="7" indent="0" algn="r" rtl="0">
              <a:spcBef>
                <a:spcPts val="0"/>
              </a:spcBef>
              <a:buNone/>
              <a:defRPr sz="600" b="0" i="0" u="none" strike="noStrike" cap="none">
                <a:solidFill>
                  <a:srgbClr val="215984"/>
                </a:solidFill>
                <a:latin typeface="Arial"/>
                <a:ea typeface="Arial"/>
                <a:cs typeface="Arial"/>
                <a:sym typeface="Arial"/>
              </a:defRPr>
            </a:lvl8pPr>
            <a:lvl9pPr marL="0" marR="0" lvl="8" indent="0" algn="r" rtl="0">
              <a:spcBef>
                <a:spcPts val="0"/>
              </a:spcBef>
              <a:buNone/>
              <a:defRPr sz="6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r>
              <a:rPr lang="en"/>
              <a:t>1</a:t>
            </a:r>
            <a:endParaRPr sz="11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jmendoza@mwacademy.or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mailto:spullman@mwacademy.org" TargetMode="External"/><Relationship Id="rId5" Type="http://schemas.openxmlformats.org/officeDocument/2006/relationships/hyperlink" Target="mailto:ldodson@mwacademy.or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drive.google.com/file/d/1k2RPnaQg7dsesduZNGpXdDAjAEVZzWhV/view?usp=sharin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k2RPnaQg7dsesduZNGpXdDAjAEVZzWhV/view?usp=sharin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k2RPnaQg7dsesduZNGpXdDAjAEVZzWhV/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6"/>
          <p:cNvPicPr preferRelativeResize="0"/>
          <p:nvPr/>
        </p:nvPicPr>
        <p:blipFill rotWithShape="1">
          <a:blip r:embed="rId3">
            <a:alphaModFix/>
          </a:blip>
          <a:srcRect/>
          <a:stretch/>
        </p:blipFill>
        <p:spPr>
          <a:xfrm>
            <a:off x="-4964" y="-1716054"/>
            <a:ext cx="9148964" cy="6859553"/>
          </a:xfrm>
          <a:prstGeom prst="rect">
            <a:avLst/>
          </a:prstGeom>
          <a:noFill/>
          <a:ln>
            <a:noFill/>
          </a:ln>
        </p:spPr>
      </p:pic>
      <p:pic>
        <p:nvPicPr>
          <p:cNvPr id="132" name="Google Shape;132;p26"/>
          <p:cNvPicPr preferRelativeResize="0"/>
          <p:nvPr/>
        </p:nvPicPr>
        <p:blipFill rotWithShape="1">
          <a:blip r:embed="rId4">
            <a:alphaModFix/>
          </a:blip>
          <a:srcRect/>
          <a:stretch/>
        </p:blipFill>
        <p:spPr>
          <a:xfrm>
            <a:off x="-4964" y="-860507"/>
            <a:ext cx="9148965" cy="6004007"/>
          </a:xfrm>
          <a:prstGeom prst="rect">
            <a:avLst/>
          </a:prstGeom>
          <a:noFill/>
          <a:ln>
            <a:noFill/>
          </a:ln>
        </p:spPr>
      </p:pic>
      <p:pic>
        <p:nvPicPr>
          <p:cNvPr id="133" name="Google Shape;133;p26"/>
          <p:cNvPicPr preferRelativeResize="0"/>
          <p:nvPr/>
        </p:nvPicPr>
        <p:blipFill rotWithShape="1">
          <a:blip r:embed="rId5">
            <a:alphaModFix/>
          </a:blip>
          <a:srcRect/>
          <a:stretch/>
        </p:blipFill>
        <p:spPr>
          <a:xfrm>
            <a:off x="6760812" y="3210588"/>
            <a:ext cx="2455377" cy="1842676"/>
          </a:xfrm>
          <a:prstGeom prst="rect">
            <a:avLst/>
          </a:prstGeom>
          <a:noFill/>
          <a:ln>
            <a:noFill/>
          </a:ln>
        </p:spPr>
      </p:pic>
      <p:sp>
        <p:nvSpPr>
          <p:cNvPr id="134" name="Google Shape;134;p26"/>
          <p:cNvSpPr txBox="1"/>
          <p:nvPr/>
        </p:nvSpPr>
        <p:spPr>
          <a:xfrm>
            <a:off x="342383" y="4030980"/>
            <a:ext cx="4572000" cy="586500"/>
          </a:xfrm>
          <a:prstGeom prst="rect">
            <a:avLst/>
          </a:prstGeom>
          <a:noFill/>
          <a:ln>
            <a:noFill/>
          </a:ln>
        </p:spPr>
        <p:txBody>
          <a:bodyPr spcFirstLastPara="1" wrap="square" lIns="51425" tIns="25700" rIns="51425" bIns="25700" anchor="ctr" anchorCtr="0">
            <a:noAutofit/>
          </a:bodyPr>
          <a:lstStyle/>
          <a:p>
            <a:pPr marL="0" marR="0" lvl="0" indent="0" algn="l" rtl="0">
              <a:lnSpc>
                <a:spcPct val="90000"/>
              </a:lnSpc>
              <a:spcBef>
                <a:spcPts val="0"/>
              </a:spcBef>
              <a:spcAft>
                <a:spcPts val="0"/>
              </a:spcAft>
              <a:buClr>
                <a:srgbClr val="215984"/>
              </a:buClr>
              <a:buSzPts val="3300"/>
              <a:buFont typeface="Arial"/>
              <a:buNone/>
            </a:pPr>
            <a:r>
              <a:rPr lang="en" sz="3300" b="1">
                <a:solidFill>
                  <a:srgbClr val="215984"/>
                </a:solidFill>
              </a:rPr>
              <a:t>Talent Team Data</a:t>
            </a:r>
            <a:endParaRPr sz="2700" b="1" i="0" u="none" strike="noStrike" cap="none">
              <a:solidFill>
                <a:srgbClr val="215984"/>
              </a:solidFill>
              <a:latin typeface="Arial"/>
              <a:ea typeface="Arial"/>
              <a:cs typeface="Arial"/>
              <a:sym typeface="Arial"/>
            </a:endParaRPr>
          </a:p>
        </p:txBody>
      </p:sp>
      <p:sp>
        <p:nvSpPr>
          <p:cNvPr id="135" name="Google Shape;135;p26"/>
          <p:cNvSpPr txBox="1"/>
          <p:nvPr/>
        </p:nvSpPr>
        <p:spPr>
          <a:xfrm>
            <a:off x="366877" y="4509250"/>
            <a:ext cx="6663900" cy="586500"/>
          </a:xfrm>
          <a:prstGeom prst="rect">
            <a:avLst/>
          </a:prstGeom>
          <a:noFill/>
          <a:ln>
            <a:noFill/>
          </a:ln>
        </p:spPr>
        <p:txBody>
          <a:bodyPr spcFirstLastPara="1" wrap="square" lIns="51425" tIns="25700" rIns="51425" bIns="25700" anchor="ctr" anchorCtr="0">
            <a:noAutofit/>
          </a:bodyPr>
          <a:lstStyle/>
          <a:p>
            <a:pPr marL="0" marR="0" lvl="0" indent="0" algn="l" rtl="0">
              <a:lnSpc>
                <a:spcPct val="90000"/>
              </a:lnSpc>
              <a:spcBef>
                <a:spcPts val="0"/>
              </a:spcBef>
              <a:spcAft>
                <a:spcPts val="0"/>
              </a:spcAft>
              <a:buClr>
                <a:srgbClr val="215984"/>
              </a:buClr>
              <a:buSzPts val="3300"/>
              <a:buFont typeface="Arial"/>
              <a:buNone/>
            </a:pPr>
            <a:r>
              <a:rPr lang="en" sz="1600" b="1">
                <a:solidFill>
                  <a:srgbClr val="215984"/>
                </a:solidFill>
              </a:rPr>
              <a:t>Lisa Dodson, Scott Pullman, and Joanella Mendoza</a:t>
            </a:r>
            <a:endParaRPr sz="1600" b="1">
              <a:solidFill>
                <a:srgbClr val="215984"/>
              </a:solidFill>
            </a:endParaRPr>
          </a:p>
          <a:p>
            <a:pPr marL="0" marR="0" lvl="0" indent="0" algn="l" rtl="0">
              <a:lnSpc>
                <a:spcPct val="90000"/>
              </a:lnSpc>
              <a:spcBef>
                <a:spcPts val="0"/>
              </a:spcBef>
              <a:spcAft>
                <a:spcPts val="0"/>
              </a:spcAft>
              <a:buClr>
                <a:srgbClr val="215984"/>
              </a:buClr>
              <a:buSzPts val="3300"/>
              <a:buFont typeface="Arial"/>
              <a:buNone/>
            </a:pPr>
            <a:r>
              <a:rPr lang="en" sz="1600" b="1">
                <a:solidFill>
                  <a:srgbClr val="215984"/>
                </a:solidFill>
              </a:rPr>
              <a:t>May 5, 2022</a:t>
            </a:r>
            <a:endParaRPr sz="1600" b="1">
              <a:solidFill>
                <a:srgbClr val="21598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New Teachers by Ethnicity</a:t>
            </a:r>
            <a:endParaRPr>
              <a:solidFill>
                <a:srgbClr val="005089"/>
              </a:solidFill>
            </a:endParaRPr>
          </a:p>
          <a:p>
            <a:pPr marL="0" lvl="0" indent="0" algn="l" rtl="0">
              <a:spcBef>
                <a:spcPts val="0"/>
              </a:spcBef>
              <a:spcAft>
                <a:spcPts val="0"/>
              </a:spcAft>
              <a:buNone/>
            </a:pPr>
            <a:r>
              <a:rPr lang="en">
                <a:solidFill>
                  <a:srgbClr val="005089"/>
                </a:solidFill>
              </a:rPr>
              <a:t>(2022-2023)</a:t>
            </a:r>
            <a:br>
              <a:rPr lang="en">
                <a:solidFill>
                  <a:srgbClr val="005089"/>
                </a:solidFill>
              </a:rPr>
            </a:br>
            <a:r>
              <a:rPr lang="en">
                <a:solidFill>
                  <a:srgbClr val="005089"/>
                </a:solidFill>
              </a:rPr>
              <a:t> </a:t>
            </a:r>
            <a:br>
              <a:rPr lang="en">
                <a:solidFill>
                  <a:srgbClr val="005089"/>
                </a:solidFill>
              </a:rPr>
            </a:br>
            <a:endParaRPr>
              <a:solidFill>
                <a:srgbClr val="005089"/>
              </a:solidFill>
            </a:endParaRPr>
          </a:p>
        </p:txBody>
      </p:sp>
      <p:graphicFrame>
        <p:nvGraphicFramePr>
          <p:cNvPr id="218" name="Google Shape;218;p35"/>
          <p:cNvGraphicFramePr/>
          <p:nvPr/>
        </p:nvGraphicFramePr>
        <p:xfrm>
          <a:off x="86825" y="1678488"/>
          <a:ext cx="3000000" cy="3000000"/>
        </p:xfrm>
        <a:graphic>
          <a:graphicData uri="http://schemas.openxmlformats.org/drawingml/2006/table">
            <a:tbl>
              <a:tblPr>
                <a:noFill/>
                <a:tableStyleId>{D9AFC50F-0751-4DFA-B53B-7F086C597EB2}</a:tableStyleId>
              </a:tblPr>
              <a:tblGrid>
                <a:gridCol w="2237000">
                  <a:extLst>
                    <a:ext uri="{9D8B030D-6E8A-4147-A177-3AD203B41FA5}">
                      <a16:colId xmlns:a16="http://schemas.microsoft.com/office/drawing/2014/main" val="20000"/>
                    </a:ext>
                  </a:extLst>
                </a:gridCol>
                <a:gridCol w="2056525">
                  <a:extLst>
                    <a:ext uri="{9D8B030D-6E8A-4147-A177-3AD203B41FA5}">
                      <a16:colId xmlns:a16="http://schemas.microsoft.com/office/drawing/2014/main" val="20001"/>
                    </a:ext>
                  </a:extLst>
                </a:gridCol>
              </a:tblGrid>
              <a:tr h="659950">
                <a:tc>
                  <a:txBody>
                    <a:bodyPr/>
                    <a:lstStyle/>
                    <a:p>
                      <a:pPr marL="0" lvl="0" indent="0" algn="ctr" rtl="0">
                        <a:spcBef>
                          <a:spcPts val="0"/>
                        </a:spcBef>
                        <a:spcAft>
                          <a:spcPts val="0"/>
                        </a:spcAft>
                        <a:buNone/>
                      </a:pPr>
                      <a:r>
                        <a:rPr lang="en">
                          <a:solidFill>
                            <a:schemeClr val="lt1"/>
                          </a:solidFill>
                        </a:rPr>
                        <a:t>Ethnicity</a:t>
                      </a:r>
                      <a:endParaRPr>
                        <a:solidFill>
                          <a:schemeClr val="lt1"/>
                        </a:solidFill>
                      </a:endParaRPr>
                    </a:p>
                  </a:txBody>
                  <a:tcPr marL="91425" marR="91425" marT="91425" marB="91425">
                    <a:solidFill>
                      <a:srgbClr val="6DC1D0"/>
                    </a:solidFill>
                  </a:tcPr>
                </a:tc>
                <a:tc>
                  <a:txBody>
                    <a:bodyPr/>
                    <a:lstStyle/>
                    <a:p>
                      <a:pPr marL="0" lvl="0" indent="0" algn="ctr" rtl="0">
                        <a:spcBef>
                          <a:spcPts val="0"/>
                        </a:spcBef>
                        <a:spcAft>
                          <a:spcPts val="0"/>
                        </a:spcAft>
                        <a:buNone/>
                      </a:pPr>
                      <a:r>
                        <a:rPr lang="en">
                          <a:solidFill>
                            <a:schemeClr val="lt1"/>
                          </a:solidFill>
                        </a:rPr>
                        <a:t>Number of New Hires</a:t>
                      </a:r>
                      <a:endParaRPr>
                        <a:solidFill>
                          <a:schemeClr val="lt1"/>
                        </a:solidFill>
                      </a:endParaRPr>
                    </a:p>
                  </a:txBody>
                  <a:tcPr marL="91425" marR="91425" marT="91425" marB="91425">
                    <a:solidFill>
                      <a:srgbClr val="005089"/>
                    </a:solidFill>
                  </a:tcPr>
                </a:tc>
                <a:extLst>
                  <a:ext uri="{0D108BD9-81ED-4DB2-BD59-A6C34878D82A}">
                    <a16:rowId xmlns:a16="http://schemas.microsoft.com/office/drawing/2014/main" val="10000"/>
                  </a:ext>
                </a:extLst>
              </a:tr>
              <a:tr h="428950">
                <a:tc>
                  <a:txBody>
                    <a:bodyPr/>
                    <a:lstStyle/>
                    <a:p>
                      <a:pPr marL="0" lvl="0" indent="0" algn="ctr" rtl="0">
                        <a:spcBef>
                          <a:spcPts val="0"/>
                        </a:spcBef>
                        <a:spcAft>
                          <a:spcPts val="0"/>
                        </a:spcAft>
                        <a:buNone/>
                      </a:pPr>
                      <a:r>
                        <a:rPr lang="en"/>
                        <a:t>Latinx</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1"/>
                  </a:ext>
                </a:extLst>
              </a:tr>
              <a:tr h="428950">
                <a:tc>
                  <a:txBody>
                    <a:bodyPr/>
                    <a:lstStyle/>
                    <a:p>
                      <a:pPr marL="0" lvl="0" indent="0" algn="ctr" rtl="0">
                        <a:spcBef>
                          <a:spcPts val="0"/>
                        </a:spcBef>
                        <a:spcAft>
                          <a:spcPts val="0"/>
                        </a:spcAft>
                        <a:buNone/>
                      </a:pPr>
                      <a:r>
                        <a:rPr lang="en"/>
                        <a:t>Asian</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2"/>
                  </a:ext>
                </a:extLst>
              </a:tr>
              <a:tr h="428950">
                <a:tc>
                  <a:txBody>
                    <a:bodyPr/>
                    <a:lstStyle/>
                    <a:p>
                      <a:pPr marL="0" lvl="0" indent="0" algn="ctr" rtl="0">
                        <a:spcBef>
                          <a:spcPts val="0"/>
                        </a:spcBef>
                        <a:spcAft>
                          <a:spcPts val="0"/>
                        </a:spcAft>
                        <a:buNone/>
                      </a:pPr>
                      <a:r>
                        <a:rPr lang="en"/>
                        <a:t>White</a:t>
                      </a:r>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3"/>
                  </a:ext>
                </a:extLst>
              </a:tr>
              <a:tr h="428950">
                <a:tc>
                  <a:txBody>
                    <a:bodyPr/>
                    <a:lstStyle/>
                    <a:p>
                      <a:pPr marL="0" lvl="0" indent="0" algn="ctr" rtl="0">
                        <a:spcBef>
                          <a:spcPts val="0"/>
                        </a:spcBef>
                        <a:spcAft>
                          <a:spcPts val="0"/>
                        </a:spcAft>
                        <a:buNone/>
                      </a:pPr>
                      <a:r>
                        <a:rPr lang="en"/>
                        <a:t>Declined to State</a:t>
                      </a:r>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4"/>
                  </a:ext>
                </a:extLst>
              </a:tr>
              <a:tr h="428950">
                <a:tc>
                  <a:txBody>
                    <a:bodyPr/>
                    <a:lstStyle/>
                    <a:p>
                      <a:pPr marL="0" lvl="0" indent="0" algn="ctr" rtl="0">
                        <a:spcBef>
                          <a:spcPts val="0"/>
                        </a:spcBef>
                        <a:spcAft>
                          <a:spcPts val="0"/>
                        </a:spcAft>
                        <a:buNone/>
                      </a:pPr>
                      <a:r>
                        <a:rPr lang="en" b="1"/>
                        <a:t>New Teacher Total</a:t>
                      </a:r>
                      <a:endParaRPr b="1"/>
                    </a:p>
                  </a:txBody>
                  <a:tcPr marL="91425" marR="91425" marT="91425" marB="91425"/>
                </a:tc>
                <a:tc>
                  <a:txBody>
                    <a:bodyPr/>
                    <a:lstStyle/>
                    <a:p>
                      <a:pPr marL="0" lvl="0" indent="0" algn="ctr" rtl="0">
                        <a:spcBef>
                          <a:spcPts val="0"/>
                        </a:spcBef>
                        <a:spcAft>
                          <a:spcPts val="0"/>
                        </a:spcAft>
                        <a:buNone/>
                      </a:pPr>
                      <a:r>
                        <a:rPr lang="en"/>
                        <a:t>6</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219" name="Google Shape;219;p35" title="Chart"/>
          <p:cNvPicPr preferRelativeResize="0"/>
          <p:nvPr/>
        </p:nvPicPr>
        <p:blipFill>
          <a:blip r:embed="rId3">
            <a:alphaModFix/>
          </a:blip>
          <a:stretch>
            <a:fillRect/>
          </a:stretch>
        </p:blipFill>
        <p:spPr>
          <a:xfrm>
            <a:off x="4685150" y="1603288"/>
            <a:ext cx="4458851" cy="29551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48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New Teachers by Content Area</a:t>
            </a:r>
            <a:endParaRPr>
              <a:solidFill>
                <a:srgbClr val="005089"/>
              </a:solidFill>
            </a:endParaRPr>
          </a:p>
          <a:p>
            <a:pPr marL="0" lvl="0" indent="0" algn="l" rtl="0">
              <a:spcBef>
                <a:spcPts val="0"/>
              </a:spcBef>
              <a:spcAft>
                <a:spcPts val="0"/>
              </a:spcAft>
              <a:buNone/>
            </a:pPr>
            <a:r>
              <a:rPr lang="en">
                <a:solidFill>
                  <a:srgbClr val="005089"/>
                </a:solidFill>
              </a:rPr>
              <a:t>(2022-2023)</a:t>
            </a:r>
            <a:endParaRPr>
              <a:solidFill>
                <a:srgbClr val="005089"/>
              </a:solidFill>
            </a:endParaRPr>
          </a:p>
          <a:p>
            <a:pPr marL="0" lvl="0" indent="0" algn="l" rtl="0">
              <a:spcBef>
                <a:spcPts val="0"/>
              </a:spcBef>
              <a:spcAft>
                <a:spcPts val="0"/>
              </a:spcAft>
              <a:buNone/>
            </a:pPr>
            <a:endParaRPr>
              <a:solidFill>
                <a:srgbClr val="005089"/>
              </a:solidFill>
            </a:endParaRPr>
          </a:p>
        </p:txBody>
      </p:sp>
      <p:graphicFrame>
        <p:nvGraphicFramePr>
          <p:cNvPr id="225" name="Google Shape;225;p36"/>
          <p:cNvGraphicFramePr/>
          <p:nvPr/>
        </p:nvGraphicFramePr>
        <p:xfrm>
          <a:off x="311700" y="1871375"/>
          <a:ext cx="3000000" cy="3000000"/>
        </p:xfrm>
        <a:graphic>
          <a:graphicData uri="http://schemas.openxmlformats.org/drawingml/2006/table">
            <a:tbl>
              <a:tblPr>
                <a:noFill/>
                <a:tableStyleId>{D9AFC50F-0751-4DFA-B53B-7F086C597EB2}</a:tableStyleId>
              </a:tblPr>
              <a:tblGrid>
                <a:gridCol w="2105475">
                  <a:extLst>
                    <a:ext uri="{9D8B030D-6E8A-4147-A177-3AD203B41FA5}">
                      <a16:colId xmlns:a16="http://schemas.microsoft.com/office/drawing/2014/main" val="20000"/>
                    </a:ext>
                  </a:extLst>
                </a:gridCol>
                <a:gridCol w="19356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solidFill>
                            <a:schemeClr val="lt1"/>
                          </a:solidFill>
                        </a:rPr>
                        <a:t>Position</a:t>
                      </a:r>
                      <a:endParaRPr>
                        <a:solidFill>
                          <a:schemeClr val="lt1"/>
                        </a:solidFill>
                      </a:endParaRPr>
                    </a:p>
                  </a:txBody>
                  <a:tcPr marL="91425" marR="91425" marT="91425" marB="91425">
                    <a:solidFill>
                      <a:srgbClr val="6DC1D0"/>
                    </a:solidFill>
                  </a:tcPr>
                </a:tc>
                <a:tc>
                  <a:txBody>
                    <a:bodyPr/>
                    <a:lstStyle/>
                    <a:p>
                      <a:pPr marL="0" lvl="0" indent="0" algn="ctr" rtl="0">
                        <a:spcBef>
                          <a:spcPts val="0"/>
                        </a:spcBef>
                        <a:spcAft>
                          <a:spcPts val="0"/>
                        </a:spcAft>
                        <a:buNone/>
                      </a:pPr>
                      <a:r>
                        <a:rPr lang="en">
                          <a:solidFill>
                            <a:schemeClr val="lt1"/>
                          </a:solidFill>
                        </a:rPr>
                        <a:t>Number of New Hires</a:t>
                      </a:r>
                      <a:endParaRPr>
                        <a:solidFill>
                          <a:schemeClr val="lt1"/>
                        </a:solidFill>
                      </a:endParaRPr>
                    </a:p>
                  </a:txBody>
                  <a:tcPr marL="91425" marR="91425" marT="91425" marB="91425">
                    <a:solidFill>
                      <a:srgbClr val="00508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Math</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Biology</a:t>
                      </a:r>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Chemistry</a:t>
                      </a:r>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t>Humanities</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4"/>
                  </a:ext>
                </a:extLst>
              </a:tr>
            </a:tbl>
          </a:graphicData>
        </a:graphic>
      </p:graphicFrame>
      <p:pic>
        <p:nvPicPr>
          <p:cNvPr id="226" name="Google Shape;226;p36" title="Chart"/>
          <p:cNvPicPr preferRelativeResize="0"/>
          <p:nvPr/>
        </p:nvPicPr>
        <p:blipFill>
          <a:blip r:embed="rId3">
            <a:alphaModFix/>
          </a:blip>
          <a:stretch>
            <a:fillRect/>
          </a:stretch>
        </p:blipFill>
        <p:spPr>
          <a:xfrm>
            <a:off x="4657600" y="1375200"/>
            <a:ext cx="4486401" cy="29733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New Teacher Sourcing Tools</a:t>
            </a:r>
            <a:endParaRPr>
              <a:solidFill>
                <a:srgbClr val="005089"/>
              </a:solidFill>
            </a:endParaRPr>
          </a:p>
          <a:p>
            <a:pPr marL="0" lvl="0" indent="0" algn="l" rtl="0">
              <a:spcBef>
                <a:spcPts val="0"/>
              </a:spcBef>
              <a:spcAft>
                <a:spcPts val="0"/>
              </a:spcAft>
              <a:buNone/>
            </a:pPr>
            <a:r>
              <a:rPr lang="en">
                <a:solidFill>
                  <a:srgbClr val="005089"/>
                </a:solidFill>
              </a:rPr>
              <a:t>(2022-2023)</a:t>
            </a:r>
            <a:endParaRPr>
              <a:solidFill>
                <a:srgbClr val="005089"/>
              </a:solidFill>
            </a:endParaRPr>
          </a:p>
          <a:p>
            <a:pPr marL="0" lvl="0" indent="0" algn="l" rtl="0">
              <a:spcBef>
                <a:spcPts val="0"/>
              </a:spcBef>
              <a:spcAft>
                <a:spcPts val="0"/>
              </a:spcAft>
              <a:buNone/>
            </a:pPr>
            <a:endParaRPr>
              <a:solidFill>
                <a:srgbClr val="005089"/>
              </a:solidFill>
            </a:endParaRPr>
          </a:p>
        </p:txBody>
      </p:sp>
      <p:pic>
        <p:nvPicPr>
          <p:cNvPr id="232" name="Google Shape;232;p37" title="Chart"/>
          <p:cNvPicPr preferRelativeResize="0"/>
          <p:nvPr/>
        </p:nvPicPr>
        <p:blipFill>
          <a:blip r:embed="rId3">
            <a:alphaModFix/>
          </a:blip>
          <a:stretch>
            <a:fillRect/>
          </a:stretch>
        </p:blipFill>
        <p:spPr>
          <a:xfrm>
            <a:off x="1689363" y="1322525"/>
            <a:ext cx="5765277"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Teacher Residency Program</a:t>
            </a:r>
            <a:endParaRPr>
              <a:solidFill>
                <a:srgbClr val="005089"/>
              </a:solidFill>
            </a:endParaRPr>
          </a:p>
          <a:p>
            <a:pPr marL="0" lvl="0" indent="0" algn="l" rtl="0">
              <a:spcBef>
                <a:spcPts val="0"/>
              </a:spcBef>
              <a:spcAft>
                <a:spcPts val="0"/>
              </a:spcAft>
              <a:buNone/>
            </a:pPr>
            <a:r>
              <a:rPr lang="en">
                <a:solidFill>
                  <a:srgbClr val="005089"/>
                </a:solidFill>
              </a:rPr>
              <a:t>Hiring Report</a:t>
            </a:r>
            <a:endParaRPr>
              <a:solidFill>
                <a:srgbClr val="005089"/>
              </a:solidFill>
            </a:endParaRPr>
          </a:p>
        </p:txBody>
      </p:sp>
      <p:pic>
        <p:nvPicPr>
          <p:cNvPr id="238" name="Google Shape;238;p38" title="Chart"/>
          <p:cNvPicPr preferRelativeResize="0"/>
          <p:nvPr/>
        </p:nvPicPr>
        <p:blipFill>
          <a:blip r:embed="rId3">
            <a:alphaModFix/>
          </a:blip>
          <a:stretch>
            <a:fillRect/>
          </a:stretch>
        </p:blipFill>
        <p:spPr>
          <a:xfrm>
            <a:off x="1689363" y="1322525"/>
            <a:ext cx="5765277"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Incoming Teacher Residents</a:t>
            </a:r>
            <a:endParaRPr>
              <a:solidFill>
                <a:srgbClr val="005089"/>
              </a:solidFill>
            </a:endParaRPr>
          </a:p>
          <a:p>
            <a:pPr marL="0" lvl="0" indent="0" algn="l" rtl="0">
              <a:spcBef>
                <a:spcPts val="0"/>
              </a:spcBef>
              <a:spcAft>
                <a:spcPts val="0"/>
              </a:spcAft>
              <a:buNone/>
            </a:pPr>
            <a:r>
              <a:rPr lang="en">
                <a:solidFill>
                  <a:srgbClr val="005089"/>
                </a:solidFill>
              </a:rPr>
              <a:t>By Ethnicity and Gender</a:t>
            </a:r>
            <a:endParaRPr>
              <a:solidFill>
                <a:srgbClr val="005089"/>
              </a:solidFill>
            </a:endParaRPr>
          </a:p>
        </p:txBody>
      </p:sp>
      <p:pic>
        <p:nvPicPr>
          <p:cNvPr id="244" name="Google Shape;244;p39" title="Chart"/>
          <p:cNvPicPr preferRelativeResize="0"/>
          <p:nvPr/>
        </p:nvPicPr>
        <p:blipFill>
          <a:blip r:embed="rId3">
            <a:alphaModFix/>
          </a:blip>
          <a:stretch>
            <a:fillRect/>
          </a:stretch>
        </p:blipFill>
        <p:spPr>
          <a:xfrm>
            <a:off x="311700" y="1681175"/>
            <a:ext cx="4033675" cy="2673349"/>
          </a:xfrm>
          <a:prstGeom prst="rect">
            <a:avLst/>
          </a:prstGeom>
          <a:noFill/>
          <a:ln>
            <a:noFill/>
          </a:ln>
        </p:spPr>
      </p:pic>
      <p:pic>
        <p:nvPicPr>
          <p:cNvPr id="245" name="Google Shape;245;p39" title="Chart"/>
          <p:cNvPicPr preferRelativeResize="0"/>
          <p:nvPr/>
        </p:nvPicPr>
        <p:blipFill>
          <a:blip r:embed="rId4">
            <a:alphaModFix/>
          </a:blip>
          <a:stretch>
            <a:fillRect/>
          </a:stretch>
        </p:blipFill>
        <p:spPr>
          <a:xfrm>
            <a:off x="5110325" y="1681173"/>
            <a:ext cx="4033675" cy="26733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11700" y="25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Summary of Offers </a:t>
            </a:r>
            <a:br>
              <a:rPr lang="en">
                <a:solidFill>
                  <a:srgbClr val="005089"/>
                </a:solidFill>
              </a:rPr>
            </a:br>
            <a:r>
              <a:rPr lang="en">
                <a:solidFill>
                  <a:srgbClr val="005089"/>
                </a:solidFill>
              </a:rPr>
              <a:t>(January 2022-March 2022) </a:t>
            </a:r>
            <a:endParaRPr>
              <a:solidFill>
                <a:srgbClr val="005089"/>
              </a:solidFill>
            </a:endParaRPr>
          </a:p>
        </p:txBody>
      </p:sp>
      <p:pic>
        <p:nvPicPr>
          <p:cNvPr id="251" name="Google Shape;251;p40" title="Chart"/>
          <p:cNvPicPr preferRelativeResize="0"/>
          <p:nvPr/>
        </p:nvPicPr>
        <p:blipFill>
          <a:blip r:embed="rId3">
            <a:alphaModFix/>
          </a:blip>
          <a:stretch>
            <a:fillRect/>
          </a:stretch>
        </p:blipFill>
        <p:spPr>
          <a:xfrm>
            <a:off x="1325538" y="1128700"/>
            <a:ext cx="6492936" cy="4014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1"/>
          <p:cNvPicPr preferRelativeResize="0"/>
          <p:nvPr/>
        </p:nvPicPr>
        <p:blipFill rotWithShape="1">
          <a:blip r:embed="rId3">
            <a:alphaModFix/>
          </a:blip>
          <a:srcRect/>
          <a:stretch/>
        </p:blipFill>
        <p:spPr>
          <a:xfrm>
            <a:off x="-31788" y="0"/>
            <a:ext cx="9366857" cy="7025142"/>
          </a:xfrm>
          <a:prstGeom prst="rect">
            <a:avLst/>
          </a:prstGeom>
          <a:noFill/>
          <a:ln>
            <a:noFill/>
          </a:ln>
        </p:spPr>
      </p:pic>
      <p:sp>
        <p:nvSpPr>
          <p:cNvPr id="257" name="Google Shape;257;p41"/>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258" name="Google Shape;258;p41"/>
          <p:cNvSpPr txBox="1"/>
          <p:nvPr/>
        </p:nvSpPr>
        <p:spPr>
          <a:xfrm>
            <a:off x="815391" y="1165631"/>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4100" b="1">
                <a:solidFill>
                  <a:srgbClr val="005089"/>
                </a:solidFill>
              </a:rPr>
              <a:t>Contact Us:</a:t>
            </a:r>
            <a:endParaRPr sz="1100"/>
          </a:p>
        </p:txBody>
      </p:sp>
      <p:pic>
        <p:nvPicPr>
          <p:cNvPr id="259" name="Google Shape;259;p41"/>
          <p:cNvPicPr preferRelativeResize="0"/>
          <p:nvPr/>
        </p:nvPicPr>
        <p:blipFill rotWithShape="1">
          <a:blip r:embed="rId4">
            <a:alphaModFix/>
          </a:blip>
          <a:srcRect/>
          <a:stretch/>
        </p:blipFill>
        <p:spPr>
          <a:xfrm>
            <a:off x="6760812" y="3210588"/>
            <a:ext cx="2455377" cy="1842676"/>
          </a:xfrm>
          <a:prstGeom prst="rect">
            <a:avLst/>
          </a:prstGeom>
          <a:noFill/>
          <a:ln>
            <a:noFill/>
          </a:ln>
        </p:spPr>
      </p:pic>
      <p:sp>
        <p:nvSpPr>
          <p:cNvPr id="260" name="Google Shape;260;p41"/>
          <p:cNvSpPr txBox="1"/>
          <p:nvPr/>
        </p:nvSpPr>
        <p:spPr>
          <a:xfrm>
            <a:off x="735741" y="4153781"/>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4100" b="1">
                <a:solidFill>
                  <a:srgbClr val="005089"/>
                </a:solidFill>
              </a:rPr>
              <a:t>Thank You!</a:t>
            </a:r>
            <a:endParaRPr sz="1100"/>
          </a:p>
        </p:txBody>
      </p:sp>
      <p:sp>
        <p:nvSpPr>
          <p:cNvPr id="261" name="Google Shape;261;p41"/>
          <p:cNvSpPr txBox="1"/>
          <p:nvPr/>
        </p:nvSpPr>
        <p:spPr>
          <a:xfrm>
            <a:off x="815391" y="2144325"/>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900" b="1">
                <a:solidFill>
                  <a:srgbClr val="005089"/>
                </a:solidFill>
              </a:rPr>
              <a:t>Talent Team</a:t>
            </a:r>
            <a:endParaRPr sz="1900" b="1">
              <a:solidFill>
                <a:srgbClr val="005089"/>
              </a:solidFill>
            </a:endParaRPr>
          </a:p>
          <a:p>
            <a:pPr marL="0" marR="0" lvl="0" indent="0" algn="ctr" rtl="0">
              <a:spcBef>
                <a:spcPts val="0"/>
              </a:spcBef>
              <a:spcAft>
                <a:spcPts val="0"/>
              </a:spcAft>
              <a:buNone/>
            </a:pPr>
            <a:r>
              <a:rPr lang="en" sz="1900" b="1" u="sng">
                <a:solidFill>
                  <a:schemeClr val="hlink"/>
                </a:solidFill>
                <a:hlinkClick r:id="rId5"/>
              </a:rPr>
              <a:t>ldodson@mwacademy.org</a:t>
            </a:r>
            <a:endParaRPr sz="1900" b="1">
              <a:solidFill>
                <a:srgbClr val="005089"/>
              </a:solidFill>
            </a:endParaRPr>
          </a:p>
          <a:p>
            <a:pPr marL="0" marR="0" lvl="0" indent="0" algn="ctr" rtl="0">
              <a:spcBef>
                <a:spcPts val="0"/>
              </a:spcBef>
              <a:spcAft>
                <a:spcPts val="0"/>
              </a:spcAft>
              <a:buNone/>
            </a:pPr>
            <a:r>
              <a:rPr lang="en" sz="1900" b="1" u="sng">
                <a:solidFill>
                  <a:schemeClr val="hlink"/>
                </a:solidFill>
                <a:hlinkClick r:id="rId6"/>
              </a:rPr>
              <a:t>spullman@mwacademy.org</a:t>
            </a:r>
            <a:endParaRPr sz="1900" b="1">
              <a:solidFill>
                <a:srgbClr val="005089"/>
              </a:solidFill>
            </a:endParaRPr>
          </a:p>
          <a:p>
            <a:pPr marL="0" marR="0" lvl="0" indent="0" algn="ctr" rtl="0">
              <a:spcBef>
                <a:spcPts val="0"/>
              </a:spcBef>
              <a:spcAft>
                <a:spcPts val="0"/>
              </a:spcAft>
              <a:buNone/>
            </a:pPr>
            <a:r>
              <a:rPr lang="en" sz="1900" b="1" u="sng">
                <a:solidFill>
                  <a:schemeClr val="hlink"/>
                </a:solidFill>
                <a:hlinkClick r:id="rId7"/>
              </a:rPr>
              <a:t>jmendoza@mwacademy.org</a:t>
            </a:r>
            <a:r>
              <a:rPr lang="en" sz="1900" b="1">
                <a:solidFill>
                  <a:srgbClr val="005089"/>
                </a:solidFill>
              </a:rPr>
              <a:t> </a:t>
            </a:r>
            <a:endParaRPr sz="1900" b="1">
              <a:solidFill>
                <a:srgbClr val="0050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7" descr="A person holding a sign&#10;&#10;Description automatically generated"/>
          <p:cNvPicPr preferRelativeResize="0"/>
          <p:nvPr/>
        </p:nvPicPr>
        <p:blipFill rotWithShape="1">
          <a:blip r:embed="rId3">
            <a:alphaModFix/>
          </a:blip>
          <a:srcRect/>
          <a:stretch/>
        </p:blipFill>
        <p:spPr>
          <a:xfrm>
            <a:off x="2813287" y="0"/>
            <a:ext cx="6809437" cy="5143500"/>
          </a:xfrm>
          <a:prstGeom prst="rect">
            <a:avLst/>
          </a:prstGeom>
          <a:noFill/>
          <a:ln>
            <a:noFill/>
          </a:ln>
        </p:spPr>
      </p:pic>
      <p:sp>
        <p:nvSpPr>
          <p:cNvPr id="141" name="Google Shape;141;p27"/>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142" name="Google Shape;142;p27"/>
          <p:cNvPicPr preferRelativeResize="0"/>
          <p:nvPr/>
        </p:nvPicPr>
        <p:blipFill rotWithShape="1">
          <a:blip r:embed="rId4">
            <a:alphaModFix/>
          </a:blip>
          <a:srcRect/>
          <a:stretch/>
        </p:blipFill>
        <p:spPr>
          <a:xfrm>
            <a:off x="-400271" y="-1441513"/>
            <a:ext cx="9266439" cy="6949831"/>
          </a:xfrm>
          <a:prstGeom prst="rect">
            <a:avLst/>
          </a:prstGeom>
          <a:noFill/>
          <a:ln>
            <a:noFill/>
          </a:ln>
        </p:spPr>
      </p:pic>
      <p:sp>
        <p:nvSpPr>
          <p:cNvPr id="143" name="Google Shape;143;p27"/>
          <p:cNvSpPr txBox="1"/>
          <p:nvPr/>
        </p:nvSpPr>
        <p:spPr>
          <a:xfrm>
            <a:off x="919200" y="2052204"/>
            <a:ext cx="3284700" cy="453300"/>
          </a:xfrm>
          <a:prstGeom prst="rect">
            <a:avLst/>
          </a:prstGeom>
          <a:noFill/>
          <a:ln>
            <a:noFill/>
          </a:ln>
        </p:spPr>
        <p:txBody>
          <a:bodyPr spcFirstLastPara="1" wrap="square" lIns="0" tIns="0" rIns="0" bIns="0" anchor="t" anchorCtr="0">
            <a:noAutofit/>
          </a:bodyPr>
          <a:lstStyle/>
          <a:p>
            <a:pPr marL="457200" marR="0" lvl="0" indent="-368300" algn="l" rtl="0">
              <a:spcBef>
                <a:spcPts val="0"/>
              </a:spcBef>
              <a:spcAft>
                <a:spcPts val="0"/>
              </a:spcAft>
              <a:buClr>
                <a:srgbClr val="FFFFFF"/>
              </a:buClr>
              <a:buSzPts val="2200"/>
              <a:buAutoNum type="arabicPeriod"/>
            </a:pPr>
            <a:r>
              <a:rPr lang="en" sz="2200" b="1">
                <a:solidFill>
                  <a:srgbClr val="FFFFFF"/>
                </a:solidFill>
              </a:rPr>
              <a:t>New Hire Profiles</a:t>
            </a:r>
            <a:endParaRPr sz="2200" b="1">
              <a:solidFill>
                <a:srgbClr val="FFFFFF"/>
              </a:solidFill>
            </a:endParaRPr>
          </a:p>
          <a:p>
            <a:pPr marL="0" marR="0" lvl="0" indent="0" algn="l" rtl="0">
              <a:spcBef>
                <a:spcPts val="0"/>
              </a:spcBef>
              <a:spcAft>
                <a:spcPts val="0"/>
              </a:spcAft>
              <a:buNone/>
            </a:pPr>
            <a:endParaRPr sz="2200" b="1">
              <a:solidFill>
                <a:srgbClr val="FFFFFF"/>
              </a:solidFill>
            </a:endParaRPr>
          </a:p>
          <a:p>
            <a:pPr marL="457200" marR="0" lvl="0" indent="-368300" algn="l" rtl="0">
              <a:spcBef>
                <a:spcPts val="0"/>
              </a:spcBef>
              <a:spcAft>
                <a:spcPts val="0"/>
              </a:spcAft>
              <a:buClr>
                <a:srgbClr val="FFFFFF"/>
              </a:buClr>
              <a:buSzPts val="2200"/>
              <a:buAutoNum type="arabicPeriod"/>
            </a:pPr>
            <a:r>
              <a:rPr lang="en" sz="2200" b="1">
                <a:solidFill>
                  <a:srgbClr val="FFFFFF"/>
                </a:solidFill>
              </a:rPr>
              <a:t>MWA New Hires</a:t>
            </a:r>
            <a:endParaRPr sz="2200" b="1">
              <a:solidFill>
                <a:srgbClr val="FFFFFF"/>
              </a:solidFill>
            </a:endParaRPr>
          </a:p>
          <a:p>
            <a:pPr marL="0" marR="0" lvl="0" indent="0" algn="l" rtl="0">
              <a:spcBef>
                <a:spcPts val="0"/>
              </a:spcBef>
              <a:spcAft>
                <a:spcPts val="0"/>
              </a:spcAft>
              <a:buNone/>
            </a:pPr>
            <a:endParaRPr sz="2200" b="1">
              <a:solidFill>
                <a:srgbClr val="FFFFFF"/>
              </a:solidFill>
            </a:endParaRPr>
          </a:p>
          <a:p>
            <a:pPr marL="457200" marR="0" lvl="0" indent="-368300" algn="l" rtl="0">
              <a:spcBef>
                <a:spcPts val="0"/>
              </a:spcBef>
              <a:spcAft>
                <a:spcPts val="0"/>
              </a:spcAft>
              <a:buClr>
                <a:srgbClr val="FFFFFF"/>
              </a:buClr>
              <a:buSzPts val="2200"/>
              <a:buAutoNum type="arabicPeriod"/>
            </a:pPr>
            <a:r>
              <a:rPr lang="en" sz="2200" b="1">
                <a:solidFill>
                  <a:srgbClr val="FFFFFF"/>
                </a:solidFill>
              </a:rPr>
              <a:t>MWA New Teachers</a:t>
            </a:r>
            <a:endParaRPr sz="2200" b="1">
              <a:solidFill>
                <a:srgbClr val="FFFFFF"/>
              </a:solidFill>
            </a:endParaRPr>
          </a:p>
          <a:p>
            <a:pPr marL="0" marR="0" lvl="0" indent="0" algn="l" rtl="0">
              <a:spcBef>
                <a:spcPts val="0"/>
              </a:spcBef>
              <a:spcAft>
                <a:spcPts val="0"/>
              </a:spcAft>
              <a:buNone/>
            </a:pPr>
            <a:endParaRPr sz="2200" b="1">
              <a:solidFill>
                <a:srgbClr val="FFFFFF"/>
              </a:solidFill>
            </a:endParaRPr>
          </a:p>
          <a:p>
            <a:pPr marL="457200" marR="0" lvl="0" indent="-368300" algn="l" rtl="0">
              <a:spcBef>
                <a:spcPts val="0"/>
              </a:spcBef>
              <a:spcAft>
                <a:spcPts val="0"/>
              </a:spcAft>
              <a:buClr>
                <a:srgbClr val="FFFFFF"/>
              </a:buClr>
              <a:buSzPts val="2200"/>
              <a:buAutoNum type="arabicPeriod"/>
            </a:pPr>
            <a:r>
              <a:rPr lang="en" sz="2200" b="1">
                <a:solidFill>
                  <a:srgbClr val="FFFFFF"/>
                </a:solidFill>
              </a:rPr>
              <a:t>Teacher Residency Program</a:t>
            </a:r>
            <a:endParaRPr sz="2200" b="1">
              <a:solidFill>
                <a:srgbClr val="FFFFFF"/>
              </a:solidFill>
            </a:endParaRPr>
          </a:p>
          <a:p>
            <a:pPr marL="0" marR="0" lvl="0" indent="0" algn="l" rtl="0">
              <a:spcBef>
                <a:spcPts val="0"/>
              </a:spcBef>
              <a:spcAft>
                <a:spcPts val="0"/>
              </a:spcAft>
              <a:buNone/>
            </a:pPr>
            <a:endParaRPr sz="2200" b="1"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2200" b="1"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2200" b="1"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2200" b="1"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2200" b="1"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2200" b="1" i="0" u="none" strike="noStrike" cap="none">
              <a:solidFill>
                <a:srgbClr val="FFFFFF"/>
              </a:solidFill>
              <a:latin typeface="Arial"/>
              <a:ea typeface="Arial"/>
              <a:cs typeface="Arial"/>
              <a:sym typeface="Arial"/>
            </a:endParaRPr>
          </a:p>
        </p:txBody>
      </p:sp>
      <p:sp>
        <p:nvSpPr>
          <p:cNvPr id="144" name="Google Shape;144;p27"/>
          <p:cNvSpPr txBox="1"/>
          <p:nvPr/>
        </p:nvSpPr>
        <p:spPr>
          <a:xfrm>
            <a:off x="356531" y="1077469"/>
            <a:ext cx="3691500" cy="673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4100" b="1">
                <a:solidFill>
                  <a:srgbClr val="005089"/>
                </a:solidFill>
              </a:rPr>
              <a:t>Agenda</a:t>
            </a:r>
            <a:endParaRPr sz="4100" b="1">
              <a:solidFill>
                <a:srgbClr val="005089"/>
              </a:solidFill>
            </a:endParaRPr>
          </a:p>
          <a:p>
            <a:pPr marL="0" marR="0" lvl="0" indent="0" algn="l" rtl="0">
              <a:spcBef>
                <a:spcPts val="0"/>
              </a:spcBef>
              <a:spcAft>
                <a:spcPts val="0"/>
              </a:spcAft>
              <a:buNone/>
            </a:pPr>
            <a:endParaRPr sz="4100" b="1">
              <a:solidFill>
                <a:srgbClr val="0050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rotWithShape="1">
          <a:blip r:embed="rId3">
            <a:alphaModFix/>
          </a:blip>
          <a:srcRect/>
          <a:stretch/>
        </p:blipFill>
        <p:spPr>
          <a:xfrm>
            <a:off x="-31788" y="0"/>
            <a:ext cx="9366857" cy="7025142"/>
          </a:xfrm>
          <a:prstGeom prst="rect">
            <a:avLst/>
          </a:prstGeom>
          <a:noFill/>
          <a:ln>
            <a:noFill/>
          </a:ln>
        </p:spPr>
      </p:pic>
      <p:sp>
        <p:nvSpPr>
          <p:cNvPr id="150" name="Google Shape;150;p28"/>
          <p:cNvSpPr txBox="1">
            <a:spLocks noGrp="1"/>
          </p:cNvSpPr>
          <p:nvPr>
            <p:ph type="sldNum" idx="12"/>
          </p:nvPr>
        </p:nvSpPr>
        <p:spPr>
          <a:xfrm>
            <a:off x="6605724" y="3553408"/>
            <a:ext cx="170400" cy="205500"/>
          </a:xfrm>
          <a:prstGeom prst="rect">
            <a:avLst/>
          </a:prstGeom>
          <a:noFill/>
          <a:ln>
            <a:noFill/>
          </a:ln>
        </p:spPr>
        <p:txBody>
          <a:bodyPr spcFirstLastPara="1" wrap="square" lIns="68575" tIns="34275" rIns="68575" bIns="34275" anchor="ctr" anchorCtr="0">
            <a:normAutofit lnSpcReduction="20000"/>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151" name="Google Shape;151;p28"/>
          <p:cNvSpPr txBox="1"/>
          <p:nvPr/>
        </p:nvSpPr>
        <p:spPr>
          <a:xfrm>
            <a:off x="815391" y="1165631"/>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100"/>
          </a:p>
        </p:txBody>
      </p:sp>
      <p:pic>
        <p:nvPicPr>
          <p:cNvPr id="152" name="Google Shape;152;p28"/>
          <p:cNvPicPr preferRelativeResize="0"/>
          <p:nvPr/>
        </p:nvPicPr>
        <p:blipFill rotWithShape="1">
          <a:blip r:embed="rId4">
            <a:alphaModFix/>
          </a:blip>
          <a:srcRect/>
          <a:stretch/>
        </p:blipFill>
        <p:spPr>
          <a:xfrm>
            <a:off x="6760812" y="3210588"/>
            <a:ext cx="2455377" cy="1842676"/>
          </a:xfrm>
          <a:prstGeom prst="rect">
            <a:avLst/>
          </a:prstGeom>
          <a:noFill/>
          <a:ln>
            <a:noFill/>
          </a:ln>
        </p:spPr>
      </p:pic>
      <p:sp>
        <p:nvSpPr>
          <p:cNvPr id="153" name="Google Shape;153;p28"/>
          <p:cNvSpPr txBox="1"/>
          <p:nvPr/>
        </p:nvSpPr>
        <p:spPr>
          <a:xfrm>
            <a:off x="735741" y="4153781"/>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100"/>
          </a:p>
        </p:txBody>
      </p:sp>
      <p:sp>
        <p:nvSpPr>
          <p:cNvPr id="154" name="Google Shape;154;p28"/>
          <p:cNvSpPr txBox="1"/>
          <p:nvPr/>
        </p:nvSpPr>
        <p:spPr>
          <a:xfrm>
            <a:off x="815391" y="1668675"/>
            <a:ext cx="7672500" cy="858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100"/>
              <a:buNone/>
            </a:pPr>
            <a:r>
              <a:rPr lang="en" sz="1900" b="1" i="1">
                <a:solidFill>
                  <a:srgbClr val="005089"/>
                </a:solidFill>
              </a:rPr>
              <a:t>“Being a Making Waves Alumna had a positive impact on my education and continues to support my dream of becoming a teacher. I wanted to serve my community through Making Waves Academy and represent what it is to be a Wave-Maker.”</a:t>
            </a:r>
            <a:endParaRPr sz="1900" b="1" i="1">
              <a:solidFill>
                <a:srgbClr val="005089"/>
              </a:solidFill>
            </a:endParaRPr>
          </a:p>
          <a:p>
            <a:pPr marL="0" lvl="0" indent="0" algn="l" rtl="0">
              <a:lnSpc>
                <a:spcPct val="115000"/>
              </a:lnSpc>
              <a:spcBef>
                <a:spcPts val="1200"/>
              </a:spcBef>
              <a:spcAft>
                <a:spcPts val="0"/>
              </a:spcAft>
              <a:buClr>
                <a:schemeClr val="dk1"/>
              </a:buClr>
              <a:buSzPts val="1100"/>
              <a:buFont typeface="Arial"/>
              <a:buNone/>
            </a:pPr>
            <a:r>
              <a:rPr lang="en" sz="1900" b="1" i="1">
                <a:solidFill>
                  <a:srgbClr val="005089"/>
                </a:solidFill>
              </a:rPr>
              <a:t>-Jazmelina Salas-Ledesma</a:t>
            </a:r>
            <a:br>
              <a:rPr lang="en" sz="1900" b="1" i="1">
                <a:solidFill>
                  <a:srgbClr val="005089"/>
                </a:solidFill>
              </a:rPr>
            </a:br>
            <a:r>
              <a:rPr lang="en" sz="1900" b="1" i="1">
                <a:solidFill>
                  <a:srgbClr val="005089"/>
                </a:solidFill>
              </a:rPr>
              <a:t>On-Site Substitute Teacher</a:t>
            </a:r>
            <a:br>
              <a:rPr lang="en" sz="1900" b="1" i="1">
                <a:solidFill>
                  <a:srgbClr val="005089"/>
                </a:solidFill>
              </a:rPr>
            </a:br>
            <a:r>
              <a:rPr lang="en" sz="1900" b="1" i="1">
                <a:solidFill>
                  <a:srgbClr val="005089"/>
                </a:solidFill>
              </a:rPr>
              <a:t>14th Wave</a:t>
            </a:r>
            <a:endParaRPr sz="1900" b="1" i="1">
              <a:solidFill>
                <a:srgbClr val="005089"/>
              </a:solidFill>
            </a:endParaRPr>
          </a:p>
          <a:p>
            <a:pPr marL="0" marR="0" lvl="0" indent="0" algn="ctr" rtl="0">
              <a:spcBef>
                <a:spcPts val="1200"/>
              </a:spcBef>
              <a:spcAft>
                <a:spcPts val="0"/>
              </a:spcAft>
              <a:buNone/>
            </a:pPr>
            <a:endParaRPr sz="1900" b="1" i="1">
              <a:solidFill>
                <a:srgbClr val="0050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p:nvPr/>
        </p:nvSpPr>
        <p:spPr>
          <a:xfrm>
            <a:off x="454554" y="773318"/>
            <a:ext cx="2105700" cy="217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6DC1D0"/>
              </a:buClr>
              <a:buSzPts val="1800"/>
              <a:buFont typeface="Arial"/>
              <a:buNone/>
            </a:pPr>
            <a:r>
              <a:rPr lang="en" sz="1800" b="1" i="1">
                <a:solidFill>
                  <a:srgbClr val="6DC1D0"/>
                </a:solidFill>
              </a:rPr>
              <a:t>On-Site Substitute</a:t>
            </a:r>
            <a:endParaRPr sz="1100" i="1"/>
          </a:p>
        </p:txBody>
      </p:sp>
      <p:sp>
        <p:nvSpPr>
          <p:cNvPr id="160" name="Google Shape;160;p29"/>
          <p:cNvSpPr txBox="1"/>
          <p:nvPr/>
        </p:nvSpPr>
        <p:spPr>
          <a:xfrm>
            <a:off x="606954" y="1693109"/>
            <a:ext cx="4091100" cy="2244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800"/>
              </a:spcBef>
              <a:spcAft>
                <a:spcPts val="0"/>
              </a:spcAft>
              <a:buClr>
                <a:srgbClr val="495B67"/>
              </a:buClr>
              <a:buSzPts val="700"/>
              <a:buFont typeface="Arial"/>
              <a:buNone/>
            </a:pPr>
            <a:endParaRPr sz="700" b="1" i="0" u="none" strike="noStrike" cap="none">
              <a:solidFill>
                <a:srgbClr val="495B67"/>
              </a:solidFill>
              <a:latin typeface="Arial"/>
              <a:ea typeface="Arial"/>
              <a:cs typeface="Arial"/>
              <a:sym typeface="Arial"/>
            </a:endParaRPr>
          </a:p>
        </p:txBody>
      </p:sp>
      <p:sp>
        <p:nvSpPr>
          <p:cNvPr id="161" name="Google Shape;161;p29"/>
          <p:cNvSpPr txBox="1"/>
          <p:nvPr/>
        </p:nvSpPr>
        <p:spPr>
          <a:xfrm>
            <a:off x="476878" y="372681"/>
            <a:ext cx="4876500" cy="85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600">
                <a:solidFill>
                  <a:srgbClr val="005089"/>
                </a:solidFill>
              </a:rPr>
              <a:t>Jazmelina Salas-Ledesma (WM)</a:t>
            </a:r>
            <a:endParaRPr sz="2300">
              <a:solidFill>
                <a:srgbClr val="005089"/>
              </a:solidFill>
            </a:endParaRPr>
          </a:p>
        </p:txBody>
      </p:sp>
      <p:sp>
        <p:nvSpPr>
          <p:cNvPr id="162" name="Google Shape;162;p29"/>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rmAutofit/>
          </a:bodyPr>
          <a:lstStyle/>
          <a:p>
            <a:pPr marL="0" lvl="0" indent="0" algn="r" rtl="0">
              <a:spcBef>
                <a:spcPts val="800"/>
              </a:spcBef>
              <a:spcAft>
                <a:spcPts val="0"/>
              </a:spcAft>
              <a:buNone/>
            </a:pPr>
            <a:br>
              <a:rPr lang="en" sz="1600" b="1">
                <a:solidFill>
                  <a:srgbClr val="495B67"/>
                </a:solidFill>
                <a:latin typeface="Arial"/>
                <a:ea typeface="Arial"/>
                <a:cs typeface="Arial"/>
                <a:sym typeface="Arial"/>
              </a:rPr>
            </a:br>
            <a:endParaRPr sz="1600" b="1">
              <a:solidFill>
                <a:srgbClr val="495B67"/>
              </a:solidFill>
              <a:latin typeface="Arial"/>
              <a:ea typeface="Arial"/>
              <a:cs typeface="Arial"/>
              <a:sym typeface="Arial"/>
            </a:endParaRPr>
          </a:p>
          <a:p>
            <a:pPr marL="0" lvl="0" indent="0" algn="r" rtl="0">
              <a:spcBef>
                <a:spcPts val="1200"/>
              </a:spcBef>
              <a:spcAft>
                <a:spcPts val="0"/>
              </a:spcAft>
              <a:buNone/>
            </a:pPr>
            <a:r>
              <a:rPr lang="en" sz="1600" b="1">
                <a:solidFill>
                  <a:srgbClr val="495B67"/>
                </a:solidFill>
                <a:latin typeface="Arial"/>
                <a:ea typeface="Arial"/>
                <a:cs typeface="Arial"/>
                <a:sym typeface="Arial"/>
              </a:rPr>
              <a:t>San Francisco State University</a:t>
            </a:r>
            <a:br>
              <a:rPr lang="en" sz="1600" b="1">
                <a:solidFill>
                  <a:srgbClr val="495B67"/>
                </a:solidFill>
                <a:latin typeface="Arial"/>
                <a:ea typeface="Arial"/>
                <a:cs typeface="Arial"/>
                <a:sym typeface="Arial"/>
              </a:rPr>
            </a:br>
            <a:r>
              <a:rPr lang="en" sz="1600">
                <a:solidFill>
                  <a:srgbClr val="495B67"/>
                </a:solidFill>
                <a:latin typeface="Arial"/>
                <a:ea typeface="Arial"/>
                <a:cs typeface="Arial"/>
                <a:sym typeface="Arial"/>
              </a:rPr>
              <a:t>Bachelor of Arts, Economics</a:t>
            </a:r>
            <a:br>
              <a:rPr lang="en" sz="1600">
                <a:solidFill>
                  <a:srgbClr val="495B67"/>
                </a:solidFill>
                <a:latin typeface="Arial"/>
                <a:ea typeface="Arial"/>
                <a:cs typeface="Arial"/>
                <a:sym typeface="Arial"/>
              </a:rPr>
            </a:br>
            <a:r>
              <a:rPr lang="en" sz="1600">
                <a:solidFill>
                  <a:srgbClr val="495B67"/>
                </a:solidFill>
                <a:latin typeface="Arial"/>
                <a:ea typeface="Arial"/>
                <a:cs typeface="Arial"/>
                <a:sym typeface="Arial"/>
              </a:rPr>
              <a:t>Class of 2021</a:t>
            </a:r>
            <a:endParaRPr sz="1600">
              <a:solidFill>
                <a:srgbClr val="495B67"/>
              </a:solidFill>
              <a:latin typeface="Arial"/>
              <a:ea typeface="Arial"/>
              <a:cs typeface="Arial"/>
              <a:sym typeface="Arial"/>
            </a:endParaRPr>
          </a:p>
          <a:p>
            <a:pPr marL="0" lvl="0" indent="0" algn="r" rtl="0">
              <a:spcBef>
                <a:spcPts val="1200"/>
              </a:spcBef>
              <a:spcAft>
                <a:spcPts val="0"/>
              </a:spcAft>
              <a:buNone/>
            </a:pPr>
            <a:br>
              <a:rPr lang="en" sz="1600">
                <a:solidFill>
                  <a:srgbClr val="495B67"/>
                </a:solidFill>
                <a:latin typeface="Arial"/>
                <a:ea typeface="Arial"/>
                <a:cs typeface="Arial"/>
                <a:sym typeface="Arial"/>
              </a:rPr>
            </a:br>
            <a:endParaRPr sz="1600">
              <a:solidFill>
                <a:srgbClr val="495B67"/>
              </a:solidFill>
              <a:latin typeface="Arial"/>
              <a:ea typeface="Arial"/>
              <a:cs typeface="Arial"/>
              <a:sym typeface="Arial"/>
            </a:endParaRPr>
          </a:p>
          <a:p>
            <a:pPr marL="0" lvl="0" indent="0" algn="r" rtl="0">
              <a:spcBef>
                <a:spcPts val="1200"/>
              </a:spcBef>
              <a:spcAft>
                <a:spcPts val="0"/>
              </a:spcAft>
              <a:buNone/>
            </a:pPr>
            <a:r>
              <a:rPr lang="en" sz="1600" b="1">
                <a:solidFill>
                  <a:srgbClr val="495B67"/>
                </a:solidFill>
                <a:latin typeface="Arial"/>
                <a:ea typeface="Arial"/>
                <a:cs typeface="Arial"/>
                <a:sym typeface="Arial"/>
              </a:rPr>
              <a:t>Making Waves Academy</a:t>
            </a:r>
            <a:br>
              <a:rPr lang="en" sz="1600" b="1">
                <a:solidFill>
                  <a:srgbClr val="495B67"/>
                </a:solidFill>
                <a:latin typeface="Arial"/>
                <a:ea typeface="Arial"/>
                <a:cs typeface="Arial"/>
                <a:sym typeface="Arial"/>
              </a:rPr>
            </a:br>
            <a:r>
              <a:rPr lang="en" sz="1600">
                <a:solidFill>
                  <a:srgbClr val="495B67"/>
                </a:solidFill>
                <a:latin typeface="Arial"/>
                <a:ea typeface="Arial"/>
                <a:cs typeface="Arial"/>
                <a:sym typeface="Arial"/>
              </a:rPr>
              <a:t>14th Wave </a:t>
            </a:r>
            <a:endParaRPr sz="1600">
              <a:solidFill>
                <a:srgbClr val="495B67"/>
              </a:solidFill>
              <a:latin typeface="Arial"/>
              <a:ea typeface="Arial"/>
              <a:cs typeface="Arial"/>
              <a:sym typeface="Arial"/>
            </a:endParaRPr>
          </a:p>
          <a:p>
            <a:pPr marL="0" lvl="0" indent="0" algn="r" rtl="0">
              <a:spcBef>
                <a:spcPts val="1200"/>
              </a:spcBef>
              <a:spcAft>
                <a:spcPts val="0"/>
              </a:spcAft>
              <a:buNone/>
            </a:pPr>
            <a:endParaRPr sz="1600">
              <a:solidFill>
                <a:srgbClr val="495B67"/>
              </a:solidFill>
              <a:latin typeface="Arial"/>
              <a:ea typeface="Arial"/>
              <a:cs typeface="Arial"/>
              <a:sym typeface="Arial"/>
            </a:endParaRPr>
          </a:p>
          <a:p>
            <a:pPr marL="0" lvl="0" indent="0" algn="r" rtl="0">
              <a:spcBef>
                <a:spcPts val="1200"/>
              </a:spcBef>
              <a:spcAft>
                <a:spcPts val="1200"/>
              </a:spcAft>
              <a:buNone/>
            </a:pPr>
            <a:endParaRPr sz="1600">
              <a:solidFill>
                <a:srgbClr val="495B67"/>
              </a:solidFill>
              <a:latin typeface="Arial"/>
              <a:ea typeface="Arial"/>
              <a:cs typeface="Arial"/>
              <a:sym typeface="Arial"/>
            </a:endParaRPr>
          </a:p>
        </p:txBody>
      </p:sp>
      <p:pic>
        <p:nvPicPr>
          <p:cNvPr id="163" name="Google Shape;163;p29"/>
          <p:cNvPicPr preferRelativeResize="0"/>
          <p:nvPr/>
        </p:nvPicPr>
        <p:blipFill>
          <a:blip r:embed="rId3">
            <a:alphaModFix/>
          </a:blip>
          <a:stretch>
            <a:fillRect/>
          </a:stretch>
        </p:blipFill>
        <p:spPr>
          <a:xfrm>
            <a:off x="76650" y="1449075"/>
            <a:ext cx="1130550" cy="1130550"/>
          </a:xfrm>
          <a:prstGeom prst="rect">
            <a:avLst/>
          </a:prstGeom>
          <a:noFill/>
          <a:ln>
            <a:noFill/>
          </a:ln>
        </p:spPr>
      </p:pic>
      <p:pic>
        <p:nvPicPr>
          <p:cNvPr id="164" name="Google Shape;164;p29"/>
          <p:cNvPicPr preferRelativeResize="0"/>
          <p:nvPr/>
        </p:nvPicPr>
        <p:blipFill>
          <a:blip r:embed="rId4">
            <a:alphaModFix/>
          </a:blip>
          <a:stretch>
            <a:fillRect/>
          </a:stretch>
        </p:blipFill>
        <p:spPr>
          <a:xfrm>
            <a:off x="108901" y="2798025"/>
            <a:ext cx="1066051" cy="1091062"/>
          </a:xfrm>
          <a:prstGeom prst="rect">
            <a:avLst/>
          </a:prstGeom>
          <a:noFill/>
          <a:ln>
            <a:noFill/>
          </a:ln>
        </p:spPr>
      </p:pic>
      <p:sp>
        <p:nvSpPr>
          <p:cNvPr id="165" name="Google Shape;165;p29"/>
          <p:cNvSpPr txBox="1">
            <a:spLocks noGrp="1"/>
          </p:cNvSpPr>
          <p:nvPr>
            <p:ph type="body" idx="4294967295"/>
          </p:nvPr>
        </p:nvSpPr>
        <p:spPr>
          <a:xfrm>
            <a:off x="5144088" y="1449075"/>
            <a:ext cx="3999900" cy="3187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300">
                <a:solidFill>
                  <a:srgbClr val="6DC1D0"/>
                </a:solidFill>
              </a:rPr>
              <a:t>Jazmelina Salas-Ledesma is a Making Waves Alumna from the 14th Wave. She went on to graduate from San Francisco State University with a Bachelor's in Economics. Coming back to Making Waves, she aspires to give back to her community. Jazmelina has worked within the West Contra Costa Unified School District since 2018. She found a passion in education that she hopes to pursue as an incoming resident in Making Wave’s Teacher Residency Program. In her free time, Jazmelina likes to spend time with her family. </a:t>
            </a:r>
            <a:endParaRPr sz="1300">
              <a:solidFill>
                <a:srgbClr val="6DC1D0"/>
              </a:solidFill>
            </a:endParaRPr>
          </a:p>
          <a:p>
            <a:pPr marL="0" lvl="0" indent="0" algn="r" rtl="0">
              <a:spcBef>
                <a:spcPts val="1200"/>
              </a:spcBef>
              <a:spcAft>
                <a:spcPts val="0"/>
              </a:spcAft>
              <a:buClr>
                <a:schemeClr val="dk1"/>
              </a:buClr>
              <a:buSzPts val="1100"/>
              <a:buFont typeface="Arial"/>
              <a:buNone/>
            </a:pPr>
            <a:br>
              <a:rPr lang="en" sz="1300">
                <a:solidFill>
                  <a:srgbClr val="6DC1D0"/>
                </a:solidFill>
              </a:rPr>
            </a:br>
            <a:br>
              <a:rPr lang="en" sz="1300">
                <a:solidFill>
                  <a:srgbClr val="6DC1D0"/>
                </a:solidFill>
              </a:rPr>
            </a:br>
            <a:r>
              <a:rPr lang="en" sz="1000" u="sng">
                <a:solidFill>
                  <a:srgbClr val="215984"/>
                </a:solidFill>
                <a:hlinkClick r:id="rId5">
                  <a:extLst>
                    <a:ext uri="{A12FA001-AC4F-418D-AE19-62706E023703}">
                      <ahyp:hlinkClr xmlns:ahyp="http://schemas.microsoft.com/office/drawing/2018/hyperlinkcolor" val="tx"/>
                    </a:ext>
                  </a:extLst>
                </a:hlinkClick>
              </a:rPr>
              <a:t>View More MWA Mid-Year Hires</a:t>
            </a:r>
            <a:endParaRPr sz="1000">
              <a:solidFill>
                <a:srgbClr val="215984"/>
              </a:solidFill>
            </a:endParaRPr>
          </a:p>
          <a:p>
            <a:pPr marL="0" lvl="0" indent="457200" algn="r" rtl="0">
              <a:spcBef>
                <a:spcPts val="1200"/>
              </a:spcBef>
              <a:spcAft>
                <a:spcPts val="0"/>
              </a:spcAft>
              <a:buClr>
                <a:schemeClr val="dk1"/>
              </a:buClr>
              <a:buSzPts val="1100"/>
              <a:buFont typeface="Arial"/>
              <a:buNone/>
            </a:pPr>
            <a:endParaRPr sz="1300">
              <a:solidFill>
                <a:srgbClr val="6DC1D0"/>
              </a:solidFill>
            </a:endParaRPr>
          </a:p>
          <a:p>
            <a:pPr marL="0" lvl="0" indent="457200" algn="l" rtl="0">
              <a:spcBef>
                <a:spcPts val="1200"/>
              </a:spcBef>
              <a:spcAft>
                <a:spcPts val="1200"/>
              </a:spcAft>
              <a:buNone/>
            </a:pPr>
            <a:endParaRPr sz="1300">
              <a:solidFill>
                <a:srgbClr val="6DC1D0"/>
              </a:solidFill>
            </a:endParaRPr>
          </a:p>
        </p:txBody>
      </p:sp>
      <p:pic>
        <p:nvPicPr>
          <p:cNvPr id="166" name="Google Shape;166;p29"/>
          <p:cNvPicPr preferRelativeResize="0"/>
          <p:nvPr/>
        </p:nvPicPr>
        <p:blipFill>
          <a:blip r:embed="rId6">
            <a:alphaModFix/>
          </a:blip>
          <a:stretch>
            <a:fillRect/>
          </a:stretch>
        </p:blipFill>
        <p:spPr>
          <a:xfrm>
            <a:off x="5452375" y="115276"/>
            <a:ext cx="949225" cy="103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sldNum" idx="12"/>
          </p:nvPr>
        </p:nvSpPr>
        <p:spPr>
          <a:xfrm>
            <a:off x="6605724" y="3553408"/>
            <a:ext cx="170400" cy="205500"/>
          </a:xfrm>
          <a:prstGeom prst="rect">
            <a:avLst/>
          </a:prstGeom>
          <a:noFill/>
          <a:ln>
            <a:noFill/>
          </a:ln>
        </p:spPr>
        <p:txBody>
          <a:bodyPr spcFirstLastPara="1" wrap="square" lIns="68575" tIns="34275" rIns="68575" bIns="34275" anchor="ctr" anchorCtr="0">
            <a:normAutofit lnSpcReduction="20000"/>
          </a:bodyPr>
          <a:lstStyle/>
          <a:p>
            <a:pPr marL="0" lvl="0" indent="0" algn="r" rtl="0">
              <a:spcBef>
                <a:spcPts val="0"/>
              </a:spcBef>
              <a:spcAft>
                <a:spcPts val="0"/>
              </a:spcAft>
              <a:buClr>
                <a:srgbClr val="000000"/>
              </a:buClr>
              <a:buFont typeface="Arial"/>
              <a:buNone/>
            </a:pPr>
            <a:fld id="{00000000-1234-1234-1234-123412341234}" type="slidenum">
              <a:rPr lang="en" sz="1000">
                <a:solidFill>
                  <a:schemeClr val="dk2"/>
                </a:solidFill>
              </a:rPr>
              <a:t>5</a:t>
            </a:fld>
            <a:endParaRPr sz="1000">
              <a:solidFill>
                <a:schemeClr val="dk2"/>
              </a:solidFill>
            </a:endParaRPr>
          </a:p>
        </p:txBody>
      </p:sp>
      <p:sp>
        <p:nvSpPr>
          <p:cNvPr id="172" name="Google Shape;172;p30"/>
          <p:cNvSpPr txBox="1"/>
          <p:nvPr/>
        </p:nvSpPr>
        <p:spPr>
          <a:xfrm>
            <a:off x="454550" y="773325"/>
            <a:ext cx="2930100" cy="217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6DC1D0"/>
              </a:buClr>
              <a:buSzPts val="1800"/>
              <a:buFont typeface="Arial"/>
              <a:buNone/>
            </a:pPr>
            <a:r>
              <a:rPr lang="en" sz="1800" b="1" i="1">
                <a:solidFill>
                  <a:srgbClr val="6DC1D0"/>
                </a:solidFill>
              </a:rPr>
              <a:t>Math and Science Teacher</a:t>
            </a:r>
            <a:endParaRPr sz="1100" i="1"/>
          </a:p>
        </p:txBody>
      </p:sp>
      <p:sp>
        <p:nvSpPr>
          <p:cNvPr id="173" name="Google Shape;173;p30"/>
          <p:cNvSpPr txBox="1"/>
          <p:nvPr/>
        </p:nvSpPr>
        <p:spPr>
          <a:xfrm>
            <a:off x="606954" y="1693109"/>
            <a:ext cx="4091100" cy="2244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800"/>
              </a:spcBef>
              <a:spcAft>
                <a:spcPts val="0"/>
              </a:spcAft>
              <a:buClr>
                <a:srgbClr val="495B67"/>
              </a:buClr>
              <a:buSzPts val="700"/>
              <a:buFont typeface="Arial"/>
              <a:buNone/>
            </a:pPr>
            <a:endParaRPr sz="700" b="1" i="0" u="none" strike="noStrike" cap="none">
              <a:solidFill>
                <a:srgbClr val="495B67"/>
              </a:solidFill>
              <a:latin typeface="Arial"/>
              <a:ea typeface="Arial"/>
              <a:cs typeface="Arial"/>
              <a:sym typeface="Arial"/>
            </a:endParaRPr>
          </a:p>
        </p:txBody>
      </p:sp>
      <p:sp>
        <p:nvSpPr>
          <p:cNvPr id="174" name="Google Shape;174;p30"/>
          <p:cNvSpPr txBox="1"/>
          <p:nvPr/>
        </p:nvSpPr>
        <p:spPr>
          <a:xfrm>
            <a:off x="476878" y="372681"/>
            <a:ext cx="4876500" cy="85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sz="2600">
                <a:solidFill>
                  <a:srgbClr val="005089"/>
                </a:solidFill>
              </a:rPr>
              <a:t>Michael Matthews</a:t>
            </a:r>
            <a:endParaRPr sz="2300">
              <a:solidFill>
                <a:srgbClr val="005089"/>
              </a:solidFill>
            </a:endParaRPr>
          </a:p>
        </p:txBody>
      </p:sp>
      <p:sp>
        <p:nvSpPr>
          <p:cNvPr id="175" name="Google Shape;175;p30"/>
          <p:cNvSpPr txBox="1">
            <a:spLocks noGrp="1"/>
          </p:cNvSpPr>
          <p:nvPr>
            <p:ph type="body" idx="4294967295"/>
          </p:nvPr>
        </p:nvSpPr>
        <p:spPr>
          <a:xfrm>
            <a:off x="5144100" y="1508075"/>
            <a:ext cx="3999900" cy="3187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500">
                <a:solidFill>
                  <a:srgbClr val="6DC1D0"/>
                </a:solidFill>
              </a:rPr>
              <a:t>Michael Matthews (he/him/his) is a Cleveland native. He comes to Making Waves Academy as an alumna of Ohio University and the University of the Pacific where he obtained his Master of Arts in Education as an Alder Resident. Before Making Waves, he taught English in Ecuador and worked as a Literacy Tutor. Mike is most passionate about all things music, DC &amp; Marvel, and languages. </a:t>
            </a:r>
            <a:endParaRPr sz="1500">
              <a:solidFill>
                <a:srgbClr val="6DC1D0"/>
              </a:solidFill>
            </a:endParaRPr>
          </a:p>
          <a:p>
            <a:pPr marL="0" lvl="0" indent="457200" algn="l" rtl="0">
              <a:spcBef>
                <a:spcPts val="1200"/>
              </a:spcBef>
              <a:spcAft>
                <a:spcPts val="0"/>
              </a:spcAft>
              <a:buClr>
                <a:schemeClr val="dk1"/>
              </a:buClr>
              <a:buSzPts val="1100"/>
              <a:buFont typeface="Arial"/>
              <a:buNone/>
            </a:pPr>
            <a:endParaRPr sz="1500">
              <a:solidFill>
                <a:srgbClr val="6DC1D0"/>
              </a:solidFill>
            </a:endParaRPr>
          </a:p>
          <a:p>
            <a:pPr marL="0" lvl="0" indent="457200" algn="r" rtl="0">
              <a:spcBef>
                <a:spcPts val="1200"/>
              </a:spcBef>
              <a:spcAft>
                <a:spcPts val="0"/>
              </a:spcAft>
              <a:buClr>
                <a:schemeClr val="dk1"/>
              </a:buClr>
              <a:buSzPts val="1100"/>
              <a:buFont typeface="Arial"/>
              <a:buNone/>
            </a:pPr>
            <a:r>
              <a:rPr lang="en" sz="1000" u="sng">
                <a:solidFill>
                  <a:srgbClr val="005089"/>
                </a:solidFill>
                <a:hlinkClick r:id="rId3">
                  <a:extLst>
                    <a:ext uri="{A12FA001-AC4F-418D-AE19-62706E023703}">
                      <ahyp:hlinkClr xmlns:ahyp="http://schemas.microsoft.com/office/drawing/2018/hyperlinkcolor" val="tx"/>
                    </a:ext>
                  </a:extLst>
                </a:hlinkClick>
              </a:rPr>
              <a:t>View More MWA Mid-Year Hires</a:t>
            </a:r>
            <a:endParaRPr sz="1000">
              <a:solidFill>
                <a:srgbClr val="005089"/>
              </a:solidFill>
            </a:endParaRPr>
          </a:p>
          <a:p>
            <a:pPr marL="0" lvl="0" indent="457200" algn="l" rtl="0">
              <a:spcBef>
                <a:spcPts val="1200"/>
              </a:spcBef>
              <a:spcAft>
                <a:spcPts val="0"/>
              </a:spcAft>
              <a:buClr>
                <a:schemeClr val="dk1"/>
              </a:buClr>
              <a:buSzPts val="1100"/>
              <a:buFont typeface="Arial"/>
              <a:buNone/>
            </a:pPr>
            <a:endParaRPr sz="1500">
              <a:solidFill>
                <a:srgbClr val="6DC1D0"/>
              </a:solidFill>
            </a:endParaRPr>
          </a:p>
          <a:p>
            <a:pPr marL="0" lvl="0" indent="457200" algn="l" rtl="0">
              <a:spcBef>
                <a:spcPts val="1200"/>
              </a:spcBef>
              <a:spcAft>
                <a:spcPts val="0"/>
              </a:spcAft>
              <a:buClr>
                <a:schemeClr val="dk1"/>
              </a:buClr>
              <a:buSzPts val="1100"/>
              <a:buFont typeface="Arial"/>
              <a:buNone/>
            </a:pPr>
            <a:endParaRPr sz="1500">
              <a:solidFill>
                <a:srgbClr val="6DC1D0"/>
              </a:solidFill>
            </a:endParaRPr>
          </a:p>
          <a:p>
            <a:pPr marL="0" lvl="0" indent="0" algn="l" rtl="0">
              <a:spcBef>
                <a:spcPts val="1200"/>
              </a:spcBef>
              <a:spcAft>
                <a:spcPts val="0"/>
              </a:spcAft>
              <a:buClr>
                <a:schemeClr val="dk1"/>
              </a:buClr>
              <a:buSzPts val="1100"/>
              <a:buFont typeface="Arial"/>
              <a:buNone/>
            </a:pPr>
            <a:endParaRPr sz="1500">
              <a:solidFill>
                <a:srgbClr val="6DC1D0"/>
              </a:solidFill>
            </a:endParaRPr>
          </a:p>
          <a:p>
            <a:pPr marL="0" lvl="0" indent="457200" algn="l" rtl="0">
              <a:spcBef>
                <a:spcPts val="1200"/>
              </a:spcBef>
              <a:spcAft>
                <a:spcPts val="1200"/>
              </a:spcAft>
              <a:buNone/>
            </a:pPr>
            <a:endParaRPr sz="1500">
              <a:solidFill>
                <a:srgbClr val="6DC1D0"/>
              </a:solidFill>
            </a:endParaRPr>
          </a:p>
        </p:txBody>
      </p:sp>
      <p:sp>
        <p:nvSpPr>
          <p:cNvPr id="176" name="Google Shape;176;p30"/>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rmAutofit/>
          </a:bodyPr>
          <a:lstStyle/>
          <a:p>
            <a:pPr marL="0" lvl="0" indent="0" algn="r" rtl="0">
              <a:spcBef>
                <a:spcPts val="800"/>
              </a:spcBef>
              <a:spcAft>
                <a:spcPts val="0"/>
              </a:spcAft>
              <a:buNone/>
            </a:pPr>
            <a:endParaRPr sz="1600" b="1">
              <a:solidFill>
                <a:srgbClr val="495B67"/>
              </a:solidFill>
              <a:latin typeface="Arial"/>
              <a:ea typeface="Arial"/>
              <a:cs typeface="Arial"/>
              <a:sym typeface="Arial"/>
            </a:endParaRPr>
          </a:p>
          <a:p>
            <a:pPr marL="0" lvl="0" indent="0" algn="r" rtl="0">
              <a:spcBef>
                <a:spcPts val="1200"/>
              </a:spcBef>
              <a:spcAft>
                <a:spcPts val="0"/>
              </a:spcAft>
              <a:buNone/>
            </a:pPr>
            <a:br>
              <a:rPr lang="en" sz="1600" b="1">
                <a:solidFill>
                  <a:srgbClr val="495B67"/>
                </a:solidFill>
                <a:latin typeface="Arial"/>
                <a:ea typeface="Arial"/>
                <a:cs typeface="Arial"/>
                <a:sym typeface="Arial"/>
              </a:rPr>
            </a:br>
            <a:r>
              <a:rPr lang="en" sz="1600" b="1">
                <a:solidFill>
                  <a:srgbClr val="495B67"/>
                </a:solidFill>
                <a:latin typeface="Arial"/>
                <a:ea typeface="Arial"/>
                <a:cs typeface="Arial"/>
                <a:sym typeface="Arial"/>
              </a:rPr>
              <a:t>University of the Pacific</a:t>
            </a:r>
            <a:br>
              <a:rPr lang="en" sz="1600">
                <a:solidFill>
                  <a:srgbClr val="495B67"/>
                </a:solidFill>
                <a:latin typeface="Arial"/>
                <a:ea typeface="Arial"/>
                <a:cs typeface="Arial"/>
                <a:sym typeface="Arial"/>
              </a:rPr>
            </a:br>
            <a:r>
              <a:rPr lang="en" sz="1600">
                <a:solidFill>
                  <a:srgbClr val="495B67"/>
                </a:solidFill>
                <a:latin typeface="Arial"/>
                <a:ea typeface="Arial"/>
                <a:cs typeface="Arial"/>
                <a:sym typeface="Arial"/>
              </a:rPr>
              <a:t>Masters of Arts, Education </a:t>
            </a:r>
            <a:br>
              <a:rPr lang="en" sz="1600">
                <a:solidFill>
                  <a:srgbClr val="495B67"/>
                </a:solidFill>
                <a:latin typeface="Arial"/>
                <a:ea typeface="Arial"/>
                <a:cs typeface="Arial"/>
                <a:sym typeface="Arial"/>
              </a:rPr>
            </a:br>
            <a:r>
              <a:rPr lang="en" sz="1600">
                <a:solidFill>
                  <a:srgbClr val="495B67"/>
                </a:solidFill>
                <a:latin typeface="Arial"/>
                <a:ea typeface="Arial"/>
                <a:cs typeface="Arial"/>
                <a:sym typeface="Arial"/>
              </a:rPr>
              <a:t>Class of 2020</a:t>
            </a:r>
            <a:endParaRPr sz="1600">
              <a:solidFill>
                <a:srgbClr val="495B67"/>
              </a:solidFill>
              <a:latin typeface="Arial"/>
              <a:ea typeface="Arial"/>
              <a:cs typeface="Arial"/>
              <a:sym typeface="Arial"/>
            </a:endParaRPr>
          </a:p>
          <a:p>
            <a:pPr marL="0" lvl="0" indent="457200" algn="r" rtl="0">
              <a:spcBef>
                <a:spcPts val="1200"/>
              </a:spcBef>
              <a:spcAft>
                <a:spcPts val="0"/>
              </a:spcAft>
              <a:buNone/>
            </a:pPr>
            <a:br>
              <a:rPr lang="en" sz="1600" b="1">
                <a:solidFill>
                  <a:srgbClr val="495B67"/>
                </a:solidFill>
                <a:latin typeface="Arial"/>
                <a:ea typeface="Arial"/>
                <a:cs typeface="Arial"/>
                <a:sym typeface="Arial"/>
              </a:rPr>
            </a:br>
            <a:br>
              <a:rPr lang="en" sz="1600" b="1">
                <a:solidFill>
                  <a:srgbClr val="495B67"/>
                </a:solidFill>
                <a:latin typeface="Arial"/>
                <a:ea typeface="Arial"/>
                <a:cs typeface="Arial"/>
                <a:sym typeface="Arial"/>
              </a:rPr>
            </a:br>
            <a:r>
              <a:rPr lang="en" sz="1600" b="1">
                <a:solidFill>
                  <a:srgbClr val="495B67"/>
                </a:solidFill>
                <a:latin typeface="Arial"/>
                <a:ea typeface="Arial"/>
                <a:cs typeface="Arial"/>
                <a:sym typeface="Arial"/>
              </a:rPr>
              <a:t>Ohio University</a:t>
            </a:r>
            <a:br>
              <a:rPr lang="en" sz="1600" b="1">
                <a:solidFill>
                  <a:srgbClr val="495B67"/>
                </a:solidFill>
                <a:latin typeface="Arial"/>
                <a:ea typeface="Arial"/>
                <a:cs typeface="Arial"/>
                <a:sym typeface="Arial"/>
              </a:rPr>
            </a:br>
            <a:r>
              <a:rPr lang="en" sz="1600">
                <a:solidFill>
                  <a:srgbClr val="495B67"/>
                </a:solidFill>
                <a:latin typeface="Arial"/>
                <a:ea typeface="Arial"/>
                <a:cs typeface="Arial"/>
                <a:sym typeface="Arial"/>
              </a:rPr>
              <a:t>Bachelor of Arts, Linguistics</a:t>
            </a:r>
            <a:br>
              <a:rPr lang="en" sz="1600">
                <a:solidFill>
                  <a:srgbClr val="495B67"/>
                </a:solidFill>
                <a:latin typeface="Arial"/>
                <a:ea typeface="Arial"/>
                <a:cs typeface="Arial"/>
                <a:sym typeface="Arial"/>
              </a:rPr>
            </a:br>
            <a:r>
              <a:rPr lang="en" sz="1600">
                <a:solidFill>
                  <a:srgbClr val="495B67"/>
                </a:solidFill>
                <a:latin typeface="Arial"/>
                <a:ea typeface="Arial"/>
                <a:cs typeface="Arial"/>
                <a:sym typeface="Arial"/>
              </a:rPr>
              <a:t>Class of 2017</a:t>
            </a:r>
            <a:endParaRPr sz="1600">
              <a:solidFill>
                <a:srgbClr val="495B67"/>
              </a:solidFill>
              <a:latin typeface="Arial"/>
              <a:ea typeface="Arial"/>
              <a:cs typeface="Arial"/>
              <a:sym typeface="Arial"/>
            </a:endParaRPr>
          </a:p>
          <a:p>
            <a:pPr marL="0" lvl="0" indent="0" algn="r" rtl="0">
              <a:spcBef>
                <a:spcPts val="1200"/>
              </a:spcBef>
              <a:spcAft>
                <a:spcPts val="1200"/>
              </a:spcAft>
              <a:buNone/>
            </a:pPr>
            <a:endParaRPr sz="1600">
              <a:solidFill>
                <a:srgbClr val="495B67"/>
              </a:solidFill>
              <a:latin typeface="Arial"/>
              <a:ea typeface="Arial"/>
              <a:cs typeface="Arial"/>
              <a:sym typeface="Arial"/>
            </a:endParaRPr>
          </a:p>
        </p:txBody>
      </p:sp>
      <p:pic>
        <p:nvPicPr>
          <p:cNvPr id="177" name="Google Shape;177;p30"/>
          <p:cNvPicPr preferRelativeResize="0"/>
          <p:nvPr/>
        </p:nvPicPr>
        <p:blipFill>
          <a:blip r:embed="rId4">
            <a:alphaModFix/>
          </a:blip>
          <a:stretch>
            <a:fillRect/>
          </a:stretch>
        </p:blipFill>
        <p:spPr>
          <a:xfrm>
            <a:off x="104500" y="1476928"/>
            <a:ext cx="1074849" cy="1074849"/>
          </a:xfrm>
          <a:prstGeom prst="rect">
            <a:avLst/>
          </a:prstGeom>
          <a:noFill/>
          <a:ln>
            <a:noFill/>
          </a:ln>
        </p:spPr>
      </p:pic>
      <p:pic>
        <p:nvPicPr>
          <p:cNvPr id="178" name="Google Shape;178;p30"/>
          <p:cNvPicPr preferRelativeResize="0"/>
          <p:nvPr/>
        </p:nvPicPr>
        <p:blipFill>
          <a:blip r:embed="rId5">
            <a:alphaModFix/>
          </a:blip>
          <a:stretch>
            <a:fillRect/>
          </a:stretch>
        </p:blipFill>
        <p:spPr>
          <a:xfrm>
            <a:off x="149625" y="2749575"/>
            <a:ext cx="984595" cy="1074850"/>
          </a:xfrm>
          <a:prstGeom prst="rect">
            <a:avLst/>
          </a:prstGeom>
          <a:noFill/>
          <a:ln>
            <a:noFill/>
          </a:ln>
        </p:spPr>
      </p:pic>
      <p:pic>
        <p:nvPicPr>
          <p:cNvPr id="179" name="Google Shape;179;p30"/>
          <p:cNvPicPr preferRelativeResize="0"/>
          <p:nvPr/>
        </p:nvPicPr>
        <p:blipFill>
          <a:blip r:embed="rId6">
            <a:alphaModFix/>
          </a:blip>
          <a:stretch>
            <a:fillRect/>
          </a:stretch>
        </p:blipFill>
        <p:spPr>
          <a:xfrm>
            <a:off x="3567499" y="54924"/>
            <a:ext cx="1130550" cy="9994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sldNum" idx="12"/>
          </p:nvPr>
        </p:nvSpPr>
        <p:spPr>
          <a:xfrm>
            <a:off x="6605724" y="3553408"/>
            <a:ext cx="170400" cy="205500"/>
          </a:xfrm>
          <a:prstGeom prst="rect">
            <a:avLst/>
          </a:prstGeom>
          <a:noFill/>
          <a:ln>
            <a:noFill/>
          </a:ln>
        </p:spPr>
        <p:txBody>
          <a:bodyPr spcFirstLastPara="1" wrap="square" lIns="68575" tIns="34275" rIns="68575" bIns="34275" anchor="ctr" anchorCtr="0">
            <a:normAutofit lnSpcReduction="20000"/>
          </a:bodyPr>
          <a:lstStyle/>
          <a:p>
            <a:pPr marL="0" lvl="0" indent="0" algn="r" rtl="0">
              <a:spcBef>
                <a:spcPts val="0"/>
              </a:spcBef>
              <a:spcAft>
                <a:spcPts val="0"/>
              </a:spcAft>
              <a:buClr>
                <a:srgbClr val="000000"/>
              </a:buClr>
              <a:buFont typeface="Arial"/>
              <a:buNone/>
            </a:pPr>
            <a:fld id="{00000000-1234-1234-1234-123412341234}" type="slidenum">
              <a:rPr lang="en" sz="1000">
                <a:solidFill>
                  <a:schemeClr val="dk2"/>
                </a:solidFill>
              </a:rPr>
              <a:t>6</a:t>
            </a:fld>
            <a:endParaRPr sz="1000">
              <a:solidFill>
                <a:schemeClr val="dk2"/>
              </a:solidFill>
            </a:endParaRPr>
          </a:p>
        </p:txBody>
      </p:sp>
      <p:sp>
        <p:nvSpPr>
          <p:cNvPr id="185" name="Google Shape;185;p31"/>
          <p:cNvSpPr txBox="1"/>
          <p:nvPr/>
        </p:nvSpPr>
        <p:spPr>
          <a:xfrm>
            <a:off x="454550" y="773325"/>
            <a:ext cx="2930100" cy="217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6DC1D0"/>
              </a:buClr>
              <a:buSzPts val="1800"/>
              <a:buFont typeface="Arial"/>
              <a:buNone/>
            </a:pPr>
            <a:r>
              <a:rPr lang="en" sz="1800" b="1" i="1">
                <a:solidFill>
                  <a:srgbClr val="6DC1D0"/>
                </a:solidFill>
              </a:rPr>
              <a:t>ELD Coordinator</a:t>
            </a:r>
            <a:endParaRPr sz="1100" i="1"/>
          </a:p>
        </p:txBody>
      </p:sp>
      <p:sp>
        <p:nvSpPr>
          <p:cNvPr id="186" name="Google Shape;186;p31"/>
          <p:cNvSpPr txBox="1"/>
          <p:nvPr/>
        </p:nvSpPr>
        <p:spPr>
          <a:xfrm>
            <a:off x="606954" y="1693109"/>
            <a:ext cx="4091100" cy="2244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800"/>
              </a:spcBef>
              <a:spcAft>
                <a:spcPts val="0"/>
              </a:spcAft>
              <a:buClr>
                <a:srgbClr val="495B67"/>
              </a:buClr>
              <a:buSzPts val="700"/>
              <a:buFont typeface="Arial"/>
              <a:buNone/>
            </a:pPr>
            <a:endParaRPr sz="700" b="1" i="0" u="none" strike="noStrike" cap="none">
              <a:solidFill>
                <a:srgbClr val="495B67"/>
              </a:solidFill>
              <a:latin typeface="Arial"/>
              <a:ea typeface="Arial"/>
              <a:cs typeface="Arial"/>
              <a:sym typeface="Arial"/>
            </a:endParaRPr>
          </a:p>
        </p:txBody>
      </p:sp>
      <p:sp>
        <p:nvSpPr>
          <p:cNvPr id="187" name="Google Shape;187;p31"/>
          <p:cNvSpPr txBox="1"/>
          <p:nvPr/>
        </p:nvSpPr>
        <p:spPr>
          <a:xfrm>
            <a:off x="454553" y="372531"/>
            <a:ext cx="4876500" cy="85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sz="2600">
                <a:solidFill>
                  <a:srgbClr val="005089"/>
                </a:solidFill>
              </a:rPr>
              <a:t>Darin Little</a:t>
            </a:r>
            <a:endParaRPr sz="2300">
              <a:solidFill>
                <a:srgbClr val="005089"/>
              </a:solidFill>
            </a:endParaRPr>
          </a:p>
        </p:txBody>
      </p:sp>
      <p:sp>
        <p:nvSpPr>
          <p:cNvPr id="188" name="Google Shape;188;p31"/>
          <p:cNvSpPr txBox="1">
            <a:spLocks noGrp="1"/>
          </p:cNvSpPr>
          <p:nvPr>
            <p:ph type="body" idx="4294967295"/>
          </p:nvPr>
        </p:nvSpPr>
        <p:spPr>
          <a:xfrm>
            <a:off x="5144100" y="1508075"/>
            <a:ext cx="3999900" cy="3187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100">
                <a:solidFill>
                  <a:srgbClr val="6DC1D0"/>
                </a:solidFill>
              </a:rPr>
              <a:t>Darin Little is originally from West Virginia and attended the University of Maryland in Baltimore for Photography. He began teaching Spanish in Catholic schools and came to the Bay Area in 2001. He earned a Master’s Degree in Counseling Psychology from the California Institute of Integral Studies and worked in counseling for a number of years before returning to the classroom at Sacred Heart Cathedral Preparatory in San Francisco. Most recently, he worked at Galileo High School teaching English Language Development where he became passionate about helping Newcomers adapt culturally and emotionally as well as academically to life in the U.S. In his free time, he very much enjoys hiking, yoga, soccer, biking, karaoke, stand-up comedy, and other people’s dogs.</a:t>
            </a:r>
            <a:endParaRPr sz="1400">
              <a:solidFill>
                <a:srgbClr val="6DC1D0"/>
              </a:solidFill>
            </a:endParaRPr>
          </a:p>
          <a:p>
            <a:pPr marL="0" lvl="0" indent="457200" algn="l" rtl="0">
              <a:spcBef>
                <a:spcPts val="1600"/>
              </a:spcBef>
              <a:spcAft>
                <a:spcPts val="0"/>
              </a:spcAft>
              <a:buClr>
                <a:schemeClr val="dk1"/>
              </a:buClr>
              <a:buSzPts val="1100"/>
              <a:buFont typeface="Arial"/>
              <a:buNone/>
            </a:pPr>
            <a:endParaRPr sz="1500">
              <a:solidFill>
                <a:srgbClr val="6DC1D0"/>
              </a:solidFill>
            </a:endParaRPr>
          </a:p>
          <a:p>
            <a:pPr marL="0" lvl="0" indent="457200" algn="r" rtl="0">
              <a:spcBef>
                <a:spcPts val="1200"/>
              </a:spcBef>
              <a:spcAft>
                <a:spcPts val="0"/>
              </a:spcAft>
              <a:buClr>
                <a:schemeClr val="dk1"/>
              </a:buClr>
              <a:buSzPts val="1100"/>
              <a:buFont typeface="Arial"/>
              <a:buNone/>
            </a:pPr>
            <a:r>
              <a:rPr lang="en" sz="1000" u="sng">
                <a:solidFill>
                  <a:srgbClr val="005089"/>
                </a:solidFill>
                <a:hlinkClick r:id="rId3">
                  <a:extLst>
                    <a:ext uri="{A12FA001-AC4F-418D-AE19-62706E023703}">
                      <ahyp:hlinkClr xmlns:ahyp="http://schemas.microsoft.com/office/drawing/2018/hyperlinkcolor" val="tx"/>
                    </a:ext>
                  </a:extLst>
                </a:hlinkClick>
              </a:rPr>
              <a:t>View More MWA Mid-Year Hires</a:t>
            </a:r>
            <a:endParaRPr sz="1000">
              <a:solidFill>
                <a:srgbClr val="005089"/>
              </a:solidFill>
            </a:endParaRPr>
          </a:p>
          <a:p>
            <a:pPr marL="0" lvl="0" indent="457200" algn="l" rtl="0">
              <a:spcBef>
                <a:spcPts val="1200"/>
              </a:spcBef>
              <a:spcAft>
                <a:spcPts val="0"/>
              </a:spcAft>
              <a:buClr>
                <a:schemeClr val="dk1"/>
              </a:buClr>
              <a:buSzPts val="1100"/>
              <a:buFont typeface="Arial"/>
              <a:buNone/>
            </a:pPr>
            <a:endParaRPr sz="1500">
              <a:solidFill>
                <a:srgbClr val="6DC1D0"/>
              </a:solidFill>
            </a:endParaRPr>
          </a:p>
          <a:p>
            <a:pPr marL="0" lvl="0" indent="457200" algn="l" rtl="0">
              <a:spcBef>
                <a:spcPts val="1200"/>
              </a:spcBef>
              <a:spcAft>
                <a:spcPts val="0"/>
              </a:spcAft>
              <a:buClr>
                <a:schemeClr val="dk1"/>
              </a:buClr>
              <a:buSzPts val="1100"/>
              <a:buFont typeface="Arial"/>
              <a:buNone/>
            </a:pPr>
            <a:endParaRPr sz="1500">
              <a:solidFill>
                <a:srgbClr val="6DC1D0"/>
              </a:solidFill>
            </a:endParaRPr>
          </a:p>
          <a:p>
            <a:pPr marL="0" lvl="0" indent="0" algn="l" rtl="0">
              <a:spcBef>
                <a:spcPts val="1200"/>
              </a:spcBef>
              <a:spcAft>
                <a:spcPts val="0"/>
              </a:spcAft>
              <a:buClr>
                <a:schemeClr val="dk1"/>
              </a:buClr>
              <a:buSzPts val="1100"/>
              <a:buFont typeface="Arial"/>
              <a:buNone/>
            </a:pPr>
            <a:endParaRPr sz="1500">
              <a:solidFill>
                <a:srgbClr val="6DC1D0"/>
              </a:solidFill>
            </a:endParaRPr>
          </a:p>
          <a:p>
            <a:pPr marL="0" lvl="0" indent="457200" algn="l" rtl="0">
              <a:spcBef>
                <a:spcPts val="1200"/>
              </a:spcBef>
              <a:spcAft>
                <a:spcPts val="1200"/>
              </a:spcAft>
              <a:buNone/>
            </a:pPr>
            <a:endParaRPr sz="1500">
              <a:solidFill>
                <a:srgbClr val="6DC1D0"/>
              </a:solidFill>
            </a:endParaRPr>
          </a:p>
        </p:txBody>
      </p:sp>
      <p:sp>
        <p:nvSpPr>
          <p:cNvPr id="189" name="Google Shape;189;p31"/>
          <p:cNvSpPr txBox="1">
            <a:spLocks noGrp="1"/>
          </p:cNvSpPr>
          <p:nvPr>
            <p:ph type="body" idx="1"/>
          </p:nvPr>
        </p:nvSpPr>
        <p:spPr>
          <a:xfrm>
            <a:off x="311700" y="1152475"/>
            <a:ext cx="4609800" cy="3416400"/>
          </a:xfrm>
          <a:prstGeom prst="rect">
            <a:avLst/>
          </a:prstGeom>
        </p:spPr>
        <p:txBody>
          <a:bodyPr spcFirstLastPara="1" wrap="square" lIns="68575" tIns="34275" rIns="68575" bIns="34275" anchor="t" anchorCtr="0">
            <a:normAutofit/>
          </a:bodyPr>
          <a:lstStyle/>
          <a:p>
            <a:pPr marL="0" lvl="0" indent="0" algn="r" rtl="0">
              <a:spcBef>
                <a:spcPts val="800"/>
              </a:spcBef>
              <a:spcAft>
                <a:spcPts val="0"/>
              </a:spcAft>
              <a:buNone/>
            </a:pPr>
            <a:endParaRPr sz="1600" b="1">
              <a:solidFill>
                <a:srgbClr val="495B67"/>
              </a:solidFill>
              <a:latin typeface="Arial"/>
              <a:ea typeface="Arial"/>
              <a:cs typeface="Arial"/>
              <a:sym typeface="Arial"/>
            </a:endParaRPr>
          </a:p>
          <a:p>
            <a:pPr marL="0" lvl="0" indent="0" algn="r" rtl="0">
              <a:spcBef>
                <a:spcPts val="1200"/>
              </a:spcBef>
              <a:spcAft>
                <a:spcPts val="0"/>
              </a:spcAft>
              <a:buNone/>
            </a:pPr>
            <a:br>
              <a:rPr lang="en" sz="1600" b="1">
                <a:solidFill>
                  <a:srgbClr val="495B67"/>
                </a:solidFill>
                <a:latin typeface="Arial"/>
                <a:ea typeface="Arial"/>
                <a:cs typeface="Arial"/>
                <a:sym typeface="Arial"/>
              </a:rPr>
            </a:br>
            <a:r>
              <a:rPr lang="en" sz="1600" b="1">
                <a:solidFill>
                  <a:srgbClr val="495B67"/>
                </a:solidFill>
                <a:latin typeface="Arial"/>
                <a:ea typeface="Arial"/>
                <a:cs typeface="Arial"/>
                <a:sym typeface="Arial"/>
              </a:rPr>
              <a:t>California Institute of Integral Studies</a:t>
            </a:r>
            <a:br>
              <a:rPr lang="en" sz="1600" b="1">
                <a:solidFill>
                  <a:srgbClr val="495B67"/>
                </a:solidFill>
                <a:latin typeface="Arial"/>
                <a:ea typeface="Arial"/>
                <a:cs typeface="Arial"/>
                <a:sym typeface="Arial"/>
              </a:rPr>
            </a:br>
            <a:r>
              <a:rPr lang="en" sz="1600">
                <a:solidFill>
                  <a:srgbClr val="495B67"/>
                </a:solidFill>
                <a:latin typeface="Arial"/>
                <a:ea typeface="Arial"/>
                <a:cs typeface="Arial"/>
                <a:sym typeface="Arial"/>
              </a:rPr>
              <a:t>Master of Arts, Counseling Psychology</a:t>
            </a:r>
            <a:endParaRPr sz="1600">
              <a:solidFill>
                <a:srgbClr val="495B67"/>
              </a:solidFill>
              <a:latin typeface="Arial"/>
              <a:ea typeface="Arial"/>
              <a:cs typeface="Arial"/>
              <a:sym typeface="Arial"/>
            </a:endParaRPr>
          </a:p>
          <a:p>
            <a:pPr marL="0" lvl="0" indent="457200" algn="r" rtl="0">
              <a:spcBef>
                <a:spcPts val="1200"/>
              </a:spcBef>
              <a:spcAft>
                <a:spcPts val="0"/>
              </a:spcAft>
              <a:buNone/>
            </a:pPr>
            <a:br>
              <a:rPr lang="en" sz="1600" b="1">
                <a:solidFill>
                  <a:srgbClr val="495B67"/>
                </a:solidFill>
                <a:latin typeface="Arial"/>
                <a:ea typeface="Arial"/>
                <a:cs typeface="Arial"/>
                <a:sym typeface="Arial"/>
              </a:rPr>
            </a:br>
            <a:br>
              <a:rPr lang="en" sz="1600" b="1">
                <a:solidFill>
                  <a:srgbClr val="495B67"/>
                </a:solidFill>
                <a:latin typeface="Arial"/>
                <a:ea typeface="Arial"/>
                <a:cs typeface="Arial"/>
                <a:sym typeface="Arial"/>
              </a:rPr>
            </a:br>
            <a:br>
              <a:rPr lang="en" sz="1600" b="1">
                <a:solidFill>
                  <a:srgbClr val="495B67"/>
                </a:solidFill>
                <a:latin typeface="Arial"/>
                <a:ea typeface="Arial"/>
                <a:cs typeface="Arial"/>
                <a:sym typeface="Arial"/>
              </a:rPr>
            </a:br>
            <a:br>
              <a:rPr lang="en" sz="1600" b="1">
                <a:solidFill>
                  <a:srgbClr val="495B67"/>
                </a:solidFill>
                <a:latin typeface="Arial"/>
                <a:ea typeface="Arial"/>
                <a:cs typeface="Arial"/>
                <a:sym typeface="Arial"/>
              </a:rPr>
            </a:br>
            <a:r>
              <a:rPr lang="en" sz="1600" b="1">
                <a:solidFill>
                  <a:srgbClr val="495B67"/>
                </a:solidFill>
                <a:latin typeface="Arial"/>
                <a:ea typeface="Arial"/>
                <a:cs typeface="Arial"/>
                <a:sym typeface="Arial"/>
              </a:rPr>
              <a:t>University of Maryland- Baltimore</a:t>
            </a:r>
            <a:br>
              <a:rPr lang="en" sz="1600" b="1">
                <a:solidFill>
                  <a:srgbClr val="495B67"/>
                </a:solidFill>
                <a:latin typeface="Arial"/>
                <a:ea typeface="Arial"/>
                <a:cs typeface="Arial"/>
                <a:sym typeface="Arial"/>
              </a:rPr>
            </a:br>
            <a:r>
              <a:rPr lang="en" sz="1600">
                <a:solidFill>
                  <a:srgbClr val="495B67"/>
                </a:solidFill>
                <a:latin typeface="Arial"/>
                <a:ea typeface="Arial"/>
                <a:cs typeface="Arial"/>
                <a:sym typeface="Arial"/>
              </a:rPr>
              <a:t>Bachelor of Arts, Photograph</a:t>
            </a:r>
            <a:endParaRPr sz="1600">
              <a:solidFill>
                <a:srgbClr val="495B67"/>
              </a:solidFill>
              <a:latin typeface="Arial"/>
              <a:ea typeface="Arial"/>
              <a:cs typeface="Arial"/>
              <a:sym typeface="Arial"/>
            </a:endParaRPr>
          </a:p>
          <a:p>
            <a:pPr marL="0" lvl="0" indent="0" algn="r" rtl="0">
              <a:spcBef>
                <a:spcPts val="1200"/>
              </a:spcBef>
              <a:spcAft>
                <a:spcPts val="1200"/>
              </a:spcAft>
              <a:buNone/>
            </a:pPr>
            <a:endParaRPr sz="1600">
              <a:solidFill>
                <a:srgbClr val="495B67"/>
              </a:solidFill>
              <a:latin typeface="Arial"/>
              <a:ea typeface="Arial"/>
              <a:cs typeface="Arial"/>
              <a:sym typeface="Arial"/>
            </a:endParaRPr>
          </a:p>
        </p:txBody>
      </p:sp>
      <p:pic>
        <p:nvPicPr>
          <p:cNvPr id="190" name="Google Shape;190;p31"/>
          <p:cNvPicPr preferRelativeResize="0"/>
          <p:nvPr/>
        </p:nvPicPr>
        <p:blipFill>
          <a:blip r:embed="rId4">
            <a:alphaModFix/>
          </a:blip>
          <a:stretch>
            <a:fillRect/>
          </a:stretch>
        </p:blipFill>
        <p:spPr>
          <a:xfrm>
            <a:off x="2418775" y="41700"/>
            <a:ext cx="1074850" cy="1044147"/>
          </a:xfrm>
          <a:prstGeom prst="rect">
            <a:avLst/>
          </a:prstGeom>
          <a:noFill/>
          <a:ln>
            <a:noFill/>
          </a:ln>
        </p:spPr>
      </p:pic>
      <p:pic>
        <p:nvPicPr>
          <p:cNvPr id="191" name="Google Shape;191;p31"/>
          <p:cNvPicPr preferRelativeResize="0"/>
          <p:nvPr/>
        </p:nvPicPr>
        <p:blipFill>
          <a:blip r:embed="rId5">
            <a:alphaModFix/>
          </a:blip>
          <a:stretch>
            <a:fillRect/>
          </a:stretch>
        </p:blipFill>
        <p:spPr>
          <a:xfrm>
            <a:off x="74546" y="1649696"/>
            <a:ext cx="1124700" cy="1124700"/>
          </a:xfrm>
          <a:prstGeom prst="rect">
            <a:avLst/>
          </a:prstGeom>
          <a:noFill/>
          <a:ln>
            <a:noFill/>
          </a:ln>
        </p:spPr>
      </p:pic>
      <p:pic>
        <p:nvPicPr>
          <p:cNvPr id="192" name="Google Shape;192;p31"/>
          <p:cNvPicPr preferRelativeResize="0"/>
          <p:nvPr/>
        </p:nvPicPr>
        <p:blipFill>
          <a:blip r:embed="rId6">
            <a:alphaModFix/>
          </a:blip>
          <a:stretch>
            <a:fillRect/>
          </a:stretch>
        </p:blipFill>
        <p:spPr>
          <a:xfrm>
            <a:off x="74550" y="3155800"/>
            <a:ext cx="1464800" cy="40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New Hires by Ethnicity </a:t>
            </a:r>
            <a:br>
              <a:rPr lang="en">
                <a:solidFill>
                  <a:srgbClr val="005089"/>
                </a:solidFill>
              </a:rPr>
            </a:br>
            <a:r>
              <a:rPr lang="en">
                <a:solidFill>
                  <a:srgbClr val="005089"/>
                </a:solidFill>
              </a:rPr>
              <a:t>(Sept. 2021-April 2022)</a:t>
            </a:r>
            <a:endParaRPr>
              <a:solidFill>
                <a:srgbClr val="005089"/>
              </a:solidFill>
            </a:endParaRPr>
          </a:p>
        </p:txBody>
      </p:sp>
      <p:graphicFrame>
        <p:nvGraphicFramePr>
          <p:cNvPr id="198" name="Google Shape;198;p32"/>
          <p:cNvGraphicFramePr/>
          <p:nvPr/>
        </p:nvGraphicFramePr>
        <p:xfrm>
          <a:off x="311700" y="1414175"/>
          <a:ext cx="3000000" cy="3000000"/>
        </p:xfrm>
        <a:graphic>
          <a:graphicData uri="http://schemas.openxmlformats.org/drawingml/2006/table">
            <a:tbl>
              <a:tblPr>
                <a:noFill/>
                <a:tableStyleId>{D9AFC50F-0751-4DFA-B53B-7F086C597EB2}</a:tableStyleId>
              </a:tblPr>
              <a:tblGrid>
                <a:gridCol w="2105475">
                  <a:extLst>
                    <a:ext uri="{9D8B030D-6E8A-4147-A177-3AD203B41FA5}">
                      <a16:colId xmlns:a16="http://schemas.microsoft.com/office/drawing/2014/main" val="20000"/>
                    </a:ext>
                  </a:extLst>
                </a:gridCol>
                <a:gridCol w="19356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solidFill>
                            <a:schemeClr val="lt1"/>
                          </a:solidFill>
                        </a:rPr>
                        <a:t>Ethnicity</a:t>
                      </a:r>
                      <a:endParaRPr>
                        <a:solidFill>
                          <a:schemeClr val="lt1"/>
                        </a:solidFill>
                      </a:endParaRPr>
                    </a:p>
                  </a:txBody>
                  <a:tcPr marL="91425" marR="91425" marT="91425" marB="91425">
                    <a:solidFill>
                      <a:srgbClr val="6DC1D0"/>
                    </a:solidFill>
                  </a:tcPr>
                </a:tc>
                <a:tc>
                  <a:txBody>
                    <a:bodyPr/>
                    <a:lstStyle/>
                    <a:p>
                      <a:pPr marL="0" lvl="0" indent="0" algn="ctr" rtl="0">
                        <a:spcBef>
                          <a:spcPts val="0"/>
                        </a:spcBef>
                        <a:spcAft>
                          <a:spcPts val="0"/>
                        </a:spcAft>
                        <a:buNone/>
                      </a:pPr>
                      <a:r>
                        <a:rPr lang="en">
                          <a:solidFill>
                            <a:schemeClr val="lt1"/>
                          </a:solidFill>
                        </a:rPr>
                        <a:t>Number of New Hires</a:t>
                      </a:r>
                      <a:endParaRPr>
                        <a:solidFill>
                          <a:schemeClr val="lt1"/>
                        </a:solidFill>
                      </a:endParaRPr>
                    </a:p>
                  </a:txBody>
                  <a:tcPr marL="91425" marR="91425" marT="91425" marB="91425">
                    <a:solidFill>
                      <a:srgbClr val="215984"/>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Latinx</a:t>
                      </a:r>
                      <a:endParaRPr/>
                    </a:p>
                  </a:txBody>
                  <a:tcPr marL="91425" marR="91425" marT="91425" marB="91425"/>
                </a:tc>
                <a:tc>
                  <a:txBody>
                    <a:bodyPr/>
                    <a:lstStyle/>
                    <a:p>
                      <a:pPr marL="0" lvl="0" indent="0" algn="ctr" rtl="0">
                        <a:spcBef>
                          <a:spcPts val="0"/>
                        </a:spcBef>
                        <a:spcAft>
                          <a:spcPts val="0"/>
                        </a:spcAft>
                        <a:buNone/>
                      </a:pPr>
                      <a:r>
                        <a:rPr lang="en"/>
                        <a:t>14</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Black/African-American</a:t>
                      </a:r>
                      <a:endParaRPr/>
                    </a:p>
                  </a:txBody>
                  <a:tcPr marL="91425" marR="91425" marT="91425" marB="91425"/>
                </a:tc>
                <a:tc>
                  <a:txBody>
                    <a:bodyPr/>
                    <a:lstStyle/>
                    <a:p>
                      <a:pPr marL="0" lvl="0" indent="0" algn="ctr" rtl="0">
                        <a:spcBef>
                          <a:spcPts val="0"/>
                        </a:spcBef>
                        <a:spcAft>
                          <a:spcPts val="0"/>
                        </a:spcAft>
                        <a:buNone/>
                      </a:pPr>
                      <a:r>
                        <a:rPr lang="en"/>
                        <a:t>12</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White</a:t>
                      </a:r>
                      <a:endParaRPr/>
                    </a:p>
                  </a:txBody>
                  <a:tcPr marL="91425" marR="91425" marT="91425" marB="91425"/>
                </a:tc>
                <a:tc>
                  <a:txBody>
                    <a:bodyPr/>
                    <a:lstStyle/>
                    <a:p>
                      <a:pPr marL="0" lvl="0" indent="0" algn="ctr" rtl="0">
                        <a:spcBef>
                          <a:spcPts val="0"/>
                        </a:spcBef>
                        <a:spcAft>
                          <a:spcPts val="0"/>
                        </a:spcAft>
                        <a:buNone/>
                      </a:pPr>
                      <a:r>
                        <a:rPr lang="en"/>
                        <a:t>7</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t>Asian</a:t>
                      </a:r>
                      <a:endParaRPr/>
                    </a:p>
                  </a:txBody>
                  <a:tcPr marL="91425" marR="91425" marT="91425" marB="91425"/>
                </a:tc>
                <a:tc>
                  <a:txBody>
                    <a:bodyPr/>
                    <a:lstStyle/>
                    <a:p>
                      <a:pPr marL="0" lvl="0" indent="0" algn="ctr" rtl="0">
                        <a:spcBef>
                          <a:spcPts val="0"/>
                        </a:spcBef>
                        <a:spcAft>
                          <a:spcPts val="0"/>
                        </a:spcAft>
                        <a:buNone/>
                      </a:pPr>
                      <a:r>
                        <a:rPr lang="en"/>
                        <a:t>3</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t>Two or More Races</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a:t>Pacific Islander</a:t>
                      </a:r>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a:t>Declined to State</a:t>
                      </a:r>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en" b="1"/>
                        <a:t>New Hire Total</a:t>
                      </a:r>
                      <a:endParaRPr b="1"/>
                    </a:p>
                  </a:txBody>
                  <a:tcPr marL="91425" marR="91425" marT="91425" marB="91425"/>
                </a:tc>
                <a:tc>
                  <a:txBody>
                    <a:bodyPr/>
                    <a:lstStyle/>
                    <a:p>
                      <a:pPr marL="0" lvl="0" indent="0" algn="ctr" rtl="0">
                        <a:spcBef>
                          <a:spcPts val="0"/>
                        </a:spcBef>
                        <a:spcAft>
                          <a:spcPts val="0"/>
                        </a:spcAft>
                        <a:buNone/>
                      </a:pPr>
                      <a:r>
                        <a:rPr lang="en"/>
                        <a:t>40</a:t>
                      </a:r>
                      <a:endParaRPr/>
                    </a:p>
                  </a:txBody>
                  <a:tcPr marL="91425" marR="91425" marT="91425" marB="91425"/>
                </a:tc>
                <a:extLst>
                  <a:ext uri="{0D108BD9-81ED-4DB2-BD59-A6C34878D82A}">
                    <a16:rowId xmlns:a16="http://schemas.microsoft.com/office/drawing/2014/main" val="10008"/>
                  </a:ext>
                </a:extLst>
              </a:tr>
            </a:tbl>
          </a:graphicData>
        </a:graphic>
      </p:graphicFrame>
      <p:pic>
        <p:nvPicPr>
          <p:cNvPr id="199" name="Google Shape;199;p32" title="Chart"/>
          <p:cNvPicPr preferRelativeResize="0"/>
          <p:nvPr/>
        </p:nvPicPr>
        <p:blipFill>
          <a:blip r:embed="rId3">
            <a:alphaModFix/>
          </a:blip>
          <a:stretch>
            <a:fillRect/>
          </a:stretch>
        </p:blipFill>
        <p:spPr>
          <a:xfrm>
            <a:off x="4657600" y="1709138"/>
            <a:ext cx="4486398" cy="29759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11700" y="48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New Hires by Position </a:t>
            </a:r>
            <a:endParaRPr>
              <a:solidFill>
                <a:srgbClr val="005089"/>
              </a:solidFill>
            </a:endParaRPr>
          </a:p>
          <a:p>
            <a:pPr marL="0" lvl="0" indent="0" algn="l" rtl="0">
              <a:spcBef>
                <a:spcPts val="0"/>
              </a:spcBef>
              <a:spcAft>
                <a:spcPts val="0"/>
              </a:spcAft>
              <a:buNone/>
            </a:pPr>
            <a:r>
              <a:rPr lang="en">
                <a:solidFill>
                  <a:srgbClr val="005089"/>
                </a:solidFill>
              </a:rPr>
              <a:t>(Sept. 2021-April 2022)</a:t>
            </a:r>
            <a:endParaRPr>
              <a:solidFill>
                <a:srgbClr val="005089"/>
              </a:solidFill>
            </a:endParaRPr>
          </a:p>
        </p:txBody>
      </p:sp>
      <p:graphicFrame>
        <p:nvGraphicFramePr>
          <p:cNvPr id="205" name="Google Shape;205;p33"/>
          <p:cNvGraphicFramePr/>
          <p:nvPr/>
        </p:nvGraphicFramePr>
        <p:xfrm>
          <a:off x="311700" y="1795175"/>
          <a:ext cx="3000000" cy="3000000"/>
        </p:xfrm>
        <a:graphic>
          <a:graphicData uri="http://schemas.openxmlformats.org/drawingml/2006/table">
            <a:tbl>
              <a:tblPr>
                <a:noFill/>
                <a:tableStyleId>{D9AFC50F-0751-4DFA-B53B-7F086C597EB2}</a:tableStyleId>
              </a:tblPr>
              <a:tblGrid>
                <a:gridCol w="2105475">
                  <a:extLst>
                    <a:ext uri="{9D8B030D-6E8A-4147-A177-3AD203B41FA5}">
                      <a16:colId xmlns:a16="http://schemas.microsoft.com/office/drawing/2014/main" val="20000"/>
                    </a:ext>
                  </a:extLst>
                </a:gridCol>
                <a:gridCol w="19356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solidFill>
                            <a:schemeClr val="lt1"/>
                          </a:solidFill>
                        </a:rPr>
                        <a:t>Position</a:t>
                      </a:r>
                      <a:endParaRPr>
                        <a:solidFill>
                          <a:schemeClr val="lt1"/>
                        </a:solidFill>
                      </a:endParaRPr>
                    </a:p>
                  </a:txBody>
                  <a:tcPr marL="91425" marR="91425" marT="91425" marB="91425">
                    <a:solidFill>
                      <a:srgbClr val="6DC1D0"/>
                    </a:solidFill>
                  </a:tcPr>
                </a:tc>
                <a:tc>
                  <a:txBody>
                    <a:bodyPr/>
                    <a:lstStyle/>
                    <a:p>
                      <a:pPr marL="0" lvl="0" indent="0" algn="ctr" rtl="0">
                        <a:spcBef>
                          <a:spcPts val="0"/>
                        </a:spcBef>
                        <a:spcAft>
                          <a:spcPts val="0"/>
                        </a:spcAft>
                        <a:buNone/>
                      </a:pPr>
                      <a:r>
                        <a:rPr lang="en">
                          <a:solidFill>
                            <a:schemeClr val="lt1"/>
                          </a:solidFill>
                        </a:rPr>
                        <a:t>Number of New Hires</a:t>
                      </a:r>
                      <a:endParaRPr>
                        <a:solidFill>
                          <a:schemeClr val="lt1"/>
                        </a:solidFill>
                      </a:endParaRPr>
                    </a:p>
                  </a:txBody>
                  <a:tcPr marL="91425" marR="91425" marT="91425" marB="91425">
                    <a:solidFill>
                      <a:srgbClr val="00508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Instructional</a:t>
                      </a:r>
                      <a:endParaRPr/>
                    </a:p>
                  </a:txBody>
                  <a:tcPr marL="91425" marR="91425" marT="91425" marB="91425"/>
                </a:tc>
                <a:tc>
                  <a:txBody>
                    <a:bodyPr/>
                    <a:lstStyle/>
                    <a:p>
                      <a:pPr marL="0" lvl="0" indent="0" algn="ctr" rtl="0">
                        <a:spcBef>
                          <a:spcPts val="0"/>
                        </a:spcBef>
                        <a:spcAft>
                          <a:spcPts val="0"/>
                        </a:spcAft>
                        <a:buNone/>
                      </a:pPr>
                      <a:r>
                        <a:rPr lang="en"/>
                        <a:t>12</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Leadership</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Special Education</a:t>
                      </a:r>
                      <a:endParaRPr/>
                    </a:p>
                  </a:txBody>
                  <a:tcPr marL="91425" marR="91425" marT="91425" marB="91425"/>
                </a:tc>
                <a:tc>
                  <a:txBody>
                    <a:bodyPr/>
                    <a:lstStyle/>
                    <a:p>
                      <a:pPr marL="0" lvl="0" indent="0" algn="ctr" rtl="0">
                        <a:spcBef>
                          <a:spcPts val="0"/>
                        </a:spcBef>
                        <a:spcAft>
                          <a:spcPts val="0"/>
                        </a:spcAft>
                        <a:buNone/>
                      </a:pPr>
                      <a:r>
                        <a:rPr lang="en"/>
                        <a:t>4</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t>Substitute Teachers</a:t>
                      </a:r>
                      <a:endParaRPr/>
                    </a:p>
                  </a:txBody>
                  <a:tcPr marL="91425" marR="91425" marT="91425" marB="91425"/>
                </a:tc>
                <a:tc>
                  <a:txBody>
                    <a:bodyPr/>
                    <a:lstStyle/>
                    <a:p>
                      <a:pPr marL="0" lvl="0" indent="0" algn="ctr" rtl="0">
                        <a:spcBef>
                          <a:spcPts val="0"/>
                        </a:spcBef>
                        <a:spcAft>
                          <a:spcPts val="0"/>
                        </a:spcAft>
                        <a:buNone/>
                      </a:pPr>
                      <a:r>
                        <a:rPr lang="en"/>
                        <a:t>12</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t>Support</a:t>
                      </a:r>
                      <a:endParaRPr/>
                    </a:p>
                  </a:txBody>
                  <a:tcPr marL="91425" marR="91425" marT="91425" marB="91425"/>
                </a:tc>
                <a:tc>
                  <a:txBody>
                    <a:bodyPr/>
                    <a:lstStyle/>
                    <a:p>
                      <a:pPr marL="0" lvl="0" indent="0" algn="ctr" rtl="0">
                        <a:spcBef>
                          <a:spcPts val="0"/>
                        </a:spcBef>
                        <a:spcAft>
                          <a:spcPts val="0"/>
                        </a:spcAft>
                        <a:buNone/>
                      </a:pPr>
                      <a:r>
                        <a:rPr lang="en"/>
                        <a:t>10</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206" name="Google Shape;206;p33" title="Chart"/>
          <p:cNvPicPr preferRelativeResize="0"/>
          <p:nvPr/>
        </p:nvPicPr>
        <p:blipFill>
          <a:blip r:embed="rId3">
            <a:alphaModFix/>
          </a:blip>
          <a:stretch>
            <a:fillRect/>
          </a:stretch>
        </p:blipFill>
        <p:spPr>
          <a:xfrm>
            <a:off x="4657600" y="1596750"/>
            <a:ext cx="4486401" cy="27740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5089"/>
                </a:solidFill>
              </a:rPr>
              <a:t>New Hire Sourcing Tools</a:t>
            </a:r>
            <a:endParaRPr>
              <a:solidFill>
                <a:srgbClr val="005089"/>
              </a:solidFill>
            </a:endParaRPr>
          </a:p>
          <a:p>
            <a:pPr marL="0" lvl="0" indent="0" algn="l" rtl="0">
              <a:spcBef>
                <a:spcPts val="0"/>
              </a:spcBef>
              <a:spcAft>
                <a:spcPts val="0"/>
              </a:spcAft>
              <a:buNone/>
            </a:pPr>
            <a:r>
              <a:rPr lang="en">
                <a:solidFill>
                  <a:srgbClr val="005089"/>
                </a:solidFill>
              </a:rPr>
              <a:t>(Sept. 2021-April 2022)</a:t>
            </a:r>
            <a:endParaRPr>
              <a:solidFill>
                <a:srgbClr val="005089"/>
              </a:solidFill>
            </a:endParaRPr>
          </a:p>
        </p:txBody>
      </p:sp>
      <p:pic>
        <p:nvPicPr>
          <p:cNvPr id="212" name="Google Shape;212;p34" title="Chart"/>
          <p:cNvPicPr preferRelativeResize="0"/>
          <p:nvPr/>
        </p:nvPicPr>
        <p:blipFill>
          <a:blip r:embed="rId3">
            <a:alphaModFix/>
          </a:blip>
          <a:stretch>
            <a:fillRect/>
          </a:stretch>
        </p:blipFill>
        <p:spPr>
          <a:xfrm>
            <a:off x="1689363" y="1322525"/>
            <a:ext cx="5765277" cy="3820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On-screen Show (16:9)</PresentationFormat>
  <Paragraphs>124</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New Hires by Ethnicity  (Sept. 2021-April 2022)</vt:lpstr>
      <vt:lpstr>New Hires by Position  (Sept. 2021-April 2022)</vt:lpstr>
      <vt:lpstr>New Hire Sourcing Tools (Sept. 2021-April 2022)</vt:lpstr>
      <vt:lpstr>New Teachers by Ethnicity (2022-2023)   </vt:lpstr>
      <vt:lpstr>New Teachers by Content Area (2022-2023) </vt:lpstr>
      <vt:lpstr>New Teacher Sourcing Tools (2022-2023) </vt:lpstr>
      <vt:lpstr>Teacher Residency Program Hiring Report</vt:lpstr>
      <vt:lpstr>Incoming Teacher Residents By Ethnicity and Gender</vt:lpstr>
      <vt:lpstr>Summary of Offers  (January 2022-March 2022)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Dodson, Lisa</dc:creator>
  <cp:lastModifiedBy>Dodson, Lisa</cp:lastModifiedBy>
  <cp:revision>1</cp:revision>
  <dcterms:modified xsi:type="dcterms:W3CDTF">2022-04-28T18:28:58Z</dcterms:modified>
</cp:coreProperties>
</file>