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 id="2147483700"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ndara" panose="020E0502030303020204" pitchFamily="34" charset="0"/>
      <p:regular r:id="rId32"/>
      <p:bold r:id="rId33"/>
      <p:italic r:id="rId34"/>
      <p:boldItalic r:id="rId35"/>
    </p:embeddedFont>
    <p:embeddedFont>
      <p:font typeface="Fira Sans Extra Condensed"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
      <p:font typeface="Roboto Condensed"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ED93BC-95EA-4C3D-971C-8D60D013600A}">
  <a:tblStyle styleId="{ABED93BC-95EA-4C3D-971C-8D60D01360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c5eb140be_0_1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Ward-Jackson</a:t>
            </a:r>
            <a:endParaRPr/>
          </a:p>
        </p:txBody>
      </p:sp>
      <p:sp>
        <p:nvSpPr>
          <p:cNvPr id="238" name="Google Shape;238;gfc5eb140be_0_1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24ef64ce3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24ef64ce3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4a1dfee1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24a1dfee1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Here we are highlighting some of the more substantive changes made, to highlight new plans for next year, or in some cases to highlight current practices that were not as explicit or visible in previous LCAP. [Don’t read these line by line (they are in the packet), but are here to refer to as needed]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4ef64ce3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4ef64ce3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Here we are highlighting some of the more substantive changes made, to highlight new plans for next year, or in some cases to highlight current practices that were not as explicit or visible in previous LCAP. [Don’t read these line by line (they are in the packet), but are here to refer to as needed]</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24a1dfee1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24a1dfee1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We also made a number of technical changes to the LCAP to ensure that we are in compliance with all LCAP requirements and correct some errors in previous LCAP.  All changes are discussed in detail in the “Goals Analysis” section for each goal.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f3ea42051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f3ea42051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fc5eb140be_0_17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r>
              <a:rPr lang="en"/>
              <a:t>Ward-Jackson</a:t>
            </a:r>
            <a:endParaRPr/>
          </a:p>
        </p:txBody>
      </p:sp>
      <p:sp>
        <p:nvSpPr>
          <p:cNvPr id="376" name="Google Shape;376;gfc5eb140be_0_17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3ea42051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f3ea4205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had a variety of LCAP feedback events to get feedback and input on our LCAP.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3ea42051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f3ea42051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the “official” LCAP feedback events, we have engaged with educational partners throughout the year and the priorities and ideas they have shared with us, heavily influenced our initial draft of the LCAP and many of the new actions and metrics in 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24ef64ce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24ef64ce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Summary of educational partner feedback and how we are responding to it. (Don’t read these individually, just talk about overall process, etc)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57285fe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257285f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26009a4861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W-J</a:t>
            </a:r>
            <a:endParaRPr/>
          </a:p>
        </p:txBody>
      </p:sp>
      <p:sp>
        <p:nvSpPr>
          <p:cNvPr id="247" name="Google Shape;247;g126009a486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c5eb140be_0_18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Ward-Jackson</a:t>
            </a:r>
            <a:endParaRPr/>
          </a:p>
        </p:txBody>
      </p:sp>
      <p:sp>
        <p:nvSpPr>
          <p:cNvPr id="483" name="Google Shape;483;gfc5eb140be_0_18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5e340c3fb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5e340c3fb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Framing question, which we will ask for the board to discuss, at the end of the presentation. Remind that we can still revise, based on their feedback, and the final, final version will be presented in June for their vote.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c5eb140be_0_13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fc5eb140be_0_1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25e340c3fb_0_202:notes"/>
          <p:cNvSpPr txBox="1">
            <a:spLocks noGrp="1"/>
          </p:cNvSpPr>
          <p:nvPr>
            <p:ph type="body" idx="1"/>
          </p:nvPr>
        </p:nvSpPr>
        <p:spPr>
          <a:xfrm>
            <a:off x="685800" y="4400549"/>
            <a:ext cx="5486400" cy="36006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r>
              <a:rPr lang="en"/>
              <a:t>(Borrowed this slide from CDE)</a:t>
            </a:r>
            <a:endParaRPr/>
          </a:p>
          <a:p>
            <a:pPr marL="0" lvl="1" indent="0" algn="l" rtl="0">
              <a:spcBef>
                <a:spcPts val="0"/>
              </a:spcBef>
              <a:spcAft>
                <a:spcPts val="0"/>
              </a:spcAft>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56" name="Google Shape;256;g125e340c3fb_0_202:notes"/>
          <p:cNvSpPr>
            <a:spLocks noGrp="1" noRot="1" noChangeAspect="1"/>
          </p:cNvSpPr>
          <p:nvPr>
            <p:ph type="sldImg" idx="2"/>
          </p:nvPr>
        </p:nvSpPr>
        <p:spPr>
          <a:xfrm>
            <a:off x="687388" y="1143000"/>
            <a:ext cx="54832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24ef64ce39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24ef64ce3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24ef64ce3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24ef64ce3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f169989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0f169989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Framing question, which we will ask for the board to discuss, at the end of the presentation.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fc5eb140be_0_16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Ward-Jackson</a:t>
            </a:r>
            <a:endParaRPr/>
          </a:p>
        </p:txBody>
      </p:sp>
      <p:sp>
        <p:nvSpPr>
          <p:cNvPr id="310" name="Google Shape;310;gfc5eb140be_0_16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41aacbc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041aacbc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4a1dfee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4a1dfee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year we changed our goals to not just list the state priorities, but to articulate what we are trying to achieve in each of the 8 priorities.  How our school interprets and responds to the 8 state priorities.  So, use this as legend for understanding the metrics and actions in each goal.  (Don’t read out each goal)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5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5"/>
          <p:cNvSpPr txBox="1">
            <a:spLocks noGrp="1"/>
          </p:cNvSpPr>
          <p:nvPr>
            <p:ph type="body" idx="1"/>
          </p:nvPr>
        </p:nvSpPr>
        <p:spPr>
          <a:xfrm>
            <a:off x="628650" y="1358817"/>
            <a:ext cx="3886200" cy="3273900"/>
          </a:xfrm>
          <a:prstGeom prst="rect">
            <a:avLst/>
          </a:prstGeom>
          <a:noFill/>
          <a:ln>
            <a:noFill/>
          </a:ln>
        </p:spPr>
        <p:txBody>
          <a:bodyPr spcFirstLastPara="1" wrap="square" lIns="68575" tIns="34275" rIns="68575" bIns="34275" anchor="t" anchorCtr="0">
            <a:norm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1200"/>
              </a:spcBef>
              <a:spcAft>
                <a:spcPts val="0"/>
              </a:spcAft>
              <a:buSzPts val="1400"/>
              <a:buChar char="○"/>
              <a:defRPr/>
            </a:lvl2pPr>
            <a:lvl3pPr marL="1371600" lvl="2" indent="-317500" algn="l" rtl="0">
              <a:lnSpc>
                <a:spcPct val="120000"/>
              </a:lnSpc>
              <a:spcBef>
                <a:spcPts val="1200"/>
              </a:spcBef>
              <a:spcAft>
                <a:spcPts val="0"/>
              </a:spcAft>
              <a:buSzPts val="1400"/>
              <a:buChar char="■"/>
              <a:defRPr/>
            </a:lvl3pPr>
            <a:lvl4pPr marL="1828800" lvl="3" indent="-317500" algn="l" rtl="0">
              <a:lnSpc>
                <a:spcPct val="120000"/>
              </a:lnSpc>
              <a:spcBef>
                <a:spcPts val="1200"/>
              </a:spcBef>
              <a:spcAft>
                <a:spcPts val="0"/>
              </a:spcAft>
              <a:buSzPts val="1400"/>
              <a:buChar char="●"/>
              <a:defRPr/>
            </a:lvl4pPr>
            <a:lvl5pPr marL="2286000" lvl="4" indent="-317500" algn="l" rtl="0">
              <a:lnSpc>
                <a:spcPct val="120000"/>
              </a:lnSpc>
              <a:spcBef>
                <a:spcPts val="1200"/>
              </a:spcBef>
              <a:spcAft>
                <a:spcPts val="0"/>
              </a:spcAft>
              <a:buSzPts val="1400"/>
              <a:buChar char="○"/>
              <a:defRPr/>
            </a:lvl5pPr>
            <a:lvl6pPr marL="2743200" lvl="5" indent="-317500" algn="l" rtl="0">
              <a:lnSpc>
                <a:spcPct val="90000"/>
              </a:lnSpc>
              <a:spcBef>
                <a:spcPts val="1200"/>
              </a:spcBef>
              <a:spcAft>
                <a:spcPts val="0"/>
              </a:spcAft>
              <a:buClr>
                <a:schemeClr val="lt1"/>
              </a:buClr>
              <a:buSzPts val="1400"/>
              <a:buChar char="■"/>
              <a:defRPr/>
            </a:lvl6pPr>
            <a:lvl7pPr marL="3200400" lvl="6" indent="-317500" algn="l" rtl="0">
              <a:lnSpc>
                <a:spcPct val="90000"/>
              </a:lnSpc>
              <a:spcBef>
                <a:spcPts val="1200"/>
              </a:spcBef>
              <a:spcAft>
                <a:spcPts val="0"/>
              </a:spcAft>
              <a:buClr>
                <a:schemeClr val="lt1"/>
              </a:buClr>
              <a:buSzPts val="1400"/>
              <a:buChar char="●"/>
              <a:defRPr/>
            </a:lvl7pPr>
            <a:lvl8pPr marL="3657600" lvl="7" indent="-317500" algn="l" rtl="0">
              <a:lnSpc>
                <a:spcPct val="90000"/>
              </a:lnSpc>
              <a:spcBef>
                <a:spcPts val="1200"/>
              </a:spcBef>
              <a:spcAft>
                <a:spcPts val="0"/>
              </a:spcAft>
              <a:buClr>
                <a:schemeClr val="lt1"/>
              </a:buClr>
              <a:buSzPts val="1400"/>
              <a:buChar char="○"/>
              <a:defRPr/>
            </a:lvl8pPr>
            <a:lvl9pPr marL="4114800" lvl="8" indent="-317500" algn="l" rtl="0">
              <a:lnSpc>
                <a:spcPct val="90000"/>
              </a:lnSpc>
              <a:spcBef>
                <a:spcPts val="1200"/>
              </a:spcBef>
              <a:spcAft>
                <a:spcPts val="1200"/>
              </a:spcAft>
              <a:buClr>
                <a:schemeClr val="lt1"/>
              </a:buClr>
              <a:buSzPts val="1400"/>
              <a:buChar char="■"/>
              <a:defRPr/>
            </a:lvl9pPr>
          </a:lstStyle>
          <a:p>
            <a:endParaRPr/>
          </a:p>
        </p:txBody>
      </p:sp>
      <p:sp>
        <p:nvSpPr>
          <p:cNvPr id="59" name="Google Shape;59;p15"/>
          <p:cNvSpPr txBox="1">
            <a:spLocks noGrp="1"/>
          </p:cNvSpPr>
          <p:nvPr>
            <p:ph type="body" idx="2"/>
          </p:nvPr>
        </p:nvSpPr>
        <p:spPr>
          <a:xfrm>
            <a:off x="4629150" y="1358817"/>
            <a:ext cx="3886200" cy="3273900"/>
          </a:xfrm>
          <a:prstGeom prst="rect">
            <a:avLst/>
          </a:prstGeom>
          <a:noFill/>
          <a:ln>
            <a:noFill/>
          </a:ln>
        </p:spPr>
        <p:txBody>
          <a:bodyPr spcFirstLastPara="1" wrap="square" lIns="68575" tIns="34275" rIns="68575" bIns="34275" anchor="t" anchorCtr="0">
            <a:normAutofit/>
          </a:bodyPr>
          <a:lstStyle>
            <a:lvl1pPr marL="457200" lvl="0" indent="-317500" algn="l" rtl="0">
              <a:lnSpc>
                <a:spcPct val="120000"/>
              </a:lnSpc>
              <a:spcBef>
                <a:spcPts val="800"/>
              </a:spcBef>
              <a:spcAft>
                <a:spcPts val="0"/>
              </a:spcAft>
              <a:buSzPts val="1400"/>
              <a:buChar char="●"/>
              <a:defRPr/>
            </a:lvl1pPr>
            <a:lvl2pPr marL="914400" lvl="1" indent="-317500" algn="l" rtl="0">
              <a:lnSpc>
                <a:spcPct val="120000"/>
              </a:lnSpc>
              <a:spcBef>
                <a:spcPts val="1200"/>
              </a:spcBef>
              <a:spcAft>
                <a:spcPts val="0"/>
              </a:spcAft>
              <a:buSzPts val="1400"/>
              <a:buChar char="○"/>
              <a:defRPr/>
            </a:lvl2pPr>
            <a:lvl3pPr marL="1371600" lvl="2" indent="-317500" algn="l" rtl="0">
              <a:lnSpc>
                <a:spcPct val="120000"/>
              </a:lnSpc>
              <a:spcBef>
                <a:spcPts val="1200"/>
              </a:spcBef>
              <a:spcAft>
                <a:spcPts val="0"/>
              </a:spcAft>
              <a:buSzPts val="1400"/>
              <a:buChar char="■"/>
              <a:defRPr/>
            </a:lvl3pPr>
            <a:lvl4pPr marL="1828800" lvl="3" indent="-317500" algn="l" rtl="0">
              <a:lnSpc>
                <a:spcPct val="120000"/>
              </a:lnSpc>
              <a:spcBef>
                <a:spcPts val="1200"/>
              </a:spcBef>
              <a:spcAft>
                <a:spcPts val="0"/>
              </a:spcAft>
              <a:buSzPts val="1400"/>
              <a:buChar char="●"/>
              <a:defRPr/>
            </a:lvl4pPr>
            <a:lvl5pPr marL="2286000" lvl="4" indent="-317500" algn="l" rtl="0">
              <a:lnSpc>
                <a:spcPct val="120000"/>
              </a:lnSpc>
              <a:spcBef>
                <a:spcPts val="1200"/>
              </a:spcBef>
              <a:spcAft>
                <a:spcPts val="0"/>
              </a:spcAft>
              <a:buSzPts val="1400"/>
              <a:buChar char="○"/>
              <a:defRPr/>
            </a:lvl5pPr>
            <a:lvl6pPr marL="2743200" lvl="5" indent="-317500" algn="l" rtl="0">
              <a:lnSpc>
                <a:spcPct val="90000"/>
              </a:lnSpc>
              <a:spcBef>
                <a:spcPts val="1200"/>
              </a:spcBef>
              <a:spcAft>
                <a:spcPts val="0"/>
              </a:spcAft>
              <a:buClr>
                <a:schemeClr val="lt1"/>
              </a:buClr>
              <a:buSzPts val="1400"/>
              <a:buChar char="■"/>
              <a:defRPr/>
            </a:lvl6pPr>
            <a:lvl7pPr marL="3200400" lvl="6" indent="-317500" algn="l" rtl="0">
              <a:lnSpc>
                <a:spcPct val="90000"/>
              </a:lnSpc>
              <a:spcBef>
                <a:spcPts val="1200"/>
              </a:spcBef>
              <a:spcAft>
                <a:spcPts val="0"/>
              </a:spcAft>
              <a:buClr>
                <a:schemeClr val="lt1"/>
              </a:buClr>
              <a:buSzPts val="1400"/>
              <a:buChar char="●"/>
              <a:defRPr/>
            </a:lvl7pPr>
            <a:lvl8pPr marL="3657600" lvl="7" indent="-317500" algn="l" rtl="0">
              <a:lnSpc>
                <a:spcPct val="90000"/>
              </a:lnSpc>
              <a:spcBef>
                <a:spcPts val="1200"/>
              </a:spcBef>
              <a:spcAft>
                <a:spcPts val="0"/>
              </a:spcAft>
              <a:buClr>
                <a:schemeClr val="lt1"/>
              </a:buClr>
              <a:buSzPts val="1400"/>
              <a:buChar char="○"/>
              <a:defRPr/>
            </a:lvl8pPr>
            <a:lvl9pPr marL="4114800" lvl="8" indent="-317500" algn="l" rtl="0">
              <a:lnSpc>
                <a:spcPct val="90000"/>
              </a:lnSpc>
              <a:spcBef>
                <a:spcPts val="1200"/>
              </a:spcBef>
              <a:spcAft>
                <a:spcPts val="1200"/>
              </a:spcAft>
              <a:buClr>
                <a:schemeClr val="lt1"/>
              </a:buClr>
              <a:buSzPts val="1400"/>
              <a:buChar char="■"/>
              <a:defRPr/>
            </a:lvl9pPr>
          </a:lstStyle>
          <a:p>
            <a:endParaRPr/>
          </a:p>
        </p:txBody>
      </p:sp>
      <p:sp>
        <p:nvSpPr>
          <p:cNvPr id="60" name="Google Shape;60;p15"/>
          <p:cNvSpPr txBox="1">
            <a:spLocks noGrp="1"/>
          </p:cNvSpPr>
          <p:nvPr>
            <p:ph type="title"/>
          </p:nvPr>
        </p:nvSpPr>
        <p:spPr>
          <a:xfrm>
            <a:off x="628650" y="496820"/>
            <a:ext cx="7886700" cy="6147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EAEEEB"/>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15"/>
          <p:cNvCxnSpPr/>
          <p:nvPr/>
        </p:nvCxnSpPr>
        <p:spPr>
          <a:xfrm>
            <a:off x="628650" y="1241642"/>
            <a:ext cx="7886700" cy="0"/>
          </a:xfrm>
          <a:prstGeom prst="straightConnector1">
            <a:avLst/>
          </a:prstGeom>
          <a:noFill/>
          <a:ln w="19050" cap="flat" cmpd="sng">
            <a:solidFill>
              <a:schemeClr val="accent1">
                <a:alpha val="49800"/>
              </a:schemeClr>
            </a:solidFill>
            <a:prstDash val="solid"/>
            <a:miter lim="800000"/>
            <a:headEnd type="none" w="sm" len="sm"/>
            <a:tailEnd type="none" w="sm" len="sm"/>
          </a:ln>
        </p:spPr>
      </p:cxnSp>
      <p:sp>
        <p:nvSpPr>
          <p:cNvPr id="62" name="Google Shape;62;p15"/>
          <p:cNvSpPr txBox="1">
            <a:spLocks noGrp="1"/>
          </p:cNvSpPr>
          <p:nvPr>
            <p:ph type="dt" idx="10"/>
          </p:nvPr>
        </p:nvSpPr>
        <p:spPr>
          <a:xfrm>
            <a:off x="194094" y="4767263"/>
            <a:ext cx="24918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3" name="Google Shape;63;p15"/>
          <p:cNvSpPr txBox="1">
            <a:spLocks noGrp="1"/>
          </p:cNvSpPr>
          <p:nvPr>
            <p:ph type="ftr" idx="11"/>
          </p:nvPr>
        </p:nvSpPr>
        <p:spPr>
          <a:xfrm>
            <a:off x="2686049" y="4767263"/>
            <a:ext cx="377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4" name="Google Shape;64;p15"/>
          <p:cNvSpPr txBox="1">
            <a:spLocks noGrp="1"/>
          </p:cNvSpPr>
          <p:nvPr>
            <p:ph type="sldNum" idx="12"/>
          </p:nvPr>
        </p:nvSpPr>
        <p:spPr>
          <a:xfrm>
            <a:off x="7888856" y="4767263"/>
            <a:ext cx="10611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9" name="Google Shape;69;p1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8807632" y="4718288"/>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5" name="Google Shape;75;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8"/>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1" name="Google Shape;81;p1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2" name="Google Shape;8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3" name="Google Shape;8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4" name="Google Shape;84;p19"/>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87" name="Google Shape;87;p2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8" name="Google Shape;88;p2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0" name="Google Shape;9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1" name="Google Shape;91;p20"/>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4" name="Google Shape;94;p2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Google Shape;95;p2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2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7" name="Google Shape;97;p2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Google Shape;98;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3" name="Google Shape;103;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4" name="Google Shape;104;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3"/>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2" name="Google Shape;112;p2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3" name="Google Shape;113;p2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4" name="Google Shape;114;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4"/>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9" name="Google Shape;119;p25"/>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0" name="Google Shape;120;p2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21" name="Google Shape;121;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6" name="Google Shape;126;p2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6"/>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2" name="Google Shape;132;p2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3" name="Google Shape;13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4" name="Google Shape;134;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5" name="Google Shape;135;p27"/>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0"/>
        <p:cNvGrpSpPr/>
        <p:nvPr/>
      </p:nvGrpSpPr>
      <p:grpSpPr>
        <a:xfrm>
          <a:off x="0" y="0"/>
          <a:ext cx="0" cy="0"/>
          <a:chOff x="0" y="0"/>
          <a:chExt cx="0" cy="0"/>
        </a:xfrm>
      </p:grpSpPr>
      <p:sp>
        <p:nvSpPr>
          <p:cNvPr id="141" name="Google Shape;141;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2" name="Google Shape;142;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3" name="Google Shape;14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6" name="Google Shape;14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0" name="Google Shape;15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1"/>
        <p:cNvGrpSpPr/>
        <p:nvPr/>
      </p:nvGrpSpPr>
      <p:grpSpPr>
        <a:xfrm>
          <a:off x="0" y="0"/>
          <a:ext cx="0" cy="0"/>
          <a:chOff x="0" y="0"/>
          <a:chExt cx="0" cy="0"/>
        </a:xfrm>
      </p:grpSpPr>
      <p:sp>
        <p:nvSpPr>
          <p:cNvPr id="152" name="Google Shape;15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4" name="Google Shape;154;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5" name="Google Shape;15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1" name="Google Shape;161;p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62" name="Google Shape;16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3"/>
        <p:cNvGrpSpPr/>
        <p:nvPr/>
      </p:nvGrpSpPr>
      <p:grpSpPr>
        <a:xfrm>
          <a:off x="0" y="0"/>
          <a:ext cx="0" cy="0"/>
          <a:chOff x="0" y="0"/>
          <a:chExt cx="0" cy="0"/>
        </a:xfrm>
      </p:grpSpPr>
      <p:sp>
        <p:nvSpPr>
          <p:cNvPr id="164" name="Google Shape;164;p3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5" name="Google Shape;16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sp>
        <p:nvSpPr>
          <p:cNvPr id="167" name="Google Shape;167;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9" name="Google Shape;169;p3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0" name="Google Shape;170;p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1" name="Google Shape;17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p3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74" name="Google Shape;174;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5"/>
        <p:cNvGrpSpPr/>
        <p:nvPr/>
      </p:nvGrpSpPr>
      <p:grpSpPr>
        <a:xfrm>
          <a:off x="0" y="0"/>
          <a:ext cx="0" cy="0"/>
          <a:chOff x="0" y="0"/>
          <a:chExt cx="0" cy="0"/>
        </a:xfrm>
      </p:grpSpPr>
      <p:sp>
        <p:nvSpPr>
          <p:cNvPr id="176" name="Google Shape;176;p3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7" name="Google Shape;177;p3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78" name="Google Shape;17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1"/>
        <p:cNvGrpSpPr/>
        <p:nvPr/>
      </p:nvGrpSpPr>
      <p:grpSpPr>
        <a:xfrm>
          <a:off x="0" y="0"/>
          <a:ext cx="0" cy="0"/>
          <a:chOff x="0" y="0"/>
          <a:chExt cx="0" cy="0"/>
        </a:xfrm>
      </p:grpSpPr>
      <p:sp>
        <p:nvSpPr>
          <p:cNvPr id="182" name="Google Shape;182;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3" name="Google Shape;183;p4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4" name="Google Shape;184;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5" name="Google Shape;185;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6" name="Google Shape;186;p40"/>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9" name="Google Shape;189;p4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0" name="Google Shape;190;p4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 name="Google Shape;191;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2" name="Google Shape;192;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3" name="Google Shape;193;p41"/>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6"/>
        <p:cNvGrpSpPr/>
        <p:nvPr/>
      </p:nvGrpSpPr>
      <p:grpSpPr>
        <a:xfrm>
          <a:off x="0" y="0"/>
          <a:ext cx="0" cy="0"/>
          <a:chOff x="0" y="0"/>
          <a:chExt cx="0" cy="0"/>
        </a:xfrm>
      </p:grpSpPr>
      <p:sp>
        <p:nvSpPr>
          <p:cNvPr id="197" name="Google Shape;197;p43"/>
          <p:cNvSpPr txBox="1">
            <a:spLocks noGrp="1"/>
          </p:cNvSpPr>
          <p:nvPr>
            <p:ph type="ctrTitle"/>
          </p:nvPr>
        </p:nvSpPr>
        <p:spPr>
          <a:xfrm>
            <a:off x="2877450" y="1543675"/>
            <a:ext cx="3270000" cy="15870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8" name="Google Shape;198;p43"/>
          <p:cNvSpPr txBox="1">
            <a:spLocks noGrp="1"/>
          </p:cNvSpPr>
          <p:nvPr>
            <p:ph type="subTitle" idx="1"/>
          </p:nvPr>
        </p:nvSpPr>
        <p:spPr>
          <a:xfrm>
            <a:off x="2877450" y="3132425"/>
            <a:ext cx="3270000" cy="4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solidFill>
                  <a:srgbClr val="0A1F30"/>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9" name="Google Shape;199;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0"/>
        <p:cNvGrpSpPr/>
        <p:nvPr/>
      </p:nvGrpSpPr>
      <p:grpSpPr>
        <a:xfrm>
          <a:off x="0" y="0"/>
          <a:ext cx="0" cy="0"/>
          <a:chOff x="0" y="0"/>
          <a:chExt cx="0" cy="0"/>
        </a:xfrm>
      </p:grpSpPr>
      <p:sp>
        <p:nvSpPr>
          <p:cNvPr id="201" name="Google Shape;201;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2" name="Google Shape;20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457200" y="411475"/>
            <a:ext cx="8229600" cy="60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5" name="Google Shape;205;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6" name="Google Shape;206;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
        <p:cNvGrpSpPr/>
        <p:nvPr/>
      </p:nvGrpSpPr>
      <p:grpSpPr>
        <a:xfrm>
          <a:off x="0" y="0"/>
          <a:ext cx="0" cy="0"/>
          <a:chOff x="0" y="0"/>
          <a:chExt cx="0" cy="0"/>
        </a:xfrm>
      </p:grpSpPr>
      <p:sp>
        <p:nvSpPr>
          <p:cNvPr id="208" name="Google Shape;208;p46"/>
          <p:cNvSpPr txBox="1">
            <a:spLocks noGrp="1"/>
          </p:cNvSpPr>
          <p:nvPr>
            <p:ph type="title"/>
          </p:nvPr>
        </p:nvSpPr>
        <p:spPr>
          <a:xfrm>
            <a:off x="457200" y="411475"/>
            <a:ext cx="8229600" cy="60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0" name="Google Shape;210;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1" name="Google Shape;211;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47"/>
          <p:cNvSpPr txBox="1">
            <a:spLocks noGrp="1"/>
          </p:cNvSpPr>
          <p:nvPr>
            <p:ph type="title"/>
          </p:nvPr>
        </p:nvSpPr>
        <p:spPr>
          <a:xfrm>
            <a:off x="457200" y="411475"/>
            <a:ext cx="8229600" cy="60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5"/>
        <p:cNvGrpSpPr/>
        <p:nvPr/>
      </p:nvGrpSpPr>
      <p:grpSpPr>
        <a:xfrm>
          <a:off x="0" y="0"/>
          <a:ext cx="0" cy="0"/>
          <a:chOff x="0" y="0"/>
          <a:chExt cx="0" cy="0"/>
        </a:xfrm>
      </p:grpSpPr>
      <p:sp>
        <p:nvSpPr>
          <p:cNvPr id="216" name="Google Shape;216;p4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7" name="Google Shape;217;p4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8" name="Google Shape;21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9"/>
        <p:cNvGrpSpPr/>
        <p:nvPr/>
      </p:nvGrpSpPr>
      <p:grpSpPr>
        <a:xfrm>
          <a:off x="0" y="0"/>
          <a:ext cx="0" cy="0"/>
          <a:chOff x="0" y="0"/>
          <a:chExt cx="0" cy="0"/>
        </a:xfrm>
      </p:grpSpPr>
      <p:sp>
        <p:nvSpPr>
          <p:cNvPr id="220" name="Google Shape;220;p4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1" name="Google Shape;22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5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4" name="Google Shape;224;p5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5" name="Google Shape;225;p5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6" name="Google Shape;226;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7"/>
        <p:cNvGrpSpPr/>
        <p:nvPr/>
      </p:nvGrpSpPr>
      <p:grpSpPr>
        <a:xfrm>
          <a:off x="0" y="0"/>
          <a:ext cx="0" cy="0"/>
          <a:chOff x="0" y="0"/>
          <a:chExt cx="0" cy="0"/>
        </a:xfrm>
      </p:grpSpPr>
      <p:sp>
        <p:nvSpPr>
          <p:cNvPr id="228" name="Google Shape;228;p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400"/>
              <a:buNone/>
              <a:defRPr/>
            </a:lvl1pPr>
          </a:lstStyle>
          <a:p>
            <a:endParaRPr/>
          </a:p>
        </p:txBody>
      </p:sp>
      <p:sp>
        <p:nvSpPr>
          <p:cNvPr id="229" name="Google Shape;22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0"/>
        <p:cNvGrpSpPr/>
        <p:nvPr/>
      </p:nvGrpSpPr>
      <p:grpSpPr>
        <a:xfrm>
          <a:off x="0" y="0"/>
          <a:ext cx="0" cy="0"/>
          <a:chOff x="0" y="0"/>
          <a:chExt cx="0" cy="0"/>
        </a:xfrm>
      </p:grpSpPr>
      <p:sp>
        <p:nvSpPr>
          <p:cNvPr id="231" name="Google Shape;231;p5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2" name="Google Shape;232;p5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rtl="0">
              <a:spcBef>
                <a:spcPts val="0"/>
              </a:spcBef>
              <a:spcAft>
                <a:spcPts val="0"/>
              </a:spcAft>
              <a:buSzPts val="14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33" name="Google Shape;23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4"/>
        <p:cNvGrpSpPr/>
        <p:nvPr/>
      </p:nvGrpSpPr>
      <p:grpSpPr>
        <a:xfrm>
          <a:off x="0" y="0"/>
          <a:ext cx="0" cy="0"/>
          <a:chOff x="0" y="0"/>
          <a:chExt cx="0" cy="0"/>
        </a:xfrm>
      </p:grpSpPr>
      <p:sp>
        <p:nvSpPr>
          <p:cNvPr id="235" name="Google Shape;235;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6"/>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00" b="0" i="0" u="none" strike="noStrike" cap="none">
                <a:solidFill>
                  <a:srgbClr val="215984"/>
                </a:solidFill>
                <a:latin typeface="Arial"/>
                <a:ea typeface="Arial"/>
                <a:cs typeface="Arial"/>
                <a:sym typeface="Arial"/>
              </a:defRPr>
            </a:lvl1pPr>
            <a:lvl2pPr marL="0" marR="0" lvl="1" indent="0" algn="r" rtl="0">
              <a:spcBef>
                <a:spcPts val="0"/>
              </a:spcBef>
              <a:buNone/>
              <a:defRPr sz="600" b="0" i="0" u="none" strike="noStrike" cap="none">
                <a:solidFill>
                  <a:srgbClr val="215984"/>
                </a:solidFill>
                <a:latin typeface="Arial"/>
                <a:ea typeface="Arial"/>
                <a:cs typeface="Arial"/>
                <a:sym typeface="Arial"/>
              </a:defRPr>
            </a:lvl2pPr>
            <a:lvl3pPr marL="0" marR="0" lvl="2" indent="0" algn="r" rtl="0">
              <a:spcBef>
                <a:spcPts val="0"/>
              </a:spcBef>
              <a:buNone/>
              <a:defRPr sz="600" b="0" i="0" u="none" strike="noStrike" cap="none">
                <a:solidFill>
                  <a:srgbClr val="215984"/>
                </a:solidFill>
                <a:latin typeface="Arial"/>
                <a:ea typeface="Arial"/>
                <a:cs typeface="Arial"/>
                <a:sym typeface="Arial"/>
              </a:defRPr>
            </a:lvl3pPr>
            <a:lvl4pPr marL="0" marR="0" lvl="3" indent="0" algn="r" rtl="0">
              <a:spcBef>
                <a:spcPts val="0"/>
              </a:spcBef>
              <a:buNone/>
              <a:defRPr sz="600" b="0" i="0" u="none" strike="noStrike" cap="none">
                <a:solidFill>
                  <a:srgbClr val="215984"/>
                </a:solidFill>
                <a:latin typeface="Arial"/>
                <a:ea typeface="Arial"/>
                <a:cs typeface="Arial"/>
                <a:sym typeface="Arial"/>
              </a:defRPr>
            </a:lvl4pPr>
            <a:lvl5pPr marL="0" marR="0" lvl="4" indent="0" algn="r" rtl="0">
              <a:spcBef>
                <a:spcPts val="0"/>
              </a:spcBef>
              <a:buNone/>
              <a:defRPr sz="600" b="0" i="0" u="none" strike="noStrike" cap="none">
                <a:solidFill>
                  <a:srgbClr val="215984"/>
                </a:solidFill>
                <a:latin typeface="Arial"/>
                <a:ea typeface="Arial"/>
                <a:cs typeface="Arial"/>
                <a:sym typeface="Arial"/>
              </a:defRPr>
            </a:lvl5pPr>
            <a:lvl6pPr marL="0" marR="0" lvl="5" indent="0" algn="r" rtl="0">
              <a:spcBef>
                <a:spcPts val="0"/>
              </a:spcBef>
              <a:buNone/>
              <a:defRPr sz="600" b="0" i="0" u="none" strike="noStrike" cap="none">
                <a:solidFill>
                  <a:srgbClr val="215984"/>
                </a:solidFill>
                <a:latin typeface="Arial"/>
                <a:ea typeface="Arial"/>
                <a:cs typeface="Arial"/>
                <a:sym typeface="Arial"/>
              </a:defRPr>
            </a:lvl6pPr>
            <a:lvl7pPr marL="0" marR="0" lvl="6" indent="0" algn="r" rtl="0">
              <a:spcBef>
                <a:spcPts val="0"/>
              </a:spcBef>
              <a:buNone/>
              <a:defRPr sz="600" b="0" i="0" u="none" strike="noStrike" cap="none">
                <a:solidFill>
                  <a:srgbClr val="215984"/>
                </a:solidFill>
                <a:latin typeface="Arial"/>
                <a:ea typeface="Arial"/>
                <a:cs typeface="Arial"/>
                <a:sym typeface="Arial"/>
              </a:defRPr>
            </a:lvl7pPr>
            <a:lvl8pPr marL="0" marR="0" lvl="7" indent="0" algn="r" rtl="0">
              <a:spcBef>
                <a:spcPts val="0"/>
              </a:spcBef>
              <a:buNone/>
              <a:defRPr sz="600" b="0" i="0" u="none" strike="noStrike" cap="none">
                <a:solidFill>
                  <a:srgbClr val="215984"/>
                </a:solidFill>
                <a:latin typeface="Arial"/>
                <a:ea typeface="Arial"/>
                <a:cs typeface="Arial"/>
                <a:sym typeface="Arial"/>
              </a:defRPr>
            </a:lvl8pPr>
            <a:lvl9pPr marL="0" marR="0" lvl="8" indent="0" algn="r" rtl="0">
              <a:spcBef>
                <a:spcPts val="0"/>
              </a:spcBef>
              <a:buNone/>
              <a:defRPr sz="600" b="0" i="0" u="none" strike="noStrike" cap="none">
                <a:solidFill>
                  <a:srgbClr val="215984"/>
                </a:solidFill>
                <a:latin typeface="Arial"/>
                <a:ea typeface="Arial"/>
                <a:cs typeface="Arial"/>
                <a:sym typeface="Arial"/>
              </a:defRPr>
            </a:lvl9pPr>
          </a:lstStyle>
          <a:p>
            <a:pPr marL="0" lvl="0" indent="0" algn="r" rtl="0">
              <a:spcBef>
                <a:spcPts val="0"/>
              </a:spcBef>
              <a:spcAft>
                <a:spcPts val="0"/>
              </a:spcAft>
              <a:buNone/>
            </a:pPr>
            <a:r>
              <a:rPr lang="en"/>
              <a:t>1</a:t>
            </a:r>
            <a:endParaRPr sz="1100">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8" name="Google Shape;138;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39" name="Google Shape;13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94"/>
        <p:cNvGrpSpPr/>
        <p:nvPr/>
      </p:nvGrpSpPr>
      <p:grpSpPr>
        <a:xfrm>
          <a:off x="0" y="0"/>
          <a:ext cx="0" cy="0"/>
          <a:chOff x="0" y="0"/>
          <a:chExt cx="0" cy="0"/>
        </a:xfrm>
      </p:grpSpPr>
      <p:sp>
        <p:nvSpPr>
          <p:cNvPr id="195" name="Google Shape;195;p42"/>
          <p:cNvSpPr txBox="1">
            <a:spLocks noGrp="1"/>
          </p:cNvSpPr>
          <p:nvPr>
            <p:ph type="title"/>
          </p:nvPr>
        </p:nvSpPr>
        <p:spPr>
          <a:xfrm>
            <a:off x="457200" y="411475"/>
            <a:ext cx="8229600" cy="606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Font typeface="Fira Sans Extra Condensed"/>
              <a:buNone/>
              <a:defRPr sz="3000" b="1">
                <a:latin typeface="Fira Sans Extra Condensed"/>
                <a:ea typeface="Fira Sans Extra Condensed"/>
                <a:cs typeface="Fira Sans Extra Condensed"/>
                <a:sym typeface="Fira Sans Extra Condensed"/>
              </a:defRPr>
            </a:lvl1pPr>
            <a:lvl2pPr lvl="1"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2pPr>
            <a:lvl3pPr lvl="2"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3pPr>
            <a:lvl4pPr lvl="3"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4pPr>
            <a:lvl5pPr lvl="4"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5pPr>
            <a:lvl6pPr lvl="5"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6pPr>
            <a:lvl7pPr lvl="6"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7pPr>
            <a:lvl8pPr lvl="7"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8pPr>
            <a:lvl9pPr lvl="8" algn="ctr" rtl="0">
              <a:spcBef>
                <a:spcPts val="0"/>
              </a:spcBef>
              <a:spcAft>
                <a:spcPts val="0"/>
              </a:spcAft>
              <a:buSzPts val="3000"/>
              <a:buFont typeface="Roboto Condensed"/>
              <a:buNone/>
              <a:defRPr sz="3000" b="1">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54"/>
          <p:cNvPicPr preferRelativeResize="0"/>
          <p:nvPr/>
        </p:nvPicPr>
        <p:blipFill rotWithShape="1">
          <a:blip r:embed="rId3">
            <a:alphaModFix/>
          </a:blip>
          <a:srcRect/>
          <a:stretch/>
        </p:blipFill>
        <p:spPr>
          <a:xfrm>
            <a:off x="-4964" y="-1716054"/>
            <a:ext cx="9148964" cy="6859553"/>
          </a:xfrm>
          <a:prstGeom prst="rect">
            <a:avLst/>
          </a:prstGeom>
          <a:noFill/>
          <a:ln>
            <a:noFill/>
          </a:ln>
        </p:spPr>
      </p:pic>
      <p:pic>
        <p:nvPicPr>
          <p:cNvPr id="241" name="Google Shape;241;p54"/>
          <p:cNvPicPr preferRelativeResize="0"/>
          <p:nvPr/>
        </p:nvPicPr>
        <p:blipFill rotWithShape="1">
          <a:blip r:embed="rId4">
            <a:alphaModFix/>
          </a:blip>
          <a:srcRect/>
          <a:stretch/>
        </p:blipFill>
        <p:spPr>
          <a:xfrm>
            <a:off x="-4964" y="-860507"/>
            <a:ext cx="9148965" cy="6004007"/>
          </a:xfrm>
          <a:prstGeom prst="rect">
            <a:avLst/>
          </a:prstGeom>
          <a:noFill/>
          <a:ln>
            <a:noFill/>
          </a:ln>
        </p:spPr>
      </p:pic>
      <p:pic>
        <p:nvPicPr>
          <p:cNvPr id="242" name="Google Shape;242;p54"/>
          <p:cNvPicPr preferRelativeResize="0"/>
          <p:nvPr/>
        </p:nvPicPr>
        <p:blipFill rotWithShape="1">
          <a:blip r:embed="rId5">
            <a:alphaModFix/>
          </a:blip>
          <a:srcRect/>
          <a:stretch/>
        </p:blipFill>
        <p:spPr>
          <a:xfrm>
            <a:off x="7107462" y="3154138"/>
            <a:ext cx="2455377" cy="1842676"/>
          </a:xfrm>
          <a:prstGeom prst="rect">
            <a:avLst/>
          </a:prstGeom>
          <a:noFill/>
          <a:ln>
            <a:noFill/>
          </a:ln>
        </p:spPr>
      </p:pic>
      <p:sp>
        <p:nvSpPr>
          <p:cNvPr id="243" name="Google Shape;243;p54"/>
          <p:cNvSpPr txBox="1"/>
          <p:nvPr/>
        </p:nvSpPr>
        <p:spPr>
          <a:xfrm>
            <a:off x="60200" y="3787025"/>
            <a:ext cx="7800300" cy="921000"/>
          </a:xfrm>
          <a:prstGeom prst="rect">
            <a:avLst/>
          </a:prstGeom>
          <a:noFill/>
          <a:ln>
            <a:noFill/>
          </a:ln>
        </p:spPr>
        <p:txBody>
          <a:bodyPr spcFirstLastPara="1" wrap="square" lIns="51425" tIns="25700" rIns="51425" bIns="25700" anchor="ctr" anchorCtr="0">
            <a:noAutofit/>
          </a:bodyPr>
          <a:lstStyle/>
          <a:p>
            <a:pPr marL="0" marR="0" lvl="0" indent="0" algn="l" rtl="0">
              <a:lnSpc>
                <a:spcPct val="90000"/>
              </a:lnSpc>
              <a:spcBef>
                <a:spcPts val="0"/>
              </a:spcBef>
              <a:spcAft>
                <a:spcPts val="0"/>
              </a:spcAft>
              <a:buClr>
                <a:srgbClr val="215984"/>
              </a:buClr>
              <a:buSzPts val="3300"/>
              <a:buFont typeface="Arial"/>
              <a:buNone/>
            </a:pPr>
            <a:r>
              <a:rPr lang="en" sz="3300" b="1">
                <a:solidFill>
                  <a:srgbClr val="215984"/>
                </a:solidFill>
              </a:rPr>
              <a:t>2022-23 LCAP Public Hearing</a:t>
            </a:r>
            <a:endParaRPr sz="2700" b="1" i="0" u="none" strike="noStrike" cap="none">
              <a:solidFill>
                <a:srgbClr val="215984"/>
              </a:solidFill>
              <a:latin typeface="Arial"/>
              <a:ea typeface="Arial"/>
              <a:cs typeface="Arial"/>
              <a:sym typeface="Arial"/>
            </a:endParaRPr>
          </a:p>
        </p:txBody>
      </p:sp>
      <p:sp>
        <p:nvSpPr>
          <p:cNvPr id="244" name="Google Shape;244;p54"/>
          <p:cNvSpPr txBox="1"/>
          <p:nvPr/>
        </p:nvSpPr>
        <p:spPr>
          <a:xfrm>
            <a:off x="366878" y="4509250"/>
            <a:ext cx="6903900" cy="586500"/>
          </a:xfrm>
          <a:prstGeom prst="rect">
            <a:avLst/>
          </a:prstGeom>
          <a:noFill/>
          <a:ln>
            <a:noFill/>
          </a:ln>
        </p:spPr>
        <p:txBody>
          <a:bodyPr spcFirstLastPara="1" wrap="square" lIns="51425" tIns="25700" rIns="51425" bIns="25700" anchor="ctr" anchorCtr="0">
            <a:noAutofit/>
          </a:bodyPr>
          <a:lstStyle/>
          <a:p>
            <a:pPr marL="0" marR="0" lvl="0" indent="0" algn="l" rtl="0">
              <a:lnSpc>
                <a:spcPct val="90000"/>
              </a:lnSpc>
              <a:spcBef>
                <a:spcPts val="0"/>
              </a:spcBef>
              <a:spcAft>
                <a:spcPts val="0"/>
              </a:spcAft>
              <a:buClr>
                <a:srgbClr val="215984"/>
              </a:buClr>
              <a:buSzPts val="3300"/>
              <a:buFont typeface="Arial"/>
              <a:buNone/>
            </a:pPr>
            <a:r>
              <a:rPr lang="en" sz="1600" b="1">
                <a:solidFill>
                  <a:srgbClr val="215984"/>
                </a:solidFill>
              </a:rPr>
              <a:t>Presenter(s): Dr. E. Ward-Jackson and Ms. Micah Stilwell</a:t>
            </a:r>
            <a:endParaRPr sz="1600" b="1">
              <a:solidFill>
                <a:srgbClr val="215984"/>
              </a:solidFill>
            </a:endParaRPr>
          </a:p>
          <a:p>
            <a:pPr marL="0" marR="0" lvl="0" indent="0" algn="l" rtl="0">
              <a:lnSpc>
                <a:spcPct val="90000"/>
              </a:lnSpc>
              <a:spcBef>
                <a:spcPts val="0"/>
              </a:spcBef>
              <a:spcAft>
                <a:spcPts val="0"/>
              </a:spcAft>
              <a:buClr>
                <a:srgbClr val="215984"/>
              </a:buClr>
              <a:buSzPts val="3300"/>
              <a:buFont typeface="Arial"/>
              <a:buNone/>
            </a:pPr>
            <a:r>
              <a:rPr lang="en" sz="1600" b="1">
                <a:solidFill>
                  <a:srgbClr val="215984"/>
                </a:solidFill>
              </a:rPr>
              <a:t>Date: May 5, 2022</a:t>
            </a:r>
            <a:endParaRPr sz="1600" b="1">
              <a:solidFill>
                <a:srgbClr val="21598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3"/>
          <p:cNvSpPr txBox="1">
            <a:spLocks noGrp="1"/>
          </p:cNvSpPr>
          <p:nvPr>
            <p:ph type="title"/>
          </p:nvPr>
        </p:nvSpPr>
        <p:spPr>
          <a:xfrm>
            <a:off x="628650" y="273848"/>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a:solidFill>
                  <a:srgbClr val="45818E"/>
                </a:solidFill>
                <a:latin typeface="Arial"/>
                <a:ea typeface="Arial"/>
                <a:cs typeface="Arial"/>
                <a:sym typeface="Arial"/>
              </a:rPr>
              <a:t>New Goal Language</a:t>
            </a:r>
            <a:endParaRPr sz="2400">
              <a:solidFill>
                <a:srgbClr val="45818E"/>
              </a:solidFill>
            </a:endParaRPr>
          </a:p>
        </p:txBody>
      </p:sp>
      <p:sp>
        <p:nvSpPr>
          <p:cNvPr id="344" name="Google Shape;344;p63"/>
          <p:cNvSpPr txBox="1">
            <a:spLocks noGrp="1"/>
          </p:cNvSpPr>
          <p:nvPr>
            <p:ph type="body" idx="1"/>
          </p:nvPr>
        </p:nvSpPr>
        <p:spPr>
          <a:xfrm>
            <a:off x="242425" y="1127375"/>
            <a:ext cx="86382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900" b="1">
                <a:latin typeface="Arial"/>
                <a:ea typeface="Arial"/>
                <a:cs typeface="Arial"/>
                <a:sym typeface="Arial"/>
              </a:rPr>
              <a:t>Goal 5: Student Engagement</a:t>
            </a:r>
            <a:r>
              <a:rPr lang="en" sz="1900">
                <a:latin typeface="Arial"/>
                <a:ea typeface="Arial"/>
                <a:cs typeface="Arial"/>
                <a:sym typeface="Arial"/>
              </a:rPr>
              <a:t>: Support student engagement, increased student attendance, and retention of students at Making Waves Academy from 5th grade through high school graduation. </a:t>
            </a:r>
            <a:endParaRPr sz="1900">
              <a:latin typeface="Arial"/>
              <a:ea typeface="Arial"/>
              <a:cs typeface="Arial"/>
              <a:sym typeface="Arial"/>
            </a:endParaRPr>
          </a:p>
          <a:p>
            <a:pPr marL="0" lvl="0" indent="0" algn="l" rtl="0">
              <a:lnSpc>
                <a:spcPct val="100000"/>
              </a:lnSpc>
              <a:spcBef>
                <a:spcPts val="1000"/>
              </a:spcBef>
              <a:spcAft>
                <a:spcPts val="0"/>
              </a:spcAft>
              <a:buNone/>
            </a:pPr>
            <a:r>
              <a:rPr lang="en" sz="1900" b="1">
                <a:latin typeface="Arial"/>
                <a:ea typeface="Arial"/>
                <a:cs typeface="Arial"/>
                <a:sym typeface="Arial"/>
              </a:rPr>
              <a:t>Goal 6: School Climate</a:t>
            </a:r>
            <a:r>
              <a:rPr lang="en" sz="1900">
                <a:latin typeface="Arial"/>
                <a:ea typeface="Arial"/>
                <a:cs typeface="Arial"/>
                <a:sym typeface="Arial"/>
              </a:rPr>
              <a:t>: Create a safe and inclusive environment of achievement and student success, informed through the lens of diversity, equity, and inclusion, to holistically support students and adults, and maintain a healthy school climate. </a:t>
            </a:r>
            <a:endParaRPr sz="1900">
              <a:latin typeface="Arial"/>
              <a:ea typeface="Arial"/>
              <a:cs typeface="Arial"/>
              <a:sym typeface="Arial"/>
            </a:endParaRPr>
          </a:p>
          <a:p>
            <a:pPr marL="0" lvl="0" indent="0" algn="l" rtl="0">
              <a:lnSpc>
                <a:spcPct val="100000"/>
              </a:lnSpc>
              <a:spcBef>
                <a:spcPts val="1000"/>
              </a:spcBef>
              <a:spcAft>
                <a:spcPts val="0"/>
              </a:spcAft>
              <a:buNone/>
            </a:pPr>
            <a:r>
              <a:rPr lang="en" sz="1900" b="1">
                <a:latin typeface="Arial"/>
                <a:ea typeface="Arial"/>
                <a:cs typeface="Arial"/>
                <a:sym typeface="Arial"/>
              </a:rPr>
              <a:t>Goal 7: Course Access</a:t>
            </a:r>
            <a:r>
              <a:rPr lang="en" sz="1900">
                <a:latin typeface="Arial"/>
                <a:ea typeface="Arial"/>
                <a:cs typeface="Arial"/>
                <a:sym typeface="Arial"/>
              </a:rPr>
              <a:t>: In order to prepare all students for college and career, we will maintain and expand access to a broad course of study.</a:t>
            </a:r>
            <a:endParaRPr sz="1900">
              <a:latin typeface="Arial"/>
              <a:ea typeface="Arial"/>
              <a:cs typeface="Arial"/>
              <a:sym typeface="Arial"/>
            </a:endParaRPr>
          </a:p>
          <a:p>
            <a:pPr marL="0" lvl="0" indent="0" algn="l" rtl="0">
              <a:lnSpc>
                <a:spcPct val="100000"/>
              </a:lnSpc>
              <a:spcBef>
                <a:spcPts val="1000"/>
              </a:spcBef>
              <a:spcAft>
                <a:spcPts val="0"/>
              </a:spcAft>
              <a:buNone/>
            </a:pPr>
            <a:r>
              <a:rPr lang="en" sz="1900" b="1">
                <a:latin typeface="Arial"/>
                <a:ea typeface="Arial"/>
                <a:cs typeface="Arial"/>
                <a:sym typeface="Arial"/>
              </a:rPr>
              <a:t>Goal 8: Academic Growth</a:t>
            </a:r>
            <a:r>
              <a:rPr lang="en" sz="1900">
                <a:latin typeface="Arial"/>
                <a:ea typeface="Arial"/>
                <a:cs typeface="Arial"/>
                <a:sym typeface="Arial"/>
              </a:rPr>
              <a:t>: Support all learners to enable growth in academic student outcomes.</a:t>
            </a:r>
            <a:endParaRPr sz="1900">
              <a:latin typeface="Arial"/>
              <a:ea typeface="Arial"/>
              <a:cs typeface="Arial"/>
              <a:sym typeface="Arial"/>
            </a:endParaRPr>
          </a:p>
          <a:p>
            <a:pPr marL="0" lvl="0" indent="0" algn="l" rtl="0">
              <a:lnSpc>
                <a:spcPct val="100000"/>
              </a:lnSpc>
              <a:spcBef>
                <a:spcPts val="1000"/>
              </a:spcBef>
              <a:spcAft>
                <a:spcPts val="0"/>
              </a:spcAft>
              <a:buNone/>
            </a:pPr>
            <a:endParaRPr sz="1400"/>
          </a:p>
          <a:p>
            <a:pPr marL="0" lvl="0" indent="0" algn="l" rtl="0">
              <a:spcBef>
                <a:spcPts val="1000"/>
              </a:spcBef>
              <a:spcAft>
                <a:spcPts val="1000"/>
              </a:spcAft>
              <a:buNone/>
            </a:pPr>
            <a:endParaRPr sz="1400"/>
          </a:p>
        </p:txBody>
      </p:sp>
      <p:pic>
        <p:nvPicPr>
          <p:cNvPr id="345" name="Google Shape;345;p63" descr="Home - Making Waves Academy"/>
          <p:cNvPicPr preferRelativeResize="0"/>
          <p:nvPr/>
        </p:nvPicPr>
        <p:blipFill>
          <a:blip r:embed="rId3">
            <a:alphaModFix/>
          </a:blip>
          <a:stretch>
            <a:fillRect/>
          </a:stretch>
        </p:blipFill>
        <p:spPr>
          <a:xfrm>
            <a:off x="7814794" y="209156"/>
            <a:ext cx="933188" cy="95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4"/>
          <p:cNvSpPr txBox="1">
            <a:spLocks noGrp="1"/>
          </p:cNvSpPr>
          <p:nvPr>
            <p:ph type="title"/>
          </p:nvPr>
        </p:nvSpPr>
        <p:spPr>
          <a:xfrm>
            <a:off x="127325" y="-2"/>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a:solidFill>
                  <a:srgbClr val="45818E"/>
                </a:solidFill>
                <a:latin typeface="Arial"/>
                <a:ea typeface="Arial"/>
                <a:cs typeface="Arial"/>
                <a:sym typeface="Arial"/>
              </a:rPr>
              <a:t>Programmatic Revisions/Additions</a:t>
            </a:r>
            <a:endParaRPr sz="2400">
              <a:solidFill>
                <a:srgbClr val="45818E"/>
              </a:solidFill>
            </a:endParaRPr>
          </a:p>
        </p:txBody>
      </p:sp>
      <p:pic>
        <p:nvPicPr>
          <p:cNvPr id="351" name="Google Shape;351;p64" descr="Home - Making Waves Academy"/>
          <p:cNvPicPr preferRelativeResize="0"/>
          <p:nvPr/>
        </p:nvPicPr>
        <p:blipFill>
          <a:blip r:embed="rId3">
            <a:alphaModFix/>
          </a:blip>
          <a:stretch>
            <a:fillRect/>
          </a:stretch>
        </p:blipFill>
        <p:spPr>
          <a:xfrm>
            <a:off x="8014026" y="209151"/>
            <a:ext cx="733949" cy="751150"/>
          </a:xfrm>
          <a:prstGeom prst="rect">
            <a:avLst/>
          </a:prstGeom>
          <a:noFill/>
          <a:ln>
            <a:noFill/>
          </a:ln>
        </p:spPr>
      </p:pic>
      <p:graphicFrame>
        <p:nvGraphicFramePr>
          <p:cNvPr id="352" name="Google Shape;352;p64"/>
          <p:cNvGraphicFramePr/>
          <p:nvPr/>
        </p:nvGraphicFramePr>
        <p:xfrm>
          <a:off x="193125" y="494125"/>
          <a:ext cx="3000000" cy="3000000"/>
        </p:xfrm>
        <a:graphic>
          <a:graphicData uri="http://schemas.openxmlformats.org/drawingml/2006/table">
            <a:tbl>
              <a:tblPr>
                <a:noFill/>
                <a:tableStyleId>{ABED93BC-95EA-4C3D-971C-8D60D013600A}</a:tableStyleId>
              </a:tblPr>
              <a:tblGrid>
                <a:gridCol w="953800">
                  <a:extLst>
                    <a:ext uri="{9D8B030D-6E8A-4147-A177-3AD203B41FA5}">
                      <a16:colId xmlns:a16="http://schemas.microsoft.com/office/drawing/2014/main" val="20000"/>
                    </a:ext>
                  </a:extLst>
                </a:gridCol>
                <a:gridCol w="787122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b="1">
                          <a:solidFill>
                            <a:srgbClr val="31859B"/>
                          </a:solidFill>
                        </a:rPr>
                        <a:t>Goal 1</a:t>
                      </a:r>
                      <a:endParaRPr b="1">
                        <a:solidFill>
                          <a:srgbClr val="31859B"/>
                        </a:solidFill>
                      </a:endParaRPr>
                    </a:p>
                  </a:txBody>
                  <a:tcPr marL="91425" marR="91425" marT="91425" marB="91425"/>
                </a:tc>
                <a:tc>
                  <a:txBody>
                    <a:bodyPr/>
                    <a:lstStyle/>
                    <a:p>
                      <a:pPr marL="0" lvl="0" indent="0" algn="l" rtl="0">
                        <a:spcBef>
                          <a:spcPts val="0"/>
                        </a:spcBef>
                        <a:spcAft>
                          <a:spcPts val="0"/>
                        </a:spcAft>
                        <a:buNone/>
                      </a:pPr>
                      <a:r>
                        <a:rPr lang="en"/>
                        <a:t>New metric to track teacher retention</a:t>
                      </a:r>
                      <a:endParaRPr/>
                    </a:p>
                  </a:txBody>
                  <a:tcPr marL="91425" marR="91425" marT="91425" marB="91425"/>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 b="1">
                          <a:solidFill>
                            <a:srgbClr val="31859B"/>
                          </a:solidFill>
                        </a:rPr>
                        <a:t>Goal 2</a:t>
                      </a:r>
                      <a:endParaRPr b="1">
                        <a:solidFill>
                          <a:srgbClr val="31859B"/>
                        </a:solidFill>
                      </a:endParaRPr>
                    </a:p>
                  </a:txBody>
                  <a:tcPr marL="91425" marR="91425" marT="91425" marB="91425"/>
                </a:tc>
                <a:tc>
                  <a:txBody>
                    <a:bodyPr/>
                    <a:lstStyle/>
                    <a:p>
                      <a:pPr marL="0" lvl="0" indent="0" algn="l" rtl="0">
                        <a:spcBef>
                          <a:spcPts val="0"/>
                        </a:spcBef>
                        <a:spcAft>
                          <a:spcPts val="0"/>
                        </a:spcAft>
                        <a:buNone/>
                      </a:pPr>
                      <a:r>
                        <a:rPr lang="en"/>
                        <a:t>New metrics and actions related to teacher PD, including math PD, specifically (Actions 2.5 and 2.6)</a:t>
                      </a:r>
                      <a:endParaRPr/>
                    </a:p>
                  </a:txBody>
                  <a:tcPr marL="91425" marR="91425" marT="91425" marB="91425"/>
                </a:tc>
                <a:extLst>
                  <a:ext uri="{0D108BD9-81ED-4DB2-BD59-A6C34878D82A}">
                    <a16:rowId xmlns:a16="http://schemas.microsoft.com/office/drawing/2014/main" val="10001"/>
                  </a:ext>
                </a:extLst>
              </a:tr>
              <a:tr h="1249650">
                <a:tc>
                  <a:txBody>
                    <a:bodyPr/>
                    <a:lstStyle/>
                    <a:p>
                      <a:pPr marL="0" lvl="0" indent="0" algn="l" rtl="0">
                        <a:spcBef>
                          <a:spcPts val="0"/>
                        </a:spcBef>
                        <a:spcAft>
                          <a:spcPts val="0"/>
                        </a:spcAft>
                        <a:buNone/>
                      </a:pPr>
                      <a:r>
                        <a:rPr lang="en" b="1">
                          <a:solidFill>
                            <a:srgbClr val="31859B"/>
                          </a:solidFill>
                        </a:rPr>
                        <a:t>Goal 3</a:t>
                      </a:r>
                      <a:endParaRPr b="1">
                        <a:solidFill>
                          <a:srgbClr val="31859B"/>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–Parent participation and planning opportunities (Action 3.1)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–Reorganization of Parent Engagement efforts, under the new roles of Assistant Principals who will engage with parents for their respective grade-bands. (Action 3.2)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–New communication tool Bloomz (Action 3.5)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–Affirming our continued commitment to providing interpretation and translation (3.6)</a:t>
                      </a:r>
                      <a:endParaRPr/>
                    </a:p>
                  </a:txBody>
                  <a:tcPr marL="91425" marR="91425" marT="91425" marB="91425">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64300">
                <a:tc>
                  <a:txBody>
                    <a:bodyPr/>
                    <a:lstStyle/>
                    <a:p>
                      <a:pPr marL="0" lvl="0" indent="0" algn="l" rtl="0">
                        <a:spcBef>
                          <a:spcPts val="0"/>
                        </a:spcBef>
                        <a:spcAft>
                          <a:spcPts val="0"/>
                        </a:spcAft>
                        <a:buNone/>
                      </a:pPr>
                      <a:r>
                        <a:rPr lang="en" b="1">
                          <a:solidFill>
                            <a:srgbClr val="31859B"/>
                          </a:solidFill>
                        </a:rPr>
                        <a:t>Goal 4</a:t>
                      </a:r>
                      <a:endParaRPr b="1">
                        <a:solidFill>
                          <a:srgbClr val="31859B"/>
                        </a:solidFill>
                      </a:endParaRPr>
                    </a:p>
                  </a:txBody>
                  <a:tcPr marL="91425" marR="91425" marT="91425" marB="91425">
                    <a:lnR w="12700"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
                        <a:t>–New metric related to post-secondary planning, inclusive of multiple post-secondary paths</a:t>
                      </a:r>
                      <a:endParaRPr/>
                    </a:p>
                    <a:p>
                      <a:pPr marL="0" lvl="0" indent="0" algn="l" rtl="0">
                        <a:spcBef>
                          <a:spcPts val="0"/>
                        </a:spcBef>
                        <a:spcAft>
                          <a:spcPts val="0"/>
                        </a:spcAft>
                        <a:buNone/>
                      </a:pPr>
                      <a:r>
                        <a:rPr lang="en"/>
                        <a:t>–Integration of academy-wide scope and sequence for college and career readiness (action 4.4)</a:t>
                      </a:r>
                      <a:endParaRPr/>
                    </a:p>
                  </a:txBody>
                  <a:tcPr marL="88900" marR="88900" marT="88900" marB="8890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1463000">
                <a:tc>
                  <a:txBody>
                    <a:bodyPr/>
                    <a:lstStyle/>
                    <a:p>
                      <a:pPr marL="0" lvl="0" indent="0" algn="l" rtl="0">
                        <a:spcBef>
                          <a:spcPts val="0"/>
                        </a:spcBef>
                        <a:spcAft>
                          <a:spcPts val="0"/>
                        </a:spcAft>
                        <a:buNone/>
                      </a:pPr>
                      <a:r>
                        <a:rPr lang="en" b="1">
                          <a:solidFill>
                            <a:srgbClr val="31859B"/>
                          </a:solidFill>
                        </a:rPr>
                        <a:t>Goal 5</a:t>
                      </a:r>
                      <a:endParaRPr b="1">
                        <a:solidFill>
                          <a:srgbClr val="31859B"/>
                        </a:solidFill>
                      </a:endParaRPr>
                    </a:p>
                  </a:txBody>
                  <a:tcPr marL="91425" marR="91425" marT="91425" marB="91425"/>
                </a:tc>
                <a:tc>
                  <a:txBody>
                    <a:bodyPr/>
                    <a:lstStyle/>
                    <a:p>
                      <a:pPr marL="0" lvl="0" indent="0" algn="l" rtl="0">
                        <a:spcBef>
                          <a:spcPts val="0"/>
                        </a:spcBef>
                        <a:spcAft>
                          <a:spcPts val="0"/>
                        </a:spcAft>
                        <a:buNone/>
                      </a:pPr>
                      <a:r>
                        <a:rPr lang="en"/>
                        <a:t>–Integrating a PBIS (Positive Behavior Intervention and Supports) program into proactive attendance plan (Action 5.1)</a:t>
                      </a:r>
                      <a:endParaRPr/>
                    </a:p>
                    <a:p>
                      <a:pPr marL="0" lvl="0" indent="0" algn="l" rtl="0">
                        <a:spcBef>
                          <a:spcPts val="0"/>
                        </a:spcBef>
                        <a:spcAft>
                          <a:spcPts val="0"/>
                        </a:spcAft>
                        <a:buNone/>
                      </a:pPr>
                      <a:r>
                        <a:rPr lang="en"/>
                        <a:t>–Highlighting and further specifying the role of the SARB/SART process in improving attendance (Action 5.2)</a:t>
                      </a:r>
                      <a:endParaRPr/>
                    </a:p>
                    <a:p>
                      <a:pPr marL="0" lvl="0" indent="0" algn="l" rtl="0">
                        <a:spcBef>
                          <a:spcPts val="0"/>
                        </a:spcBef>
                        <a:spcAft>
                          <a:spcPts val="0"/>
                        </a:spcAft>
                        <a:buNone/>
                      </a:pPr>
                      <a:r>
                        <a:rPr lang="en"/>
                        <a:t>–Highlighting the work of the Student Activities Coordinator as another contributor to student engagement (Action 5.4)</a:t>
                      </a:r>
                      <a:endParaRPr/>
                    </a:p>
                  </a:txBody>
                  <a:tcPr marL="91425" marR="91425" marT="91425" marB="91425">
                    <a:lnT w="12700"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p:nvPr>
        </p:nvSpPr>
        <p:spPr>
          <a:xfrm>
            <a:off x="145850" y="67848"/>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a:solidFill>
                  <a:srgbClr val="45818E"/>
                </a:solidFill>
                <a:latin typeface="Arial"/>
                <a:ea typeface="Arial"/>
                <a:cs typeface="Arial"/>
                <a:sym typeface="Arial"/>
              </a:rPr>
              <a:t>Programmatic Revisions/Additions</a:t>
            </a:r>
            <a:endParaRPr sz="2400">
              <a:solidFill>
                <a:srgbClr val="45818E"/>
              </a:solidFill>
            </a:endParaRPr>
          </a:p>
        </p:txBody>
      </p:sp>
      <p:pic>
        <p:nvPicPr>
          <p:cNvPr id="358" name="Google Shape;358;p65" descr="Home - Making Waves Academy"/>
          <p:cNvPicPr preferRelativeResize="0"/>
          <p:nvPr/>
        </p:nvPicPr>
        <p:blipFill>
          <a:blip r:embed="rId3">
            <a:alphaModFix/>
          </a:blip>
          <a:stretch>
            <a:fillRect/>
          </a:stretch>
        </p:blipFill>
        <p:spPr>
          <a:xfrm>
            <a:off x="7814794" y="209156"/>
            <a:ext cx="933188" cy="955050"/>
          </a:xfrm>
          <a:prstGeom prst="rect">
            <a:avLst/>
          </a:prstGeom>
          <a:noFill/>
          <a:ln>
            <a:noFill/>
          </a:ln>
        </p:spPr>
      </p:pic>
      <p:graphicFrame>
        <p:nvGraphicFramePr>
          <p:cNvPr id="359" name="Google Shape;359;p65"/>
          <p:cNvGraphicFramePr/>
          <p:nvPr/>
        </p:nvGraphicFramePr>
        <p:xfrm>
          <a:off x="109425" y="483913"/>
          <a:ext cx="3000000" cy="3000000"/>
        </p:xfrm>
        <a:graphic>
          <a:graphicData uri="http://schemas.openxmlformats.org/drawingml/2006/table">
            <a:tbl>
              <a:tblPr>
                <a:noFill/>
                <a:tableStyleId>{ABED93BC-95EA-4C3D-971C-8D60D013600A}</a:tableStyleId>
              </a:tblPr>
              <a:tblGrid>
                <a:gridCol w="866550">
                  <a:extLst>
                    <a:ext uri="{9D8B030D-6E8A-4147-A177-3AD203B41FA5}">
                      <a16:colId xmlns:a16="http://schemas.microsoft.com/office/drawing/2014/main" val="20000"/>
                    </a:ext>
                  </a:extLst>
                </a:gridCol>
                <a:gridCol w="71511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solidFill>
                            <a:srgbClr val="31859B"/>
                          </a:solidFill>
                        </a:rPr>
                        <a:t>Goal 6</a:t>
                      </a:r>
                      <a:endParaRPr b="1">
                        <a:solidFill>
                          <a:srgbClr val="31859B"/>
                        </a:solidFill>
                      </a:endParaRPr>
                    </a:p>
                  </a:txBody>
                  <a:tcPr marL="91425" marR="91425" marT="91425" marB="91425"/>
                </a:tc>
                <a:tc>
                  <a:txBody>
                    <a:bodyPr/>
                    <a:lstStyle/>
                    <a:p>
                      <a:pPr marL="0" lvl="0" indent="0" algn="l" rtl="0">
                        <a:spcBef>
                          <a:spcPts val="0"/>
                        </a:spcBef>
                        <a:spcAft>
                          <a:spcPts val="0"/>
                        </a:spcAft>
                        <a:buNone/>
                      </a:pPr>
                      <a:r>
                        <a:rPr lang="en"/>
                        <a:t>–New metrics (social worker survey and holistic services referrals)</a:t>
                      </a:r>
                      <a:endParaRPr/>
                    </a:p>
                    <a:p>
                      <a:pPr marL="0" lvl="0" indent="0" algn="l" rtl="0">
                        <a:spcBef>
                          <a:spcPts val="0"/>
                        </a:spcBef>
                        <a:spcAft>
                          <a:spcPts val="0"/>
                        </a:spcAft>
                        <a:buNone/>
                      </a:pPr>
                      <a:r>
                        <a:rPr lang="en"/>
                        <a:t>–Plan to provide a new advisory curriculum (Action 6.2)</a:t>
                      </a:r>
                      <a:endParaRPr/>
                    </a:p>
                    <a:p>
                      <a:pPr marL="0" lvl="0" indent="0" algn="l" rtl="0">
                        <a:spcBef>
                          <a:spcPts val="0"/>
                        </a:spcBef>
                        <a:spcAft>
                          <a:spcPts val="0"/>
                        </a:spcAft>
                        <a:buNone/>
                      </a:pPr>
                      <a:r>
                        <a:rPr lang="en"/>
                        <a:t>–Implementing revised campus supervisory role, with increased number of supervisors (Action 6.6)</a:t>
                      </a:r>
                      <a:endParaRPr/>
                    </a:p>
                    <a:p>
                      <a:pPr marL="0" lvl="0" indent="0" algn="l" rtl="0">
                        <a:spcBef>
                          <a:spcPts val="0"/>
                        </a:spcBef>
                        <a:spcAft>
                          <a:spcPts val="0"/>
                        </a:spcAft>
                        <a:buNone/>
                      </a:pPr>
                      <a:r>
                        <a:rPr lang="en"/>
                        <a:t>–New behavior data system to track behavior incidents and PBIS supports (Action 6.7)</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solidFill>
                            <a:srgbClr val="31859B"/>
                          </a:solidFill>
                        </a:rPr>
                        <a:t>Goal 7</a:t>
                      </a:r>
                      <a:endParaRPr b="1">
                        <a:solidFill>
                          <a:srgbClr val="31859B"/>
                        </a:solidFill>
                      </a:endParaRPr>
                    </a:p>
                  </a:txBody>
                  <a:tcPr marL="91425" marR="91425" marT="91425" marB="91425"/>
                </a:tc>
                <a:tc>
                  <a:txBody>
                    <a:bodyPr/>
                    <a:lstStyle/>
                    <a:p>
                      <a:pPr marL="0" lvl="0" indent="0" algn="l" rtl="0">
                        <a:spcBef>
                          <a:spcPts val="0"/>
                        </a:spcBef>
                        <a:spcAft>
                          <a:spcPts val="0"/>
                        </a:spcAft>
                        <a:buNone/>
                      </a:pPr>
                      <a:r>
                        <a:rPr lang="en"/>
                        <a:t>–Create a plan to expand course offerings through a dual enrollment partnership with a post-secondary institution (Action 7.3)</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solidFill>
                            <a:srgbClr val="31859B"/>
                          </a:solidFill>
                        </a:rPr>
                        <a:t>Goal 8</a:t>
                      </a:r>
                      <a:endParaRPr b="1">
                        <a:solidFill>
                          <a:srgbClr val="31859B"/>
                        </a:solidFill>
                      </a:endParaRPr>
                    </a:p>
                  </a:txBody>
                  <a:tcPr marL="91425" marR="91425" marT="91425" marB="91425"/>
                </a:tc>
                <a:tc>
                  <a:txBody>
                    <a:bodyPr/>
                    <a:lstStyle/>
                    <a:p>
                      <a:pPr marL="0" lvl="0" indent="0" algn="l" rtl="0">
                        <a:spcBef>
                          <a:spcPts val="0"/>
                        </a:spcBef>
                        <a:spcAft>
                          <a:spcPts val="0"/>
                        </a:spcAft>
                        <a:buNone/>
                      </a:pPr>
                      <a:r>
                        <a:rPr lang="en"/>
                        <a:t>Added in a number of actions to more clearly delineate our tiered instructional approach: These new actions are not new practices at MWA, but ones that we plan to continue to refine and improve</a:t>
                      </a:r>
                      <a:endParaRPr/>
                    </a:p>
                    <a:p>
                      <a:pPr marL="0" lvl="0" indent="0" algn="l" rtl="0">
                        <a:spcBef>
                          <a:spcPts val="0"/>
                        </a:spcBef>
                        <a:spcAft>
                          <a:spcPts val="0"/>
                        </a:spcAft>
                        <a:buNone/>
                      </a:pPr>
                      <a:r>
                        <a:rPr lang="en"/>
                        <a:t>8.1- Tier 1 instruction</a:t>
                      </a:r>
                      <a:endParaRPr/>
                    </a:p>
                    <a:p>
                      <a:pPr marL="0" lvl="0" indent="0" algn="l" rtl="0">
                        <a:spcBef>
                          <a:spcPts val="0"/>
                        </a:spcBef>
                        <a:spcAft>
                          <a:spcPts val="0"/>
                        </a:spcAft>
                        <a:buNone/>
                      </a:pPr>
                      <a:r>
                        <a:rPr lang="en"/>
                        <a:t>8.2- Academic Interventions</a:t>
                      </a:r>
                      <a:endParaRPr/>
                    </a:p>
                    <a:p>
                      <a:pPr marL="0" lvl="0" indent="0" algn="l" rtl="0">
                        <a:spcBef>
                          <a:spcPts val="0"/>
                        </a:spcBef>
                        <a:spcAft>
                          <a:spcPts val="0"/>
                        </a:spcAft>
                        <a:buNone/>
                      </a:pPr>
                      <a:r>
                        <a:rPr lang="en"/>
                        <a:t>8.3- Educational software</a:t>
                      </a:r>
                      <a:endParaRPr/>
                    </a:p>
                    <a:p>
                      <a:pPr marL="0" lvl="0" indent="0" algn="l" rtl="0">
                        <a:spcBef>
                          <a:spcPts val="0"/>
                        </a:spcBef>
                        <a:spcAft>
                          <a:spcPts val="0"/>
                        </a:spcAft>
                        <a:buNone/>
                      </a:pPr>
                      <a:r>
                        <a:rPr lang="en"/>
                        <a:t>8.4- Assessment tools</a:t>
                      </a:r>
                      <a:endParaRPr/>
                    </a:p>
                    <a:p>
                      <a:pPr marL="0" lvl="0" indent="0" algn="l" rtl="0">
                        <a:spcBef>
                          <a:spcPts val="0"/>
                        </a:spcBef>
                        <a:spcAft>
                          <a:spcPts val="0"/>
                        </a:spcAft>
                        <a:buNone/>
                      </a:pPr>
                      <a:r>
                        <a:rPr lang="en"/>
                        <a:t>8.5- Progress monitoring and data analysis</a:t>
                      </a:r>
                      <a:endParaRPr/>
                    </a:p>
                    <a:p>
                      <a:pPr marL="0" lvl="0" indent="0" algn="l" rtl="0">
                        <a:spcBef>
                          <a:spcPts val="0"/>
                        </a:spcBef>
                        <a:spcAft>
                          <a:spcPts val="0"/>
                        </a:spcAft>
                        <a:buNone/>
                      </a:pPr>
                      <a:r>
                        <a:rPr lang="en"/>
                        <a:t>8.6- Extended learning. </a:t>
                      </a:r>
                      <a:endParaRPr/>
                    </a:p>
                    <a:p>
                      <a:pPr marL="0" lvl="0" indent="0" algn="l" rtl="0">
                        <a:spcBef>
                          <a:spcPts val="0"/>
                        </a:spcBef>
                        <a:spcAft>
                          <a:spcPts val="0"/>
                        </a:spcAft>
                        <a:buNone/>
                      </a:pPr>
                      <a:r>
                        <a:rPr lang="en"/>
                        <a:t>8.7- Piloting a new reading intervention program in Special Education department</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6"/>
          <p:cNvSpPr txBox="1">
            <a:spLocks noGrp="1"/>
          </p:cNvSpPr>
          <p:nvPr>
            <p:ph type="title"/>
          </p:nvPr>
        </p:nvSpPr>
        <p:spPr>
          <a:xfrm>
            <a:off x="628650" y="273848"/>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a:solidFill>
                  <a:srgbClr val="45818E"/>
                </a:solidFill>
                <a:latin typeface="Arial"/>
                <a:ea typeface="Arial"/>
                <a:cs typeface="Arial"/>
                <a:sym typeface="Arial"/>
              </a:rPr>
              <a:t>Technical Changes (to support compliance)</a:t>
            </a:r>
            <a:endParaRPr sz="2400">
              <a:solidFill>
                <a:srgbClr val="45818E"/>
              </a:solidFill>
            </a:endParaRPr>
          </a:p>
        </p:txBody>
      </p:sp>
      <p:sp>
        <p:nvSpPr>
          <p:cNvPr id="365" name="Google Shape;365;p66"/>
          <p:cNvSpPr txBox="1">
            <a:spLocks noGrp="1"/>
          </p:cNvSpPr>
          <p:nvPr>
            <p:ph type="body" idx="1"/>
          </p:nvPr>
        </p:nvSpPr>
        <p:spPr>
          <a:xfrm>
            <a:off x="230300" y="886750"/>
            <a:ext cx="8517600" cy="35040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0"/>
              </a:spcBef>
              <a:spcAft>
                <a:spcPts val="0"/>
              </a:spcAft>
              <a:buSzPts val="2100"/>
              <a:buChar char="●"/>
            </a:pPr>
            <a:r>
              <a:rPr lang="en"/>
              <a:t>Reorganized some goals (changed placement of some metrics and actions) to increase alignment with WASC organization </a:t>
            </a:r>
            <a:endParaRPr/>
          </a:p>
          <a:p>
            <a:pPr marL="457200" lvl="0" indent="-361950" algn="l" rtl="0">
              <a:lnSpc>
                <a:spcPct val="100000"/>
              </a:lnSpc>
              <a:spcBef>
                <a:spcPts val="1000"/>
              </a:spcBef>
              <a:spcAft>
                <a:spcPts val="0"/>
              </a:spcAft>
              <a:buSzPts val="2100"/>
              <a:buChar char="●"/>
            </a:pPr>
            <a:r>
              <a:rPr lang="en"/>
              <a:t>Revised some metrics (corrections to baseline data, made some more measurable, added some required metrics, adjusted desired outcomes based on previous board feedback)</a:t>
            </a:r>
            <a:endParaRPr/>
          </a:p>
          <a:p>
            <a:pPr marL="457200" lvl="0" indent="-361950" algn="l" rtl="0">
              <a:lnSpc>
                <a:spcPct val="100000"/>
              </a:lnSpc>
              <a:spcBef>
                <a:spcPts val="1000"/>
              </a:spcBef>
              <a:spcAft>
                <a:spcPts val="0"/>
              </a:spcAft>
              <a:buSzPts val="2100"/>
              <a:buChar char="●"/>
            </a:pPr>
            <a:r>
              <a:rPr lang="en"/>
              <a:t>Revised some actions to ensure they reflect current/planned practices.</a:t>
            </a:r>
            <a:endParaRPr/>
          </a:p>
          <a:p>
            <a:pPr marL="457200" lvl="0" indent="-381000" algn="l" rtl="0">
              <a:lnSpc>
                <a:spcPct val="100000"/>
              </a:lnSpc>
              <a:spcBef>
                <a:spcPts val="1000"/>
              </a:spcBef>
              <a:spcAft>
                <a:spcPts val="0"/>
              </a:spcAft>
              <a:buSzPts val="2400"/>
              <a:buChar char="●"/>
            </a:pPr>
            <a:r>
              <a:rPr lang="en"/>
              <a:t>More substantial discussion of “increased &amp; improved services” requirements and how “contributing actions” were selected/designated. </a:t>
            </a:r>
            <a:endParaRPr/>
          </a:p>
          <a:p>
            <a:pPr marL="457200" lvl="0" indent="-361950" algn="l" rtl="0">
              <a:lnSpc>
                <a:spcPct val="100000"/>
              </a:lnSpc>
              <a:spcBef>
                <a:spcPts val="1000"/>
              </a:spcBef>
              <a:spcAft>
                <a:spcPts val="0"/>
              </a:spcAft>
              <a:buSzPts val="2100"/>
              <a:buChar char="●"/>
            </a:pPr>
            <a:r>
              <a:rPr lang="en"/>
              <a:t>[</a:t>
            </a:r>
            <a:r>
              <a:rPr lang="en" i="1"/>
              <a:t>All changes are discussed in more detail in the “Goals Analysis” section for each goal</a:t>
            </a:r>
            <a:r>
              <a:rPr lang="en"/>
              <a:t>]</a:t>
            </a:r>
            <a:endParaRPr/>
          </a:p>
          <a:p>
            <a:pPr marL="0" lvl="0" indent="0" algn="l" rtl="0">
              <a:spcBef>
                <a:spcPts val="1000"/>
              </a:spcBef>
              <a:spcAft>
                <a:spcPts val="1000"/>
              </a:spcAft>
              <a:buNone/>
            </a:pPr>
            <a:endParaRPr/>
          </a:p>
        </p:txBody>
      </p:sp>
      <p:pic>
        <p:nvPicPr>
          <p:cNvPr id="366" name="Google Shape;366;p66" descr="Home - Making Waves Academy"/>
          <p:cNvPicPr preferRelativeResize="0"/>
          <p:nvPr/>
        </p:nvPicPr>
        <p:blipFill>
          <a:blip r:embed="rId3">
            <a:alphaModFix/>
          </a:blip>
          <a:stretch>
            <a:fillRect/>
          </a:stretch>
        </p:blipFill>
        <p:spPr>
          <a:xfrm>
            <a:off x="7814794" y="209156"/>
            <a:ext cx="933188" cy="95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7"/>
          <p:cNvSpPr txBox="1">
            <a:spLocks noGrp="1"/>
          </p:cNvSpPr>
          <p:nvPr>
            <p:ph type="title"/>
          </p:nvPr>
        </p:nvSpPr>
        <p:spPr>
          <a:xfrm>
            <a:off x="628650" y="273847"/>
            <a:ext cx="7886700" cy="5793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solidFill>
                  <a:srgbClr val="134F5C"/>
                </a:solidFill>
              </a:rPr>
              <a:t>Budget Context</a:t>
            </a:r>
            <a:endParaRPr>
              <a:solidFill>
                <a:srgbClr val="134F5C"/>
              </a:solidFill>
            </a:endParaRPr>
          </a:p>
        </p:txBody>
      </p:sp>
      <p:pic>
        <p:nvPicPr>
          <p:cNvPr id="372" name="Google Shape;372;p67"/>
          <p:cNvPicPr preferRelativeResize="0"/>
          <p:nvPr/>
        </p:nvPicPr>
        <p:blipFill>
          <a:blip r:embed="rId3">
            <a:alphaModFix/>
          </a:blip>
          <a:stretch>
            <a:fillRect/>
          </a:stretch>
        </p:blipFill>
        <p:spPr>
          <a:xfrm>
            <a:off x="152400" y="1005550"/>
            <a:ext cx="5121224" cy="3365375"/>
          </a:xfrm>
          <a:prstGeom prst="rect">
            <a:avLst/>
          </a:prstGeom>
          <a:noFill/>
          <a:ln>
            <a:noFill/>
          </a:ln>
        </p:spPr>
      </p:pic>
      <p:pic>
        <p:nvPicPr>
          <p:cNvPr id="373" name="Google Shape;373;p67"/>
          <p:cNvPicPr preferRelativeResize="0"/>
          <p:nvPr/>
        </p:nvPicPr>
        <p:blipFill>
          <a:blip r:embed="rId4">
            <a:alphaModFix/>
          </a:blip>
          <a:stretch>
            <a:fillRect/>
          </a:stretch>
        </p:blipFill>
        <p:spPr>
          <a:xfrm>
            <a:off x="5686551" y="1637188"/>
            <a:ext cx="3139675" cy="210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68"/>
          <p:cNvPicPr preferRelativeResize="0"/>
          <p:nvPr/>
        </p:nvPicPr>
        <p:blipFill rotWithShape="1">
          <a:blip r:embed="rId3">
            <a:alphaModFix/>
          </a:blip>
          <a:srcRect l="15286" r="15293"/>
          <a:stretch/>
        </p:blipFill>
        <p:spPr>
          <a:xfrm>
            <a:off x="1620004" y="-169187"/>
            <a:ext cx="7648573" cy="5481874"/>
          </a:xfrm>
          <a:prstGeom prst="rect">
            <a:avLst/>
          </a:prstGeom>
          <a:noFill/>
          <a:ln>
            <a:noFill/>
          </a:ln>
        </p:spPr>
      </p:pic>
      <p:sp>
        <p:nvSpPr>
          <p:cNvPr id="379" name="Google Shape;379;p68"/>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600"/>
              <a:buNone/>
            </a:pPr>
            <a:fld id="{00000000-1234-1234-1234-123412341234}" type="slidenum">
              <a:rPr lang="en"/>
              <a:t>15</a:t>
            </a:fld>
            <a:endParaRPr/>
          </a:p>
        </p:txBody>
      </p:sp>
      <p:pic>
        <p:nvPicPr>
          <p:cNvPr id="380" name="Google Shape;380;p68"/>
          <p:cNvPicPr preferRelativeResize="0"/>
          <p:nvPr/>
        </p:nvPicPr>
        <p:blipFill rotWithShape="1">
          <a:blip r:embed="rId4">
            <a:alphaModFix/>
          </a:blip>
          <a:srcRect/>
          <a:stretch/>
        </p:blipFill>
        <p:spPr>
          <a:xfrm>
            <a:off x="-153206" y="-13535"/>
            <a:ext cx="6876046" cy="5157035"/>
          </a:xfrm>
          <a:prstGeom prst="rect">
            <a:avLst/>
          </a:prstGeom>
          <a:noFill/>
          <a:ln>
            <a:noFill/>
          </a:ln>
        </p:spPr>
      </p:pic>
      <p:sp>
        <p:nvSpPr>
          <p:cNvPr id="381" name="Google Shape;381;p68"/>
          <p:cNvSpPr txBox="1"/>
          <p:nvPr/>
        </p:nvSpPr>
        <p:spPr>
          <a:xfrm>
            <a:off x="184243" y="1968987"/>
            <a:ext cx="3138600" cy="133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3300">
                <a:solidFill>
                  <a:srgbClr val="FFFFFF"/>
                </a:solidFill>
              </a:rPr>
              <a:t>Educational Partner Feedback</a:t>
            </a:r>
            <a:endParaRPr sz="3300">
              <a:solidFill>
                <a:srgbClr val="FFFFFF"/>
              </a:solidFill>
            </a:endParaRPr>
          </a:p>
          <a:p>
            <a:pPr marL="0" marR="0" lvl="0" indent="0" algn="l" rtl="0">
              <a:lnSpc>
                <a:spcPct val="100000"/>
              </a:lnSpc>
              <a:spcBef>
                <a:spcPts val="0"/>
              </a:spcBef>
              <a:spcAft>
                <a:spcPts val="0"/>
              </a:spcAft>
              <a:buClr>
                <a:srgbClr val="000000"/>
              </a:buClr>
              <a:buSzPts val="4100"/>
              <a:buFont typeface="Arial"/>
              <a:buNone/>
            </a:pPr>
            <a:endParaRPr sz="23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386" name="Google Shape;386;p69"/>
          <p:cNvGrpSpPr/>
          <p:nvPr/>
        </p:nvGrpSpPr>
        <p:grpSpPr>
          <a:xfrm>
            <a:off x="457200" y="1506970"/>
            <a:ext cx="1787382" cy="2984309"/>
            <a:chOff x="457200" y="1506970"/>
            <a:chExt cx="1787382" cy="2984309"/>
          </a:xfrm>
        </p:grpSpPr>
        <p:sp>
          <p:nvSpPr>
            <p:cNvPr id="387" name="Google Shape;387;p69"/>
            <p:cNvSpPr/>
            <p:nvPr/>
          </p:nvSpPr>
          <p:spPr>
            <a:xfrm>
              <a:off x="694155" y="1506970"/>
              <a:ext cx="1368527" cy="436948"/>
            </a:xfrm>
            <a:custGeom>
              <a:avLst/>
              <a:gdLst/>
              <a:ahLst/>
              <a:cxnLst/>
              <a:rect l="l" t="t" r="r" b="b"/>
              <a:pathLst>
                <a:path w="14069" h="4492" extrusionOk="0">
                  <a:moveTo>
                    <a:pt x="0" y="0"/>
                  </a:moveTo>
                  <a:lnTo>
                    <a:pt x="0" y="4492"/>
                  </a:lnTo>
                  <a:lnTo>
                    <a:pt x="14068" y="4492"/>
                  </a:lnTo>
                  <a:lnTo>
                    <a:pt x="14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88" name="Google Shape;388;p69"/>
            <p:cNvSpPr txBox="1"/>
            <p:nvPr/>
          </p:nvSpPr>
          <p:spPr>
            <a:xfrm>
              <a:off x="694200" y="1506975"/>
              <a:ext cx="13674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2"/>
                  </a:solidFill>
                  <a:latin typeface="Fira Sans Extra Condensed"/>
                  <a:ea typeface="Fira Sans Extra Condensed"/>
                  <a:cs typeface="Fira Sans Extra Condensed"/>
                  <a:sym typeface="Fira Sans Extra Condensed"/>
                </a:rPr>
                <a:t>January 20</a:t>
              </a:r>
              <a:endParaRPr sz="1600" b="1">
                <a:solidFill>
                  <a:schemeClr val="lt2"/>
                </a:solidFill>
                <a:latin typeface="Fira Sans Extra Condensed"/>
                <a:ea typeface="Fira Sans Extra Condensed"/>
                <a:cs typeface="Fira Sans Extra Condensed"/>
                <a:sym typeface="Fira Sans Extra Condensed"/>
              </a:endParaRPr>
            </a:p>
          </p:txBody>
        </p:sp>
        <p:sp>
          <p:nvSpPr>
            <p:cNvPr id="389" name="Google Shape;389;p69"/>
            <p:cNvSpPr/>
            <p:nvPr/>
          </p:nvSpPr>
          <p:spPr>
            <a:xfrm>
              <a:off x="679856" y="2015897"/>
              <a:ext cx="1396930" cy="1587390"/>
            </a:xfrm>
            <a:custGeom>
              <a:avLst/>
              <a:gdLst/>
              <a:ahLst/>
              <a:cxnLst/>
              <a:rect l="l" t="t" r="r" b="b"/>
              <a:pathLst>
                <a:path w="14361" h="16319" extrusionOk="0">
                  <a:moveTo>
                    <a:pt x="13767" y="594"/>
                  </a:moveTo>
                  <a:lnTo>
                    <a:pt x="13767" y="13191"/>
                  </a:lnTo>
                  <a:lnTo>
                    <a:pt x="7181" y="15695"/>
                  </a:lnTo>
                  <a:lnTo>
                    <a:pt x="585" y="13191"/>
                  </a:lnTo>
                  <a:lnTo>
                    <a:pt x="585" y="594"/>
                  </a:lnTo>
                  <a:close/>
                  <a:moveTo>
                    <a:pt x="1" y="0"/>
                  </a:moveTo>
                  <a:lnTo>
                    <a:pt x="1" y="13600"/>
                  </a:lnTo>
                  <a:lnTo>
                    <a:pt x="7181" y="16318"/>
                  </a:lnTo>
                  <a:lnTo>
                    <a:pt x="14361" y="13600"/>
                  </a:lnTo>
                  <a:lnTo>
                    <a:pt x="143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9"/>
            <p:cNvSpPr/>
            <p:nvPr/>
          </p:nvSpPr>
          <p:spPr>
            <a:xfrm>
              <a:off x="457200" y="3739654"/>
              <a:ext cx="1787382" cy="751625"/>
            </a:xfrm>
            <a:custGeom>
              <a:avLst/>
              <a:gdLst/>
              <a:ahLst/>
              <a:cxnLst/>
              <a:rect l="l" t="t" r="r" b="b"/>
              <a:pathLst>
                <a:path w="18375" h="7727" extrusionOk="0">
                  <a:moveTo>
                    <a:pt x="14507" y="0"/>
                  </a:moveTo>
                  <a:lnTo>
                    <a:pt x="14507" y="1082"/>
                  </a:lnTo>
                  <a:lnTo>
                    <a:pt x="1" y="1082"/>
                  </a:lnTo>
                  <a:lnTo>
                    <a:pt x="2777" y="3868"/>
                  </a:lnTo>
                  <a:lnTo>
                    <a:pt x="1" y="6644"/>
                  </a:lnTo>
                  <a:lnTo>
                    <a:pt x="14507" y="6644"/>
                  </a:lnTo>
                  <a:lnTo>
                    <a:pt x="14507" y="7726"/>
                  </a:lnTo>
                  <a:lnTo>
                    <a:pt x="18375" y="3868"/>
                  </a:lnTo>
                  <a:lnTo>
                    <a:pt x="14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9"/>
            <p:cNvSpPr txBox="1"/>
            <p:nvPr/>
          </p:nvSpPr>
          <p:spPr>
            <a:xfrm>
              <a:off x="733075" y="2197140"/>
              <a:ext cx="1285800" cy="99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lt2"/>
                  </a:solidFill>
                </a:rPr>
                <a:t>LCAP Mid-year updates and input at SSC</a:t>
              </a:r>
              <a:endParaRPr sz="1300">
                <a:solidFill>
                  <a:schemeClr val="lt2"/>
                </a:solidFill>
              </a:endParaRPr>
            </a:p>
          </p:txBody>
        </p:sp>
      </p:grpSp>
      <p:sp>
        <p:nvSpPr>
          <p:cNvPr id="392" name="Google Shape;392;p69"/>
          <p:cNvSpPr txBox="1">
            <a:spLocks noGrp="1"/>
          </p:cNvSpPr>
          <p:nvPr>
            <p:ph type="title"/>
          </p:nvPr>
        </p:nvSpPr>
        <p:spPr>
          <a:xfrm>
            <a:off x="457200" y="170950"/>
            <a:ext cx="7202700" cy="606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2800">
                <a:solidFill>
                  <a:srgbClr val="0C75B6"/>
                </a:solidFill>
                <a:latin typeface="Arial"/>
                <a:ea typeface="Arial"/>
                <a:cs typeface="Arial"/>
                <a:sym typeface="Arial"/>
              </a:rPr>
              <a:t>LCAP Educational-Partner Engagement</a:t>
            </a:r>
            <a:endParaRPr sz="2800">
              <a:solidFill>
                <a:srgbClr val="0C75B6"/>
              </a:solidFill>
              <a:latin typeface="Arial"/>
              <a:ea typeface="Arial"/>
              <a:cs typeface="Arial"/>
              <a:sym typeface="Arial"/>
            </a:endParaRPr>
          </a:p>
          <a:p>
            <a:pPr marL="0" lvl="0" indent="0" algn="ctr" rtl="0">
              <a:lnSpc>
                <a:spcPct val="90000"/>
              </a:lnSpc>
              <a:spcBef>
                <a:spcPts val="0"/>
              </a:spcBef>
              <a:spcAft>
                <a:spcPts val="0"/>
              </a:spcAft>
              <a:buNone/>
            </a:pPr>
            <a:r>
              <a:rPr lang="en" sz="2800">
                <a:solidFill>
                  <a:srgbClr val="0C75B6"/>
                </a:solidFill>
                <a:latin typeface="Arial"/>
                <a:ea typeface="Arial"/>
                <a:cs typeface="Arial"/>
                <a:sym typeface="Arial"/>
              </a:rPr>
              <a:t>Spring 2022</a:t>
            </a:r>
            <a:endParaRPr sz="2800">
              <a:solidFill>
                <a:srgbClr val="0C75B6"/>
              </a:solidFill>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p:txBody>
      </p:sp>
      <p:grpSp>
        <p:nvGrpSpPr>
          <p:cNvPr id="393" name="Google Shape;393;p69"/>
          <p:cNvGrpSpPr/>
          <p:nvPr/>
        </p:nvGrpSpPr>
        <p:grpSpPr>
          <a:xfrm>
            <a:off x="5319633" y="1506970"/>
            <a:ext cx="1731548" cy="2950166"/>
            <a:chOff x="5319633" y="1506970"/>
            <a:chExt cx="1731548" cy="2950166"/>
          </a:xfrm>
        </p:grpSpPr>
        <p:sp>
          <p:nvSpPr>
            <p:cNvPr id="394" name="Google Shape;394;p69"/>
            <p:cNvSpPr/>
            <p:nvPr/>
          </p:nvSpPr>
          <p:spPr>
            <a:xfrm>
              <a:off x="5319633" y="3773699"/>
              <a:ext cx="1731548" cy="683437"/>
            </a:xfrm>
            <a:custGeom>
              <a:avLst/>
              <a:gdLst/>
              <a:ahLst/>
              <a:cxnLst/>
              <a:rect l="l" t="t" r="r" b="b"/>
              <a:pathLst>
                <a:path w="17801" h="7026" extrusionOk="0">
                  <a:moveTo>
                    <a:pt x="14293" y="1"/>
                  </a:moveTo>
                  <a:lnTo>
                    <a:pt x="14293" y="888"/>
                  </a:lnTo>
                  <a:lnTo>
                    <a:pt x="0" y="888"/>
                  </a:lnTo>
                  <a:lnTo>
                    <a:pt x="2631" y="3518"/>
                  </a:lnTo>
                  <a:lnTo>
                    <a:pt x="0" y="6149"/>
                  </a:lnTo>
                  <a:lnTo>
                    <a:pt x="14293" y="6149"/>
                  </a:lnTo>
                  <a:lnTo>
                    <a:pt x="14293" y="7026"/>
                  </a:lnTo>
                  <a:lnTo>
                    <a:pt x="17800" y="3518"/>
                  </a:lnTo>
                  <a:lnTo>
                    <a:pt x="142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9"/>
            <p:cNvSpPr/>
            <p:nvPr/>
          </p:nvSpPr>
          <p:spPr>
            <a:xfrm>
              <a:off x="5483633" y="2015897"/>
              <a:ext cx="1396930" cy="1587390"/>
            </a:xfrm>
            <a:custGeom>
              <a:avLst/>
              <a:gdLst/>
              <a:ahLst/>
              <a:cxnLst/>
              <a:rect l="l" t="t" r="r" b="b"/>
              <a:pathLst>
                <a:path w="14361" h="16319" extrusionOk="0">
                  <a:moveTo>
                    <a:pt x="13776" y="594"/>
                  </a:moveTo>
                  <a:lnTo>
                    <a:pt x="13776" y="13191"/>
                  </a:lnTo>
                  <a:lnTo>
                    <a:pt x="7180" y="15695"/>
                  </a:lnTo>
                  <a:lnTo>
                    <a:pt x="594" y="13191"/>
                  </a:lnTo>
                  <a:lnTo>
                    <a:pt x="594" y="594"/>
                  </a:lnTo>
                  <a:close/>
                  <a:moveTo>
                    <a:pt x="0" y="0"/>
                  </a:moveTo>
                  <a:lnTo>
                    <a:pt x="0" y="13600"/>
                  </a:lnTo>
                  <a:lnTo>
                    <a:pt x="7180" y="16318"/>
                  </a:lnTo>
                  <a:lnTo>
                    <a:pt x="14361" y="13600"/>
                  </a:lnTo>
                  <a:lnTo>
                    <a:pt x="143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9"/>
            <p:cNvSpPr/>
            <p:nvPr/>
          </p:nvSpPr>
          <p:spPr>
            <a:xfrm>
              <a:off x="5497738" y="1506970"/>
              <a:ext cx="1368527" cy="436948"/>
            </a:xfrm>
            <a:custGeom>
              <a:avLst/>
              <a:gdLst/>
              <a:ahLst/>
              <a:cxnLst/>
              <a:rect l="l" t="t" r="r" b="b"/>
              <a:pathLst>
                <a:path w="14069" h="4492" extrusionOk="0">
                  <a:moveTo>
                    <a:pt x="1" y="0"/>
                  </a:moveTo>
                  <a:lnTo>
                    <a:pt x="1" y="4492"/>
                  </a:lnTo>
                  <a:lnTo>
                    <a:pt x="14069" y="4492"/>
                  </a:lnTo>
                  <a:lnTo>
                    <a:pt x="140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9"/>
            <p:cNvSpPr txBox="1"/>
            <p:nvPr/>
          </p:nvSpPr>
          <p:spPr>
            <a:xfrm>
              <a:off x="5497850" y="1506975"/>
              <a:ext cx="13686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1100"/>
                <a:buFont typeface="Arial"/>
                <a:buNone/>
              </a:pPr>
              <a:r>
                <a:rPr lang="en" sz="1600" b="1">
                  <a:solidFill>
                    <a:schemeClr val="lt2"/>
                  </a:solidFill>
                  <a:latin typeface="Fira Sans Extra Condensed"/>
                  <a:ea typeface="Fira Sans Extra Condensed"/>
                  <a:cs typeface="Fira Sans Extra Condensed"/>
                  <a:sym typeface="Fira Sans Extra Condensed"/>
                </a:rPr>
                <a:t>April 12</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398" name="Google Shape;398;p69"/>
            <p:cNvSpPr txBox="1"/>
            <p:nvPr/>
          </p:nvSpPr>
          <p:spPr>
            <a:xfrm>
              <a:off x="5534675" y="2015900"/>
              <a:ext cx="1396800" cy="118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
                  <a:solidFill>
                    <a:schemeClr val="lt2"/>
                  </a:solidFill>
                  <a:latin typeface="Roboto"/>
                  <a:ea typeface="Roboto"/>
                  <a:cs typeface="Roboto"/>
                  <a:sym typeface="Roboto"/>
                </a:rPr>
                <a:t>Black/African American Parent Advisory Committee Feedback</a:t>
              </a:r>
              <a:endParaRPr sz="1300">
                <a:solidFill>
                  <a:schemeClr val="lt2"/>
                </a:solidFill>
                <a:latin typeface="Roboto"/>
                <a:ea typeface="Roboto"/>
                <a:cs typeface="Roboto"/>
                <a:sym typeface="Roboto"/>
              </a:endParaRPr>
            </a:p>
          </p:txBody>
        </p:sp>
      </p:grpSp>
      <p:grpSp>
        <p:nvGrpSpPr>
          <p:cNvPr id="399" name="Google Shape;399;p69"/>
          <p:cNvGrpSpPr/>
          <p:nvPr/>
        </p:nvGrpSpPr>
        <p:grpSpPr>
          <a:xfrm>
            <a:off x="6905069" y="1506970"/>
            <a:ext cx="1781740" cy="2984309"/>
            <a:chOff x="6905069" y="1506970"/>
            <a:chExt cx="1781740" cy="2984309"/>
          </a:xfrm>
        </p:grpSpPr>
        <p:sp>
          <p:nvSpPr>
            <p:cNvPr id="400" name="Google Shape;400;p69"/>
            <p:cNvSpPr/>
            <p:nvPr/>
          </p:nvSpPr>
          <p:spPr>
            <a:xfrm>
              <a:off x="7085119" y="2015897"/>
              <a:ext cx="1397028" cy="1587390"/>
            </a:xfrm>
            <a:custGeom>
              <a:avLst/>
              <a:gdLst/>
              <a:ahLst/>
              <a:cxnLst/>
              <a:rect l="l" t="t" r="r" b="b"/>
              <a:pathLst>
                <a:path w="14362" h="16319" extrusionOk="0">
                  <a:moveTo>
                    <a:pt x="13766" y="594"/>
                  </a:moveTo>
                  <a:lnTo>
                    <a:pt x="13766" y="13191"/>
                  </a:lnTo>
                  <a:lnTo>
                    <a:pt x="7181" y="15695"/>
                  </a:lnTo>
                  <a:lnTo>
                    <a:pt x="595" y="13191"/>
                  </a:lnTo>
                  <a:lnTo>
                    <a:pt x="595" y="594"/>
                  </a:lnTo>
                  <a:close/>
                  <a:moveTo>
                    <a:pt x="1" y="0"/>
                  </a:moveTo>
                  <a:lnTo>
                    <a:pt x="1" y="13600"/>
                  </a:lnTo>
                  <a:lnTo>
                    <a:pt x="7181" y="16318"/>
                  </a:lnTo>
                  <a:lnTo>
                    <a:pt x="14361" y="13600"/>
                  </a:lnTo>
                  <a:lnTo>
                    <a:pt x="143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9"/>
            <p:cNvSpPr/>
            <p:nvPr/>
          </p:nvSpPr>
          <p:spPr>
            <a:xfrm>
              <a:off x="6905069" y="3739654"/>
              <a:ext cx="1781740" cy="751625"/>
            </a:xfrm>
            <a:custGeom>
              <a:avLst/>
              <a:gdLst/>
              <a:ahLst/>
              <a:cxnLst/>
              <a:rect l="l" t="t" r="r" b="b"/>
              <a:pathLst>
                <a:path w="18317" h="7727" extrusionOk="0">
                  <a:moveTo>
                    <a:pt x="14448" y="0"/>
                  </a:moveTo>
                  <a:lnTo>
                    <a:pt x="14448" y="1082"/>
                  </a:lnTo>
                  <a:lnTo>
                    <a:pt x="1" y="1082"/>
                  </a:lnTo>
                  <a:lnTo>
                    <a:pt x="2777" y="3868"/>
                  </a:lnTo>
                  <a:lnTo>
                    <a:pt x="1" y="6644"/>
                  </a:lnTo>
                  <a:lnTo>
                    <a:pt x="14448" y="6644"/>
                  </a:lnTo>
                  <a:lnTo>
                    <a:pt x="14448" y="7726"/>
                  </a:lnTo>
                  <a:lnTo>
                    <a:pt x="18317" y="3868"/>
                  </a:lnTo>
                  <a:lnTo>
                    <a:pt x="1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9"/>
            <p:cNvSpPr/>
            <p:nvPr/>
          </p:nvSpPr>
          <p:spPr>
            <a:xfrm>
              <a:off x="7099321" y="1506970"/>
              <a:ext cx="1368527" cy="436948"/>
            </a:xfrm>
            <a:custGeom>
              <a:avLst/>
              <a:gdLst/>
              <a:ahLst/>
              <a:cxnLst/>
              <a:rect l="l" t="t" r="r" b="b"/>
              <a:pathLst>
                <a:path w="14069" h="4492" extrusionOk="0">
                  <a:moveTo>
                    <a:pt x="1" y="0"/>
                  </a:moveTo>
                  <a:lnTo>
                    <a:pt x="1" y="4492"/>
                  </a:lnTo>
                  <a:lnTo>
                    <a:pt x="14069" y="4492"/>
                  </a:lnTo>
                  <a:lnTo>
                    <a:pt x="14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9"/>
            <p:cNvSpPr txBox="1"/>
            <p:nvPr/>
          </p:nvSpPr>
          <p:spPr>
            <a:xfrm>
              <a:off x="7098950" y="1506975"/>
              <a:ext cx="13686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1100"/>
                <a:buFont typeface="Arial"/>
                <a:buNone/>
              </a:pPr>
              <a:r>
                <a:rPr lang="en" sz="1600" b="1">
                  <a:solidFill>
                    <a:schemeClr val="lt2"/>
                  </a:solidFill>
                  <a:latin typeface="Fira Sans Extra Condensed"/>
                  <a:ea typeface="Fira Sans Extra Condensed"/>
                  <a:cs typeface="Fira Sans Extra Condensed"/>
                  <a:sym typeface="Fira Sans Extra Condensed"/>
                </a:rPr>
                <a:t>April 14</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404" name="Google Shape;404;p69"/>
            <p:cNvSpPr txBox="1"/>
            <p:nvPr/>
          </p:nvSpPr>
          <p:spPr>
            <a:xfrm>
              <a:off x="7196350" y="2221174"/>
              <a:ext cx="1285800" cy="9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
                  <a:solidFill>
                    <a:schemeClr val="lt2"/>
                  </a:solidFill>
                  <a:latin typeface="Roboto"/>
                  <a:ea typeface="Roboto"/>
                  <a:cs typeface="Roboto"/>
                  <a:sym typeface="Roboto"/>
                </a:rPr>
                <a:t>Faculty/Staff LCAP Feedback Session </a:t>
              </a:r>
              <a:endParaRPr>
                <a:solidFill>
                  <a:schemeClr val="lt2"/>
                </a:solidFill>
                <a:latin typeface="Roboto"/>
                <a:ea typeface="Roboto"/>
                <a:cs typeface="Roboto"/>
                <a:sym typeface="Roboto"/>
              </a:endParaRPr>
            </a:p>
            <a:p>
              <a:pPr marL="0" lvl="0" indent="0" algn="ctr" rtl="0">
                <a:spcBef>
                  <a:spcPts val="0"/>
                </a:spcBef>
                <a:spcAft>
                  <a:spcPts val="0"/>
                </a:spcAft>
                <a:buNone/>
              </a:pPr>
              <a:endParaRPr sz="1300">
                <a:solidFill>
                  <a:schemeClr val="lt2"/>
                </a:solidFill>
                <a:latin typeface="Roboto"/>
                <a:ea typeface="Roboto"/>
                <a:cs typeface="Roboto"/>
                <a:sym typeface="Roboto"/>
              </a:endParaRPr>
            </a:p>
          </p:txBody>
        </p:sp>
      </p:grpSp>
      <p:grpSp>
        <p:nvGrpSpPr>
          <p:cNvPr id="405" name="Google Shape;405;p69"/>
          <p:cNvGrpSpPr/>
          <p:nvPr/>
        </p:nvGrpSpPr>
        <p:grpSpPr>
          <a:xfrm>
            <a:off x="2111797" y="1506970"/>
            <a:ext cx="1726781" cy="2950166"/>
            <a:chOff x="2111797" y="1506970"/>
            <a:chExt cx="1726781" cy="2950166"/>
          </a:xfrm>
        </p:grpSpPr>
        <p:sp>
          <p:nvSpPr>
            <p:cNvPr id="406" name="Google Shape;406;p69"/>
            <p:cNvSpPr/>
            <p:nvPr/>
          </p:nvSpPr>
          <p:spPr>
            <a:xfrm>
              <a:off x="2281439" y="2015897"/>
              <a:ext cx="1396930" cy="1587390"/>
            </a:xfrm>
            <a:custGeom>
              <a:avLst/>
              <a:gdLst/>
              <a:ahLst/>
              <a:cxnLst/>
              <a:rect l="l" t="t" r="r" b="b"/>
              <a:pathLst>
                <a:path w="14361" h="16319" extrusionOk="0">
                  <a:moveTo>
                    <a:pt x="13767" y="594"/>
                  </a:moveTo>
                  <a:lnTo>
                    <a:pt x="13767" y="13191"/>
                  </a:lnTo>
                  <a:lnTo>
                    <a:pt x="7181" y="15695"/>
                  </a:lnTo>
                  <a:lnTo>
                    <a:pt x="585" y="13191"/>
                  </a:lnTo>
                  <a:lnTo>
                    <a:pt x="585" y="594"/>
                  </a:lnTo>
                  <a:close/>
                  <a:moveTo>
                    <a:pt x="0" y="0"/>
                  </a:moveTo>
                  <a:lnTo>
                    <a:pt x="0" y="13600"/>
                  </a:lnTo>
                  <a:lnTo>
                    <a:pt x="7181" y="16318"/>
                  </a:lnTo>
                  <a:lnTo>
                    <a:pt x="14361" y="13600"/>
                  </a:lnTo>
                  <a:lnTo>
                    <a:pt x="143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9"/>
            <p:cNvSpPr/>
            <p:nvPr/>
          </p:nvSpPr>
          <p:spPr>
            <a:xfrm>
              <a:off x="2111797" y="3773699"/>
              <a:ext cx="1726781" cy="683437"/>
            </a:xfrm>
            <a:custGeom>
              <a:avLst/>
              <a:gdLst/>
              <a:ahLst/>
              <a:cxnLst/>
              <a:rect l="l" t="t" r="r" b="b"/>
              <a:pathLst>
                <a:path w="17752" h="7026" extrusionOk="0">
                  <a:moveTo>
                    <a:pt x="14244" y="1"/>
                  </a:moveTo>
                  <a:lnTo>
                    <a:pt x="14244" y="888"/>
                  </a:lnTo>
                  <a:lnTo>
                    <a:pt x="1" y="888"/>
                  </a:lnTo>
                  <a:lnTo>
                    <a:pt x="2631" y="3518"/>
                  </a:lnTo>
                  <a:lnTo>
                    <a:pt x="1" y="6149"/>
                  </a:lnTo>
                  <a:lnTo>
                    <a:pt x="14244" y="6149"/>
                  </a:lnTo>
                  <a:lnTo>
                    <a:pt x="14244" y="7026"/>
                  </a:lnTo>
                  <a:lnTo>
                    <a:pt x="17751" y="3518"/>
                  </a:lnTo>
                  <a:lnTo>
                    <a:pt x="14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9"/>
            <p:cNvSpPr/>
            <p:nvPr/>
          </p:nvSpPr>
          <p:spPr>
            <a:xfrm>
              <a:off x="2295641" y="1506970"/>
              <a:ext cx="1367554" cy="436948"/>
            </a:xfrm>
            <a:custGeom>
              <a:avLst/>
              <a:gdLst/>
              <a:ahLst/>
              <a:cxnLst/>
              <a:rect l="l" t="t" r="r" b="b"/>
              <a:pathLst>
                <a:path w="14059" h="4492" extrusionOk="0">
                  <a:moveTo>
                    <a:pt x="1" y="0"/>
                  </a:moveTo>
                  <a:lnTo>
                    <a:pt x="1" y="4492"/>
                  </a:lnTo>
                  <a:lnTo>
                    <a:pt x="14059" y="4492"/>
                  </a:lnTo>
                  <a:lnTo>
                    <a:pt x="14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9"/>
            <p:cNvSpPr txBox="1"/>
            <p:nvPr/>
          </p:nvSpPr>
          <p:spPr>
            <a:xfrm>
              <a:off x="2295650" y="1510375"/>
              <a:ext cx="13686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1100"/>
                <a:buFont typeface="Arial"/>
                <a:buNone/>
              </a:pPr>
              <a:r>
                <a:rPr lang="en" sz="1600" b="1">
                  <a:solidFill>
                    <a:schemeClr val="lt2"/>
                  </a:solidFill>
                  <a:latin typeface="Fira Sans Extra Condensed"/>
                  <a:ea typeface="Fira Sans Extra Condensed"/>
                  <a:cs typeface="Fira Sans Extra Condensed"/>
                  <a:sym typeface="Fira Sans Extra Condensed"/>
                </a:rPr>
                <a:t>March 31</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410" name="Google Shape;410;p69"/>
            <p:cNvSpPr txBox="1"/>
            <p:nvPr/>
          </p:nvSpPr>
          <p:spPr>
            <a:xfrm>
              <a:off x="2342700" y="2015900"/>
              <a:ext cx="1285800" cy="12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endParaRPr sz="1300">
                <a:solidFill>
                  <a:schemeClr val="lt2"/>
                </a:solidFill>
              </a:endParaRPr>
            </a:p>
          </p:txBody>
        </p:sp>
      </p:grpSp>
      <p:grpSp>
        <p:nvGrpSpPr>
          <p:cNvPr id="411" name="Google Shape;411;p69"/>
          <p:cNvGrpSpPr/>
          <p:nvPr/>
        </p:nvGrpSpPr>
        <p:grpSpPr>
          <a:xfrm>
            <a:off x="3726609" y="1506970"/>
            <a:ext cx="1704895" cy="2950166"/>
            <a:chOff x="3726609" y="1506970"/>
            <a:chExt cx="1704895" cy="2950166"/>
          </a:xfrm>
        </p:grpSpPr>
        <p:sp>
          <p:nvSpPr>
            <p:cNvPr id="412" name="Google Shape;412;p69"/>
            <p:cNvSpPr/>
            <p:nvPr/>
          </p:nvSpPr>
          <p:spPr>
            <a:xfrm>
              <a:off x="3882050" y="2015897"/>
              <a:ext cx="1396930" cy="1587390"/>
            </a:xfrm>
            <a:custGeom>
              <a:avLst/>
              <a:gdLst/>
              <a:ahLst/>
              <a:cxnLst/>
              <a:rect l="l" t="t" r="r" b="b"/>
              <a:pathLst>
                <a:path w="14361" h="16319" extrusionOk="0">
                  <a:moveTo>
                    <a:pt x="13776" y="594"/>
                  </a:moveTo>
                  <a:lnTo>
                    <a:pt x="13776" y="13191"/>
                  </a:lnTo>
                  <a:lnTo>
                    <a:pt x="7180" y="15695"/>
                  </a:lnTo>
                  <a:lnTo>
                    <a:pt x="594" y="13191"/>
                  </a:lnTo>
                  <a:lnTo>
                    <a:pt x="594" y="594"/>
                  </a:lnTo>
                  <a:close/>
                  <a:moveTo>
                    <a:pt x="1" y="0"/>
                  </a:moveTo>
                  <a:lnTo>
                    <a:pt x="1" y="13600"/>
                  </a:lnTo>
                  <a:lnTo>
                    <a:pt x="7180" y="16318"/>
                  </a:lnTo>
                  <a:lnTo>
                    <a:pt x="14361" y="13600"/>
                  </a:lnTo>
                  <a:lnTo>
                    <a:pt x="143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9"/>
            <p:cNvSpPr/>
            <p:nvPr/>
          </p:nvSpPr>
          <p:spPr>
            <a:xfrm>
              <a:off x="3726609" y="3773699"/>
              <a:ext cx="1704895" cy="683437"/>
            </a:xfrm>
            <a:custGeom>
              <a:avLst/>
              <a:gdLst/>
              <a:ahLst/>
              <a:cxnLst/>
              <a:rect l="l" t="t" r="r" b="b"/>
              <a:pathLst>
                <a:path w="17527" h="7026" extrusionOk="0">
                  <a:moveTo>
                    <a:pt x="14020" y="1"/>
                  </a:moveTo>
                  <a:lnTo>
                    <a:pt x="14020" y="888"/>
                  </a:lnTo>
                  <a:lnTo>
                    <a:pt x="1" y="888"/>
                  </a:lnTo>
                  <a:lnTo>
                    <a:pt x="2631" y="3518"/>
                  </a:lnTo>
                  <a:lnTo>
                    <a:pt x="1" y="6149"/>
                  </a:lnTo>
                  <a:lnTo>
                    <a:pt x="14020" y="6149"/>
                  </a:lnTo>
                  <a:lnTo>
                    <a:pt x="14020" y="7026"/>
                  </a:lnTo>
                  <a:lnTo>
                    <a:pt x="17527" y="3518"/>
                  </a:lnTo>
                  <a:lnTo>
                    <a:pt x="140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9"/>
            <p:cNvSpPr/>
            <p:nvPr/>
          </p:nvSpPr>
          <p:spPr>
            <a:xfrm>
              <a:off x="3897224" y="1506970"/>
              <a:ext cx="1367554" cy="436948"/>
            </a:xfrm>
            <a:custGeom>
              <a:avLst/>
              <a:gdLst/>
              <a:ahLst/>
              <a:cxnLst/>
              <a:rect l="l" t="t" r="r" b="b"/>
              <a:pathLst>
                <a:path w="14059" h="4492" extrusionOk="0">
                  <a:moveTo>
                    <a:pt x="0" y="0"/>
                  </a:moveTo>
                  <a:lnTo>
                    <a:pt x="0" y="4492"/>
                  </a:lnTo>
                  <a:lnTo>
                    <a:pt x="14058" y="4492"/>
                  </a:lnTo>
                  <a:lnTo>
                    <a:pt x="140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9"/>
            <p:cNvSpPr txBox="1"/>
            <p:nvPr/>
          </p:nvSpPr>
          <p:spPr>
            <a:xfrm>
              <a:off x="3896750" y="1510375"/>
              <a:ext cx="1368600" cy="43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2"/>
                </a:buClr>
                <a:buSzPts val="1100"/>
                <a:buFont typeface="Arial"/>
                <a:buNone/>
              </a:pPr>
              <a:r>
                <a:rPr lang="en" sz="1600" b="1">
                  <a:solidFill>
                    <a:schemeClr val="lt2"/>
                  </a:solidFill>
                  <a:latin typeface="Fira Sans Extra Condensed"/>
                  <a:ea typeface="Fira Sans Extra Condensed"/>
                  <a:cs typeface="Fira Sans Extra Condensed"/>
                  <a:sym typeface="Fira Sans Extra Condensed"/>
                </a:rPr>
                <a:t>April 12</a:t>
              </a:r>
              <a:endParaRPr sz="1600" b="1">
                <a:solidFill>
                  <a:schemeClr val="lt2"/>
                </a:solidFill>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600" b="1">
                <a:solidFill>
                  <a:schemeClr val="lt2"/>
                </a:solidFill>
                <a:latin typeface="Fira Sans Extra Condensed"/>
                <a:ea typeface="Fira Sans Extra Condensed"/>
                <a:cs typeface="Fira Sans Extra Condensed"/>
                <a:sym typeface="Fira Sans Extra Condensed"/>
              </a:endParaRPr>
            </a:p>
          </p:txBody>
        </p:sp>
        <p:sp>
          <p:nvSpPr>
            <p:cNvPr id="416" name="Google Shape;416;p69"/>
            <p:cNvSpPr txBox="1"/>
            <p:nvPr/>
          </p:nvSpPr>
          <p:spPr>
            <a:xfrm>
              <a:off x="3978975" y="2015890"/>
              <a:ext cx="1285800" cy="9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
                  <a:solidFill>
                    <a:schemeClr val="lt2"/>
                  </a:solidFill>
                </a:rPr>
                <a:t>English Language Advisory (ELAC) LCAP Feedback Session</a:t>
              </a:r>
              <a:endParaRPr>
                <a:solidFill>
                  <a:schemeClr val="lt2"/>
                </a:solidFill>
              </a:endParaRPr>
            </a:p>
            <a:p>
              <a:pPr marL="0" lvl="0" indent="0" algn="ctr" rtl="0">
                <a:spcBef>
                  <a:spcPts val="0"/>
                </a:spcBef>
                <a:spcAft>
                  <a:spcPts val="0"/>
                </a:spcAft>
                <a:buNone/>
              </a:pPr>
              <a:endParaRPr sz="1300">
                <a:solidFill>
                  <a:schemeClr val="lt2"/>
                </a:solidFill>
                <a:latin typeface="Roboto"/>
                <a:ea typeface="Roboto"/>
                <a:cs typeface="Roboto"/>
                <a:sym typeface="Roboto"/>
              </a:endParaRPr>
            </a:p>
          </p:txBody>
        </p:sp>
      </p:grpSp>
      <p:pic>
        <p:nvPicPr>
          <p:cNvPr id="417" name="Google Shape;417;p69" descr="Home - Making Waves Academy"/>
          <p:cNvPicPr preferRelativeResize="0"/>
          <p:nvPr/>
        </p:nvPicPr>
        <p:blipFill>
          <a:blip r:embed="rId3">
            <a:alphaModFix/>
          </a:blip>
          <a:stretch>
            <a:fillRect/>
          </a:stretch>
        </p:blipFill>
        <p:spPr>
          <a:xfrm>
            <a:off x="8027025" y="93850"/>
            <a:ext cx="880200" cy="900825"/>
          </a:xfrm>
          <a:prstGeom prst="rect">
            <a:avLst/>
          </a:prstGeom>
          <a:noFill/>
          <a:ln>
            <a:noFill/>
          </a:ln>
        </p:spPr>
      </p:pic>
      <p:sp>
        <p:nvSpPr>
          <p:cNvPr id="418" name="Google Shape;418;p69"/>
          <p:cNvSpPr txBox="1"/>
          <p:nvPr/>
        </p:nvSpPr>
        <p:spPr>
          <a:xfrm>
            <a:off x="2363388" y="2137225"/>
            <a:ext cx="12444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lt2"/>
                </a:solidFill>
              </a:rPr>
              <a:t>LCAP kick-off event sponsored by SSC (families, staff, students) </a:t>
            </a:r>
            <a:endParaRPr sz="1300">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423" name="Google Shape;423;p70"/>
          <p:cNvGrpSpPr/>
          <p:nvPr/>
        </p:nvGrpSpPr>
        <p:grpSpPr>
          <a:xfrm>
            <a:off x="5016325" y="3635811"/>
            <a:ext cx="3670535" cy="878699"/>
            <a:chOff x="5016325" y="3635811"/>
            <a:chExt cx="3670535" cy="878699"/>
          </a:xfrm>
        </p:grpSpPr>
        <p:cxnSp>
          <p:nvCxnSpPr>
            <p:cNvPr id="424" name="Google Shape;424;p70"/>
            <p:cNvCxnSpPr/>
            <p:nvPr/>
          </p:nvCxnSpPr>
          <p:spPr>
            <a:xfrm rot="10800000">
              <a:off x="5016325" y="4073066"/>
              <a:ext cx="1547400" cy="0"/>
            </a:xfrm>
            <a:prstGeom prst="straightConnector1">
              <a:avLst/>
            </a:prstGeom>
            <a:noFill/>
            <a:ln w="19050" cap="flat" cmpd="sng">
              <a:solidFill>
                <a:srgbClr val="D9D9D9"/>
              </a:solidFill>
              <a:prstDash val="solid"/>
              <a:round/>
              <a:headEnd type="oval" w="med" len="med"/>
              <a:tailEnd type="none" w="med" len="med"/>
            </a:ln>
          </p:spPr>
        </p:cxnSp>
        <p:sp>
          <p:nvSpPr>
            <p:cNvPr id="425" name="Google Shape;425;p70"/>
            <p:cNvSpPr txBox="1"/>
            <p:nvPr/>
          </p:nvSpPr>
          <p:spPr>
            <a:xfrm>
              <a:off x="6563760" y="3635811"/>
              <a:ext cx="21231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4"/>
                  </a:solidFill>
                  <a:latin typeface="Fira Sans Extra Condensed"/>
                  <a:ea typeface="Fira Sans Extra Condensed"/>
                  <a:cs typeface="Fira Sans Extra Condensed"/>
                  <a:sym typeface="Fira Sans Extra Condensed"/>
                </a:rPr>
                <a:t>LCAP Feedback Events</a:t>
              </a:r>
              <a:endParaRPr sz="1600" b="1">
                <a:solidFill>
                  <a:schemeClr val="accent4"/>
                </a:solidFill>
                <a:latin typeface="Fira Sans Extra Condensed"/>
                <a:ea typeface="Fira Sans Extra Condensed"/>
                <a:cs typeface="Fira Sans Extra Condensed"/>
                <a:sym typeface="Fira Sans Extra Condensed"/>
              </a:endParaRPr>
            </a:p>
          </p:txBody>
        </p:sp>
        <p:sp>
          <p:nvSpPr>
            <p:cNvPr id="426" name="Google Shape;426;p70"/>
            <p:cNvSpPr txBox="1"/>
            <p:nvPr/>
          </p:nvSpPr>
          <p:spPr>
            <a:xfrm>
              <a:off x="6563750" y="3908210"/>
              <a:ext cx="2123100" cy="6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2"/>
                  </a:solidFill>
                  <a:latin typeface="Roboto"/>
                  <a:ea typeface="Roboto"/>
                  <a:cs typeface="Roboto"/>
                  <a:sym typeface="Roboto"/>
                </a:rPr>
                <a:t>Official LCAP feedback events with different groups of educational partners</a:t>
              </a:r>
              <a:endParaRPr sz="1200">
                <a:solidFill>
                  <a:schemeClr val="lt2"/>
                </a:solidFill>
                <a:latin typeface="Roboto"/>
                <a:ea typeface="Roboto"/>
                <a:cs typeface="Roboto"/>
                <a:sym typeface="Roboto"/>
              </a:endParaRPr>
            </a:p>
          </p:txBody>
        </p:sp>
      </p:grpSp>
      <p:grpSp>
        <p:nvGrpSpPr>
          <p:cNvPr id="427" name="Google Shape;427;p70"/>
          <p:cNvGrpSpPr/>
          <p:nvPr/>
        </p:nvGrpSpPr>
        <p:grpSpPr>
          <a:xfrm>
            <a:off x="5016325" y="2541266"/>
            <a:ext cx="3670528" cy="878694"/>
            <a:chOff x="5016325" y="2541266"/>
            <a:chExt cx="3670528" cy="878694"/>
          </a:xfrm>
        </p:grpSpPr>
        <p:cxnSp>
          <p:nvCxnSpPr>
            <p:cNvPr id="428" name="Google Shape;428;p70"/>
            <p:cNvCxnSpPr/>
            <p:nvPr/>
          </p:nvCxnSpPr>
          <p:spPr>
            <a:xfrm rot="10800000">
              <a:off x="5016325" y="2966873"/>
              <a:ext cx="1547400" cy="0"/>
            </a:xfrm>
            <a:prstGeom prst="straightConnector1">
              <a:avLst/>
            </a:prstGeom>
            <a:noFill/>
            <a:ln w="19050" cap="flat" cmpd="sng">
              <a:solidFill>
                <a:srgbClr val="D9D9D9"/>
              </a:solidFill>
              <a:prstDash val="solid"/>
              <a:round/>
              <a:headEnd type="oval" w="med" len="med"/>
              <a:tailEnd type="none" w="med" len="med"/>
            </a:ln>
          </p:spPr>
        </p:cxnSp>
        <p:sp>
          <p:nvSpPr>
            <p:cNvPr id="429" name="Google Shape;429;p70"/>
            <p:cNvSpPr txBox="1"/>
            <p:nvPr/>
          </p:nvSpPr>
          <p:spPr>
            <a:xfrm>
              <a:off x="6563753" y="2541266"/>
              <a:ext cx="21231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Pulse Check Surveys</a:t>
              </a:r>
              <a:endParaRPr sz="1600" b="1">
                <a:solidFill>
                  <a:schemeClr val="accent3"/>
                </a:solidFill>
                <a:latin typeface="Fira Sans Extra Condensed"/>
                <a:ea typeface="Fira Sans Extra Condensed"/>
                <a:cs typeface="Fira Sans Extra Condensed"/>
                <a:sym typeface="Fira Sans Extra Condensed"/>
              </a:endParaRPr>
            </a:p>
          </p:txBody>
        </p:sp>
        <p:sp>
          <p:nvSpPr>
            <p:cNvPr id="430" name="Google Shape;430;p70"/>
            <p:cNvSpPr txBox="1"/>
            <p:nvPr/>
          </p:nvSpPr>
          <p:spPr>
            <a:xfrm>
              <a:off x="6563750" y="2813660"/>
              <a:ext cx="2123100" cy="6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2"/>
                  </a:solidFill>
                  <a:latin typeface="Roboto"/>
                  <a:ea typeface="Roboto"/>
                  <a:cs typeface="Roboto"/>
                  <a:sym typeface="Roboto"/>
                </a:rPr>
                <a:t>Brief family and staff surveys to get input on successes, challenges, and priorities of the year</a:t>
              </a:r>
              <a:endParaRPr sz="1200">
                <a:solidFill>
                  <a:schemeClr val="lt2"/>
                </a:solidFill>
                <a:latin typeface="Roboto"/>
                <a:ea typeface="Roboto"/>
                <a:cs typeface="Roboto"/>
                <a:sym typeface="Roboto"/>
              </a:endParaRPr>
            </a:p>
          </p:txBody>
        </p:sp>
      </p:grpSp>
      <p:grpSp>
        <p:nvGrpSpPr>
          <p:cNvPr id="431" name="Google Shape;431;p70"/>
          <p:cNvGrpSpPr/>
          <p:nvPr/>
        </p:nvGrpSpPr>
        <p:grpSpPr>
          <a:xfrm>
            <a:off x="5016325" y="1433460"/>
            <a:ext cx="3670528" cy="884269"/>
            <a:chOff x="5016325" y="1433460"/>
            <a:chExt cx="3670528" cy="884269"/>
          </a:xfrm>
        </p:grpSpPr>
        <p:cxnSp>
          <p:nvCxnSpPr>
            <p:cNvPr id="432" name="Google Shape;432;p70"/>
            <p:cNvCxnSpPr/>
            <p:nvPr/>
          </p:nvCxnSpPr>
          <p:spPr>
            <a:xfrm rot="10800000">
              <a:off x="5016325" y="1874538"/>
              <a:ext cx="1547400" cy="0"/>
            </a:xfrm>
            <a:prstGeom prst="straightConnector1">
              <a:avLst/>
            </a:prstGeom>
            <a:noFill/>
            <a:ln w="19050" cap="flat" cmpd="sng">
              <a:solidFill>
                <a:srgbClr val="D9D9D9"/>
              </a:solidFill>
              <a:prstDash val="solid"/>
              <a:round/>
              <a:headEnd type="oval" w="med" len="med"/>
              <a:tailEnd type="none" w="med" len="med"/>
            </a:ln>
          </p:spPr>
        </p:cxnSp>
        <p:sp>
          <p:nvSpPr>
            <p:cNvPr id="433" name="Google Shape;433;p70"/>
            <p:cNvSpPr txBox="1"/>
            <p:nvPr/>
          </p:nvSpPr>
          <p:spPr>
            <a:xfrm>
              <a:off x="6563753" y="1433460"/>
              <a:ext cx="2123100" cy="3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accent2"/>
                  </a:solidFill>
                  <a:latin typeface="Fira Sans Extra Condensed"/>
                  <a:ea typeface="Fira Sans Extra Condensed"/>
                  <a:cs typeface="Fira Sans Extra Condensed"/>
                  <a:sym typeface="Fira Sans Extra Condensed"/>
                </a:rPr>
                <a:t>Consultations</a:t>
              </a:r>
              <a:endParaRPr sz="1600" b="1">
                <a:solidFill>
                  <a:schemeClr val="accent2"/>
                </a:solidFill>
                <a:latin typeface="Fira Sans Extra Condensed"/>
                <a:ea typeface="Fira Sans Extra Condensed"/>
                <a:cs typeface="Fira Sans Extra Condensed"/>
                <a:sym typeface="Fira Sans Extra Condensed"/>
              </a:endParaRPr>
            </a:p>
          </p:txBody>
        </p:sp>
        <p:sp>
          <p:nvSpPr>
            <p:cNvPr id="434" name="Google Shape;434;p70"/>
            <p:cNvSpPr txBox="1"/>
            <p:nvPr/>
          </p:nvSpPr>
          <p:spPr>
            <a:xfrm>
              <a:off x="6563750" y="1711429"/>
              <a:ext cx="2123100" cy="6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2"/>
                  </a:solidFill>
                  <a:latin typeface="Roboto"/>
                  <a:ea typeface="Roboto"/>
                  <a:cs typeface="Roboto"/>
                  <a:sym typeface="Roboto"/>
                </a:rPr>
                <a:t>Consultation with SELPA, trainings and resources from state and county</a:t>
              </a:r>
              <a:endParaRPr sz="1200">
                <a:solidFill>
                  <a:schemeClr val="lt2"/>
                </a:solidFill>
                <a:latin typeface="Roboto"/>
                <a:ea typeface="Roboto"/>
                <a:cs typeface="Roboto"/>
                <a:sym typeface="Roboto"/>
              </a:endParaRPr>
            </a:p>
          </p:txBody>
        </p:sp>
      </p:grpSp>
      <p:grpSp>
        <p:nvGrpSpPr>
          <p:cNvPr id="435" name="Google Shape;435;p70"/>
          <p:cNvGrpSpPr/>
          <p:nvPr/>
        </p:nvGrpSpPr>
        <p:grpSpPr>
          <a:xfrm>
            <a:off x="457150" y="3633629"/>
            <a:ext cx="3700550" cy="883922"/>
            <a:chOff x="457150" y="3633629"/>
            <a:chExt cx="3700550" cy="883922"/>
          </a:xfrm>
        </p:grpSpPr>
        <p:cxnSp>
          <p:nvCxnSpPr>
            <p:cNvPr id="436" name="Google Shape;436;p70"/>
            <p:cNvCxnSpPr/>
            <p:nvPr/>
          </p:nvCxnSpPr>
          <p:spPr>
            <a:xfrm>
              <a:off x="2610300" y="4073066"/>
              <a:ext cx="1547400" cy="0"/>
            </a:xfrm>
            <a:prstGeom prst="straightConnector1">
              <a:avLst/>
            </a:prstGeom>
            <a:noFill/>
            <a:ln w="19050" cap="flat" cmpd="sng">
              <a:solidFill>
                <a:srgbClr val="D9D9D9"/>
              </a:solidFill>
              <a:prstDash val="solid"/>
              <a:round/>
              <a:headEnd type="oval" w="med" len="med"/>
              <a:tailEnd type="none" w="med" len="med"/>
            </a:ln>
          </p:spPr>
        </p:cxnSp>
        <p:sp>
          <p:nvSpPr>
            <p:cNvPr id="437" name="Google Shape;437;p70"/>
            <p:cNvSpPr txBox="1"/>
            <p:nvPr/>
          </p:nvSpPr>
          <p:spPr>
            <a:xfrm>
              <a:off x="457175" y="3633629"/>
              <a:ext cx="2123100" cy="34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chemeClr val="accent5"/>
                  </a:solidFill>
                  <a:latin typeface="Fira Sans Extra Condensed"/>
                  <a:ea typeface="Fira Sans Extra Condensed"/>
                  <a:cs typeface="Fira Sans Extra Condensed"/>
                  <a:sym typeface="Fira Sans Extra Condensed"/>
                </a:rPr>
                <a:t>Needs Assessment</a:t>
              </a:r>
              <a:endParaRPr sz="1600" b="1">
                <a:solidFill>
                  <a:schemeClr val="accent5"/>
                </a:solidFill>
                <a:latin typeface="Fira Sans Extra Condensed"/>
                <a:ea typeface="Fira Sans Extra Condensed"/>
                <a:cs typeface="Fira Sans Extra Condensed"/>
                <a:sym typeface="Fira Sans Extra Condensed"/>
              </a:endParaRPr>
            </a:p>
          </p:txBody>
        </p:sp>
        <p:sp>
          <p:nvSpPr>
            <p:cNvPr id="438" name="Google Shape;438;p70"/>
            <p:cNvSpPr txBox="1"/>
            <p:nvPr/>
          </p:nvSpPr>
          <p:spPr>
            <a:xfrm>
              <a:off x="457150" y="3911251"/>
              <a:ext cx="2123100" cy="60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lt2"/>
                  </a:solidFill>
                  <a:latin typeface="Roboto"/>
                  <a:ea typeface="Roboto"/>
                  <a:cs typeface="Roboto"/>
                  <a:sym typeface="Roboto"/>
                </a:rPr>
                <a:t>LCAP Working Group Needs Assessment looking at disaggregated data for different student groups</a:t>
              </a:r>
              <a:endParaRPr sz="1200">
                <a:solidFill>
                  <a:schemeClr val="lt2"/>
                </a:solidFill>
                <a:latin typeface="Roboto"/>
                <a:ea typeface="Roboto"/>
                <a:cs typeface="Roboto"/>
                <a:sym typeface="Roboto"/>
              </a:endParaRPr>
            </a:p>
          </p:txBody>
        </p:sp>
      </p:grpSp>
      <p:grpSp>
        <p:nvGrpSpPr>
          <p:cNvPr id="439" name="Google Shape;439;p70"/>
          <p:cNvGrpSpPr/>
          <p:nvPr/>
        </p:nvGrpSpPr>
        <p:grpSpPr>
          <a:xfrm>
            <a:off x="219475" y="2525825"/>
            <a:ext cx="3908200" cy="885159"/>
            <a:chOff x="219475" y="2525825"/>
            <a:chExt cx="3908200" cy="885159"/>
          </a:xfrm>
        </p:grpSpPr>
        <p:cxnSp>
          <p:nvCxnSpPr>
            <p:cNvPr id="440" name="Google Shape;440;p70"/>
            <p:cNvCxnSpPr/>
            <p:nvPr/>
          </p:nvCxnSpPr>
          <p:spPr>
            <a:xfrm>
              <a:off x="2580275" y="2972864"/>
              <a:ext cx="1547400" cy="0"/>
            </a:xfrm>
            <a:prstGeom prst="straightConnector1">
              <a:avLst/>
            </a:prstGeom>
            <a:noFill/>
            <a:ln w="19050" cap="flat" cmpd="sng">
              <a:solidFill>
                <a:srgbClr val="D9D9D9"/>
              </a:solidFill>
              <a:prstDash val="solid"/>
              <a:round/>
              <a:headEnd type="oval" w="med" len="med"/>
              <a:tailEnd type="none" w="med" len="med"/>
            </a:ln>
          </p:spPr>
        </p:cxnSp>
        <p:sp>
          <p:nvSpPr>
            <p:cNvPr id="441" name="Google Shape;441;p70"/>
            <p:cNvSpPr txBox="1"/>
            <p:nvPr/>
          </p:nvSpPr>
          <p:spPr>
            <a:xfrm>
              <a:off x="219475" y="2525825"/>
              <a:ext cx="2360700" cy="34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Funding- feedback sessions</a:t>
              </a:r>
              <a:endParaRPr sz="1600" b="1">
                <a:solidFill>
                  <a:schemeClr val="accent6"/>
                </a:solidFill>
                <a:latin typeface="Fira Sans Extra Condensed"/>
                <a:ea typeface="Fira Sans Extra Condensed"/>
                <a:cs typeface="Fira Sans Extra Condensed"/>
                <a:sym typeface="Fira Sans Extra Condensed"/>
              </a:endParaRPr>
            </a:p>
          </p:txBody>
        </p:sp>
        <p:sp>
          <p:nvSpPr>
            <p:cNvPr id="442" name="Google Shape;442;p70"/>
            <p:cNvSpPr txBox="1"/>
            <p:nvPr/>
          </p:nvSpPr>
          <p:spPr>
            <a:xfrm>
              <a:off x="457150" y="2804684"/>
              <a:ext cx="2123100" cy="60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lt2"/>
                  </a:solidFill>
                  <a:latin typeface="Roboto"/>
                  <a:ea typeface="Roboto"/>
                  <a:cs typeface="Roboto"/>
                  <a:sym typeface="Roboto"/>
                </a:rPr>
                <a:t>Sessions related to ESSER III and other new funding sources to gather feedback on how to prioritize funds</a:t>
              </a:r>
              <a:endParaRPr sz="1200">
                <a:solidFill>
                  <a:schemeClr val="lt2"/>
                </a:solidFill>
                <a:latin typeface="Roboto"/>
                <a:ea typeface="Roboto"/>
                <a:cs typeface="Roboto"/>
                <a:sym typeface="Roboto"/>
              </a:endParaRPr>
            </a:p>
          </p:txBody>
        </p:sp>
      </p:grpSp>
      <p:grpSp>
        <p:nvGrpSpPr>
          <p:cNvPr id="443" name="Google Shape;443;p70"/>
          <p:cNvGrpSpPr/>
          <p:nvPr/>
        </p:nvGrpSpPr>
        <p:grpSpPr>
          <a:xfrm>
            <a:off x="457150" y="1430052"/>
            <a:ext cx="3670525" cy="878700"/>
            <a:chOff x="457150" y="1430052"/>
            <a:chExt cx="3670525" cy="878700"/>
          </a:xfrm>
        </p:grpSpPr>
        <p:cxnSp>
          <p:nvCxnSpPr>
            <p:cNvPr id="444" name="Google Shape;444;p70"/>
            <p:cNvCxnSpPr/>
            <p:nvPr/>
          </p:nvCxnSpPr>
          <p:spPr>
            <a:xfrm>
              <a:off x="2580275" y="1880529"/>
              <a:ext cx="1547400" cy="0"/>
            </a:xfrm>
            <a:prstGeom prst="straightConnector1">
              <a:avLst/>
            </a:prstGeom>
            <a:noFill/>
            <a:ln w="19050" cap="flat" cmpd="sng">
              <a:solidFill>
                <a:srgbClr val="D9D9D9"/>
              </a:solidFill>
              <a:prstDash val="solid"/>
              <a:round/>
              <a:headEnd type="oval" w="med" len="med"/>
              <a:tailEnd type="none" w="med" len="med"/>
            </a:ln>
          </p:spPr>
        </p:cxnSp>
        <p:sp>
          <p:nvSpPr>
            <p:cNvPr id="445" name="Google Shape;445;p70"/>
            <p:cNvSpPr txBox="1"/>
            <p:nvPr/>
          </p:nvSpPr>
          <p:spPr>
            <a:xfrm>
              <a:off x="457212" y="1430052"/>
              <a:ext cx="2123100" cy="348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b="1">
                  <a:solidFill>
                    <a:schemeClr val="accent1"/>
                  </a:solidFill>
                  <a:latin typeface="Fira Sans Extra Condensed"/>
                  <a:ea typeface="Fira Sans Extra Condensed"/>
                  <a:cs typeface="Fira Sans Extra Condensed"/>
                  <a:sym typeface="Fira Sans Extra Condensed"/>
                </a:rPr>
                <a:t>Board listening sessions</a:t>
              </a:r>
              <a:endParaRPr sz="1600" b="1">
                <a:solidFill>
                  <a:schemeClr val="accent1"/>
                </a:solidFill>
                <a:latin typeface="Fira Sans Extra Condensed"/>
                <a:ea typeface="Fira Sans Extra Condensed"/>
                <a:cs typeface="Fira Sans Extra Condensed"/>
                <a:sym typeface="Fira Sans Extra Condensed"/>
              </a:endParaRPr>
            </a:p>
          </p:txBody>
        </p:sp>
        <p:sp>
          <p:nvSpPr>
            <p:cNvPr id="446" name="Google Shape;446;p70"/>
            <p:cNvSpPr txBox="1"/>
            <p:nvPr/>
          </p:nvSpPr>
          <p:spPr>
            <a:xfrm>
              <a:off x="457150" y="1702452"/>
              <a:ext cx="2123100" cy="60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lt2"/>
                  </a:solidFill>
                  <a:latin typeface="Roboto"/>
                  <a:ea typeface="Roboto"/>
                  <a:cs typeface="Roboto"/>
                  <a:sym typeface="Roboto"/>
                </a:rPr>
                <a:t>Focus group discussions  with different staff groupings </a:t>
              </a:r>
              <a:endParaRPr sz="1200">
                <a:solidFill>
                  <a:schemeClr val="lt2"/>
                </a:solidFill>
                <a:latin typeface="Roboto"/>
                <a:ea typeface="Roboto"/>
                <a:cs typeface="Roboto"/>
                <a:sym typeface="Roboto"/>
              </a:endParaRPr>
            </a:p>
          </p:txBody>
        </p:sp>
      </p:grpSp>
      <p:grpSp>
        <p:nvGrpSpPr>
          <p:cNvPr id="447" name="Google Shape;447;p70"/>
          <p:cNvGrpSpPr/>
          <p:nvPr/>
        </p:nvGrpSpPr>
        <p:grpSpPr>
          <a:xfrm rot="-1800044">
            <a:off x="2876796" y="1204438"/>
            <a:ext cx="3390168" cy="3527354"/>
            <a:chOff x="2876875" y="1204475"/>
            <a:chExt cx="3390242" cy="3527432"/>
          </a:xfrm>
        </p:grpSpPr>
        <p:sp>
          <p:nvSpPr>
            <p:cNvPr id="448" name="Google Shape;448;p70"/>
            <p:cNvSpPr/>
            <p:nvPr/>
          </p:nvSpPr>
          <p:spPr>
            <a:xfrm>
              <a:off x="2876875" y="2925793"/>
              <a:ext cx="1695185" cy="1225886"/>
            </a:xfrm>
            <a:custGeom>
              <a:avLst/>
              <a:gdLst/>
              <a:ahLst/>
              <a:cxnLst/>
              <a:rect l="l" t="t" r="r" b="b"/>
              <a:pathLst>
                <a:path w="25749" h="18622" extrusionOk="0">
                  <a:moveTo>
                    <a:pt x="15195" y="1"/>
                  </a:moveTo>
                  <a:cubicBezTo>
                    <a:pt x="11527" y="1"/>
                    <a:pt x="7874" y="314"/>
                    <a:pt x="6039" y="1376"/>
                  </a:cubicBezTo>
                  <a:cubicBezTo>
                    <a:pt x="1561" y="3953"/>
                    <a:pt x="0" y="9625"/>
                    <a:pt x="2551" y="14040"/>
                  </a:cubicBezTo>
                  <a:cubicBezTo>
                    <a:pt x="4245" y="16982"/>
                    <a:pt x="7338" y="18621"/>
                    <a:pt x="10538" y="18621"/>
                  </a:cubicBezTo>
                  <a:cubicBezTo>
                    <a:pt x="12140" y="18621"/>
                    <a:pt x="13767" y="18211"/>
                    <a:pt x="15260" y="17349"/>
                  </a:cubicBezTo>
                  <a:cubicBezTo>
                    <a:pt x="19728" y="14772"/>
                    <a:pt x="25749" y="645"/>
                    <a:pt x="25749" y="645"/>
                  </a:cubicBezTo>
                  <a:cubicBezTo>
                    <a:pt x="25749" y="645"/>
                    <a:pt x="20457" y="1"/>
                    <a:pt x="15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0"/>
            <p:cNvSpPr/>
            <p:nvPr/>
          </p:nvSpPr>
          <p:spPr>
            <a:xfrm>
              <a:off x="3964824" y="1204475"/>
              <a:ext cx="1214327" cy="1763717"/>
            </a:xfrm>
            <a:custGeom>
              <a:avLst/>
              <a:gdLst/>
              <a:ahLst/>
              <a:cxnLst/>
              <a:rect l="l" t="t" r="r" b="b"/>
              <a:pathLst>
                <a:path w="18445" h="26792" extrusionOk="0">
                  <a:moveTo>
                    <a:pt x="9223" y="0"/>
                  </a:moveTo>
                  <a:cubicBezTo>
                    <a:pt x="4130" y="0"/>
                    <a:pt x="1" y="4192"/>
                    <a:pt x="1" y="9356"/>
                  </a:cubicBezTo>
                  <a:cubicBezTo>
                    <a:pt x="1" y="14520"/>
                    <a:pt x="9223" y="26792"/>
                    <a:pt x="9223" y="26792"/>
                  </a:cubicBezTo>
                  <a:cubicBezTo>
                    <a:pt x="9223" y="26792"/>
                    <a:pt x="18444" y="14520"/>
                    <a:pt x="18444" y="9356"/>
                  </a:cubicBezTo>
                  <a:cubicBezTo>
                    <a:pt x="18444" y="4192"/>
                    <a:pt x="14315" y="0"/>
                    <a:pt x="9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0"/>
            <p:cNvSpPr/>
            <p:nvPr/>
          </p:nvSpPr>
          <p:spPr>
            <a:xfrm>
              <a:off x="4571932" y="1784853"/>
              <a:ext cx="1695185" cy="1225755"/>
            </a:xfrm>
            <a:custGeom>
              <a:avLst/>
              <a:gdLst/>
              <a:ahLst/>
              <a:cxnLst/>
              <a:rect l="l" t="t" r="r" b="b"/>
              <a:pathLst>
                <a:path w="25749" h="18620" extrusionOk="0">
                  <a:moveTo>
                    <a:pt x="15201" y="0"/>
                  </a:moveTo>
                  <a:cubicBezTo>
                    <a:pt x="13601" y="0"/>
                    <a:pt x="11977" y="409"/>
                    <a:pt x="10489" y="1271"/>
                  </a:cubicBezTo>
                  <a:cubicBezTo>
                    <a:pt x="6020" y="3849"/>
                    <a:pt x="1" y="17976"/>
                    <a:pt x="1" y="17976"/>
                  </a:cubicBezTo>
                  <a:cubicBezTo>
                    <a:pt x="1" y="17976"/>
                    <a:pt x="5292" y="18620"/>
                    <a:pt x="10554" y="18620"/>
                  </a:cubicBezTo>
                  <a:cubicBezTo>
                    <a:pt x="14222" y="18620"/>
                    <a:pt x="17875" y="18307"/>
                    <a:pt x="19711" y="17244"/>
                  </a:cubicBezTo>
                  <a:cubicBezTo>
                    <a:pt x="24188" y="14666"/>
                    <a:pt x="25748" y="8994"/>
                    <a:pt x="23198" y="4580"/>
                  </a:cubicBezTo>
                  <a:cubicBezTo>
                    <a:pt x="21503" y="1642"/>
                    <a:pt x="18403" y="0"/>
                    <a:pt x="1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0"/>
            <p:cNvSpPr/>
            <p:nvPr/>
          </p:nvSpPr>
          <p:spPr>
            <a:xfrm>
              <a:off x="4571932" y="2925793"/>
              <a:ext cx="1695185" cy="1225886"/>
            </a:xfrm>
            <a:custGeom>
              <a:avLst/>
              <a:gdLst/>
              <a:ahLst/>
              <a:cxnLst/>
              <a:rect l="l" t="t" r="r" b="b"/>
              <a:pathLst>
                <a:path w="25749" h="18622" extrusionOk="0">
                  <a:moveTo>
                    <a:pt x="10554" y="1"/>
                  </a:moveTo>
                  <a:cubicBezTo>
                    <a:pt x="5292" y="1"/>
                    <a:pt x="1" y="645"/>
                    <a:pt x="1" y="645"/>
                  </a:cubicBezTo>
                  <a:cubicBezTo>
                    <a:pt x="1" y="645"/>
                    <a:pt x="6020" y="14772"/>
                    <a:pt x="10489" y="17349"/>
                  </a:cubicBezTo>
                  <a:cubicBezTo>
                    <a:pt x="11979" y="18211"/>
                    <a:pt x="13606" y="18621"/>
                    <a:pt x="15207" y="18621"/>
                  </a:cubicBezTo>
                  <a:cubicBezTo>
                    <a:pt x="18407" y="18621"/>
                    <a:pt x="21504" y="16982"/>
                    <a:pt x="23198" y="14040"/>
                  </a:cubicBezTo>
                  <a:cubicBezTo>
                    <a:pt x="25748" y="9625"/>
                    <a:pt x="24188" y="3953"/>
                    <a:pt x="19711" y="1376"/>
                  </a:cubicBezTo>
                  <a:cubicBezTo>
                    <a:pt x="17875" y="314"/>
                    <a:pt x="14222" y="1"/>
                    <a:pt x="10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0"/>
            <p:cNvSpPr/>
            <p:nvPr/>
          </p:nvSpPr>
          <p:spPr>
            <a:xfrm>
              <a:off x="3964824" y="2968189"/>
              <a:ext cx="1214327" cy="1763717"/>
            </a:xfrm>
            <a:custGeom>
              <a:avLst/>
              <a:gdLst/>
              <a:ahLst/>
              <a:cxnLst/>
              <a:rect l="l" t="t" r="r" b="b"/>
              <a:pathLst>
                <a:path w="18445" h="26792" extrusionOk="0">
                  <a:moveTo>
                    <a:pt x="9223" y="1"/>
                  </a:moveTo>
                  <a:cubicBezTo>
                    <a:pt x="9223" y="1"/>
                    <a:pt x="1" y="12273"/>
                    <a:pt x="1" y="17436"/>
                  </a:cubicBezTo>
                  <a:cubicBezTo>
                    <a:pt x="1" y="22600"/>
                    <a:pt x="4130" y="26792"/>
                    <a:pt x="9223" y="26792"/>
                  </a:cubicBezTo>
                  <a:cubicBezTo>
                    <a:pt x="14315" y="26792"/>
                    <a:pt x="18444" y="22600"/>
                    <a:pt x="18444" y="17436"/>
                  </a:cubicBezTo>
                  <a:cubicBezTo>
                    <a:pt x="18444" y="12273"/>
                    <a:pt x="9223" y="1"/>
                    <a:pt x="9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0"/>
            <p:cNvSpPr/>
            <p:nvPr/>
          </p:nvSpPr>
          <p:spPr>
            <a:xfrm>
              <a:off x="2876875" y="1784853"/>
              <a:ext cx="1695185" cy="1225755"/>
            </a:xfrm>
            <a:custGeom>
              <a:avLst/>
              <a:gdLst/>
              <a:ahLst/>
              <a:cxnLst/>
              <a:rect l="l" t="t" r="r" b="b"/>
              <a:pathLst>
                <a:path w="25749" h="18620" extrusionOk="0">
                  <a:moveTo>
                    <a:pt x="10545" y="0"/>
                  </a:moveTo>
                  <a:cubicBezTo>
                    <a:pt x="7342" y="0"/>
                    <a:pt x="4247" y="1642"/>
                    <a:pt x="2551" y="4580"/>
                  </a:cubicBezTo>
                  <a:cubicBezTo>
                    <a:pt x="0" y="8994"/>
                    <a:pt x="1561" y="14666"/>
                    <a:pt x="6039" y="17244"/>
                  </a:cubicBezTo>
                  <a:cubicBezTo>
                    <a:pt x="7874" y="18307"/>
                    <a:pt x="11527" y="18620"/>
                    <a:pt x="15195" y="18620"/>
                  </a:cubicBezTo>
                  <a:cubicBezTo>
                    <a:pt x="20457" y="18620"/>
                    <a:pt x="25749" y="17976"/>
                    <a:pt x="25749" y="17976"/>
                  </a:cubicBezTo>
                  <a:cubicBezTo>
                    <a:pt x="25749" y="17976"/>
                    <a:pt x="19728" y="3849"/>
                    <a:pt x="15260" y="1271"/>
                  </a:cubicBezTo>
                  <a:cubicBezTo>
                    <a:pt x="13769" y="409"/>
                    <a:pt x="12144" y="0"/>
                    <a:pt x="105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70"/>
          <p:cNvSpPr txBox="1">
            <a:spLocks noGrp="1"/>
          </p:cNvSpPr>
          <p:nvPr>
            <p:ph type="title"/>
          </p:nvPr>
        </p:nvSpPr>
        <p:spPr>
          <a:xfrm>
            <a:off x="384150" y="93850"/>
            <a:ext cx="8229600" cy="606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100">
                <a:solidFill>
                  <a:srgbClr val="31859B"/>
                </a:solidFill>
                <a:latin typeface="Arial"/>
                <a:ea typeface="Arial"/>
                <a:cs typeface="Arial"/>
                <a:sym typeface="Arial"/>
              </a:rPr>
              <a:t>Multiple inputs from educational partners throughout the year</a:t>
            </a:r>
            <a:endParaRPr sz="3100">
              <a:solidFill>
                <a:srgbClr val="31859B"/>
              </a:solidFill>
              <a:latin typeface="Arial"/>
              <a:ea typeface="Arial"/>
              <a:cs typeface="Arial"/>
              <a:sym typeface="Arial"/>
            </a:endParaRPr>
          </a:p>
          <a:p>
            <a:pPr marL="0" lvl="0" indent="0" algn="ctr" rtl="0">
              <a:spcBef>
                <a:spcPts val="0"/>
              </a:spcBef>
              <a:spcAft>
                <a:spcPts val="0"/>
              </a:spcAft>
              <a:buNone/>
            </a:pPr>
            <a:endParaRPr/>
          </a:p>
        </p:txBody>
      </p:sp>
      <p:sp>
        <p:nvSpPr>
          <p:cNvPr id="455" name="Google Shape;455;p70"/>
          <p:cNvSpPr/>
          <p:nvPr/>
        </p:nvSpPr>
        <p:spPr>
          <a:xfrm>
            <a:off x="3793455" y="1786903"/>
            <a:ext cx="457722" cy="455339"/>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0"/>
          <p:cNvSpPr/>
          <p:nvPr/>
        </p:nvSpPr>
        <p:spPr>
          <a:xfrm>
            <a:off x="4857163" y="3635808"/>
            <a:ext cx="477132" cy="453495"/>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70"/>
          <p:cNvGrpSpPr/>
          <p:nvPr/>
        </p:nvGrpSpPr>
        <p:grpSpPr>
          <a:xfrm>
            <a:off x="4910083" y="1786313"/>
            <a:ext cx="452918" cy="456531"/>
            <a:chOff x="1777925" y="1953700"/>
            <a:chExt cx="294600" cy="296950"/>
          </a:xfrm>
        </p:grpSpPr>
        <p:sp>
          <p:nvSpPr>
            <p:cNvPr id="458" name="Google Shape;458;p70"/>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0"/>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0"/>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0"/>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70"/>
          <p:cNvSpPr/>
          <p:nvPr/>
        </p:nvSpPr>
        <p:spPr>
          <a:xfrm>
            <a:off x="3795250" y="3687912"/>
            <a:ext cx="454148" cy="454110"/>
          </a:xfrm>
          <a:custGeom>
            <a:avLst/>
            <a:gdLst/>
            <a:ahLst/>
            <a:cxnLst/>
            <a:rect l="l" t="t" r="r" b="b"/>
            <a:pathLst>
              <a:path w="11816" h="11815" extrusionOk="0">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70"/>
          <p:cNvGrpSpPr/>
          <p:nvPr/>
        </p:nvGrpSpPr>
        <p:grpSpPr>
          <a:xfrm>
            <a:off x="5405043" y="2795534"/>
            <a:ext cx="456569" cy="345146"/>
            <a:chOff x="3962775" y="1990700"/>
            <a:chExt cx="296975" cy="224500"/>
          </a:xfrm>
        </p:grpSpPr>
        <p:sp>
          <p:nvSpPr>
            <p:cNvPr id="464" name="Google Shape;464;p70"/>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0"/>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0"/>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0"/>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70"/>
          <p:cNvSpPr/>
          <p:nvPr/>
        </p:nvSpPr>
        <p:spPr>
          <a:xfrm>
            <a:off x="3273734" y="2746759"/>
            <a:ext cx="461412" cy="454110"/>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9" name="Google Shape;469;p70" descr="Home - Making Waves Academy"/>
          <p:cNvPicPr preferRelativeResize="0"/>
          <p:nvPr/>
        </p:nvPicPr>
        <p:blipFill>
          <a:blip r:embed="rId3">
            <a:alphaModFix/>
          </a:blip>
          <a:stretch>
            <a:fillRect/>
          </a:stretch>
        </p:blipFill>
        <p:spPr>
          <a:xfrm>
            <a:off x="8027025" y="93850"/>
            <a:ext cx="880200" cy="900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aphicFrame>
        <p:nvGraphicFramePr>
          <p:cNvPr id="474" name="Google Shape;474;p71"/>
          <p:cNvGraphicFramePr/>
          <p:nvPr/>
        </p:nvGraphicFramePr>
        <p:xfrm>
          <a:off x="31950" y="0"/>
          <a:ext cx="3000000" cy="3000000"/>
        </p:xfrm>
        <a:graphic>
          <a:graphicData uri="http://schemas.openxmlformats.org/drawingml/2006/table">
            <a:tbl>
              <a:tblPr>
                <a:noFill/>
                <a:tableStyleId>{ABED93BC-95EA-4C3D-971C-8D60D013600A}</a:tableStyleId>
              </a:tblPr>
              <a:tblGrid>
                <a:gridCol w="3867625">
                  <a:extLst>
                    <a:ext uri="{9D8B030D-6E8A-4147-A177-3AD203B41FA5}">
                      <a16:colId xmlns:a16="http://schemas.microsoft.com/office/drawing/2014/main" val="20000"/>
                    </a:ext>
                  </a:extLst>
                </a:gridCol>
                <a:gridCol w="498605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 sz="1200" b="1">
                          <a:solidFill>
                            <a:srgbClr val="0C75B6"/>
                          </a:solidFill>
                        </a:rPr>
                        <a:t>Educational Partner feedback areas</a:t>
                      </a:r>
                      <a:endParaRPr sz="1200" b="1">
                        <a:solidFill>
                          <a:srgbClr val="0C75B6"/>
                        </a:solidFill>
                      </a:endParaRPr>
                    </a:p>
                  </a:txBody>
                  <a:tcPr marL="91425" marR="91425" marT="91425" marB="91425"/>
                </a:tc>
                <a:tc>
                  <a:txBody>
                    <a:bodyPr/>
                    <a:lstStyle/>
                    <a:p>
                      <a:pPr marL="0" lvl="0" indent="0" algn="l" rtl="0">
                        <a:spcBef>
                          <a:spcPts val="0"/>
                        </a:spcBef>
                        <a:spcAft>
                          <a:spcPts val="0"/>
                        </a:spcAft>
                        <a:buNone/>
                      </a:pPr>
                      <a:r>
                        <a:rPr lang="en" sz="1200" b="1">
                          <a:solidFill>
                            <a:srgbClr val="E69138"/>
                          </a:solidFill>
                        </a:rPr>
                        <a:t>LCAP Actions written or revised in response to this feedback </a:t>
                      </a:r>
                      <a:endParaRPr sz="1200" b="1">
                        <a:solidFill>
                          <a:srgbClr val="E69138"/>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100"/>
                        <a:t>Support teacher recruitment and credentialing</a:t>
                      </a:r>
                      <a:endParaRPr sz="1100"/>
                    </a:p>
                  </a:txBody>
                  <a:tcPr marL="91425" marR="91425" marT="91425" marB="91425"/>
                </a:tc>
                <a:tc>
                  <a:txBody>
                    <a:bodyPr/>
                    <a:lstStyle/>
                    <a:p>
                      <a:pPr marL="0" lvl="0" indent="0" algn="l" rtl="0">
                        <a:spcBef>
                          <a:spcPts val="0"/>
                        </a:spcBef>
                        <a:spcAft>
                          <a:spcPts val="0"/>
                        </a:spcAft>
                        <a:buNone/>
                      </a:pPr>
                      <a:r>
                        <a:rPr lang="en" sz="1100"/>
                        <a:t>Action 1.4 (Teacher residents and teacher induction)</a:t>
                      </a:r>
                      <a:endParaRPr sz="1100"/>
                    </a:p>
                  </a:txBody>
                  <a:tcPr marL="91425" marR="91425" marT="91425" marB="91425"/>
                </a:tc>
                <a:extLst>
                  <a:ext uri="{0D108BD9-81ED-4DB2-BD59-A6C34878D82A}">
                    <a16:rowId xmlns:a16="http://schemas.microsoft.com/office/drawing/2014/main" val="10001"/>
                  </a:ext>
                </a:extLst>
              </a:tr>
              <a:tr h="368350">
                <a:tc>
                  <a:txBody>
                    <a:bodyPr/>
                    <a:lstStyle/>
                    <a:p>
                      <a:pPr marL="0" lvl="0" indent="0" algn="l" rtl="0">
                        <a:spcBef>
                          <a:spcPts val="0"/>
                        </a:spcBef>
                        <a:spcAft>
                          <a:spcPts val="0"/>
                        </a:spcAft>
                        <a:buNone/>
                      </a:pPr>
                      <a:r>
                        <a:rPr lang="en" sz="1100"/>
                        <a:t>Enhance teacher coaching and PD</a:t>
                      </a:r>
                      <a:endParaRPr sz="1100"/>
                    </a:p>
                  </a:txBody>
                  <a:tcPr marL="91425" marR="91425" marT="91425" marB="91425"/>
                </a:tc>
                <a:tc>
                  <a:txBody>
                    <a:bodyPr/>
                    <a:lstStyle/>
                    <a:p>
                      <a:pPr marL="0" lvl="0" indent="0" algn="l" rtl="0">
                        <a:spcBef>
                          <a:spcPts val="0"/>
                        </a:spcBef>
                        <a:spcAft>
                          <a:spcPts val="0"/>
                        </a:spcAft>
                        <a:buNone/>
                      </a:pPr>
                      <a:r>
                        <a:rPr lang="en" sz="1100"/>
                        <a:t>Actions 2.5 (Instructional Coaching and PD) and 2.6 (Math PD and Coaching)</a:t>
                      </a:r>
                      <a:endParaRPr sz="1100"/>
                    </a:p>
                  </a:txBody>
                  <a:tcPr marL="91425" marR="91425" marT="91425" marB="91425"/>
                </a:tc>
                <a:extLst>
                  <a:ext uri="{0D108BD9-81ED-4DB2-BD59-A6C34878D82A}">
                    <a16:rowId xmlns:a16="http://schemas.microsoft.com/office/drawing/2014/main" val="10002"/>
                  </a:ext>
                </a:extLst>
              </a:tr>
              <a:tr h="557700">
                <a:tc>
                  <a:txBody>
                    <a:bodyPr/>
                    <a:lstStyle/>
                    <a:p>
                      <a:pPr marL="0" lvl="0" indent="0" algn="l" rtl="0">
                        <a:spcBef>
                          <a:spcPts val="0"/>
                        </a:spcBef>
                        <a:spcAft>
                          <a:spcPts val="0"/>
                        </a:spcAft>
                        <a:buNone/>
                      </a:pPr>
                      <a:r>
                        <a:rPr lang="en" sz="1100"/>
                        <a:t>Increase opportunities for family participation, input, and engagement</a:t>
                      </a:r>
                      <a:endParaRPr sz="1100"/>
                    </a:p>
                  </a:txBody>
                  <a:tcPr marL="91425" marR="91425" marT="91425" marB="91425"/>
                </a:tc>
                <a:tc>
                  <a:txBody>
                    <a:bodyPr/>
                    <a:lstStyle/>
                    <a:p>
                      <a:pPr marL="0" lvl="0" indent="0" algn="l" rtl="0">
                        <a:spcBef>
                          <a:spcPts val="0"/>
                        </a:spcBef>
                        <a:spcAft>
                          <a:spcPts val="0"/>
                        </a:spcAft>
                        <a:buNone/>
                      </a:pPr>
                      <a:r>
                        <a:rPr lang="en" sz="1100"/>
                        <a:t>Actions 3.1 (Participation opportunities), 3.2 (Family engagement), 3.4 (Parent leadership), 3.5 (Communication tool), 3.6 (Translation). </a:t>
                      </a:r>
                      <a:endParaRPr sz="1100"/>
                    </a:p>
                  </a:txBody>
                  <a:tcPr marL="91425" marR="91425" marT="91425" marB="91425"/>
                </a:tc>
                <a:extLst>
                  <a:ext uri="{0D108BD9-81ED-4DB2-BD59-A6C34878D82A}">
                    <a16:rowId xmlns:a16="http://schemas.microsoft.com/office/drawing/2014/main" val="10003"/>
                  </a:ext>
                </a:extLst>
              </a:tr>
              <a:tr h="477800">
                <a:tc>
                  <a:txBody>
                    <a:bodyPr/>
                    <a:lstStyle/>
                    <a:p>
                      <a:pPr marL="0" lvl="0" indent="0" algn="l" rtl="0">
                        <a:spcBef>
                          <a:spcPts val="0"/>
                        </a:spcBef>
                        <a:spcAft>
                          <a:spcPts val="0"/>
                        </a:spcAft>
                        <a:buNone/>
                      </a:pPr>
                      <a:r>
                        <a:rPr lang="en" sz="1100"/>
                        <a:t>Expose students to various college and career paths, starting in middle school</a:t>
                      </a:r>
                      <a:endParaRPr sz="1100"/>
                    </a:p>
                  </a:txBody>
                  <a:tcPr marL="91425" marR="91425" marT="91425" marB="91425"/>
                </a:tc>
                <a:tc>
                  <a:txBody>
                    <a:bodyPr/>
                    <a:lstStyle/>
                    <a:p>
                      <a:pPr marL="0" lvl="0" indent="0" algn="l" rtl="0">
                        <a:spcBef>
                          <a:spcPts val="0"/>
                        </a:spcBef>
                        <a:spcAft>
                          <a:spcPts val="0"/>
                        </a:spcAft>
                        <a:buNone/>
                      </a:pPr>
                      <a:r>
                        <a:rPr lang="en" sz="1100"/>
                        <a:t>Action 4.4 (Post-secondary planning)</a:t>
                      </a:r>
                      <a:endParaRPr sz="1100"/>
                    </a:p>
                  </a:txBody>
                  <a:tcPr marL="91425" marR="91425" marT="91425" marB="91425"/>
                </a:tc>
                <a:extLst>
                  <a:ext uri="{0D108BD9-81ED-4DB2-BD59-A6C34878D82A}">
                    <a16:rowId xmlns:a16="http://schemas.microsoft.com/office/drawing/2014/main" val="10004"/>
                  </a:ext>
                </a:extLst>
              </a:tr>
              <a:tr h="452050">
                <a:tc>
                  <a:txBody>
                    <a:bodyPr/>
                    <a:lstStyle/>
                    <a:p>
                      <a:pPr marL="0" lvl="0" indent="0" algn="l" rtl="0">
                        <a:spcBef>
                          <a:spcPts val="0"/>
                        </a:spcBef>
                        <a:spcAft>
                          <a:spcPts val="0"/>
                        </a:spcAft>
                        <a:buNone/>
                      </a:pPr>
                      <a:r>
                        <a:rPr lang="en" sz="1100"/>
                        <a:t>Provide additional opportunities for clubs and activities, including in middle school</a:t>
                      </a:r>
                      <a:endParaRPr sz="1100"/>
                    </a:p>
                  </a:txBody>
                  <a:tcPr marL="91425" marR="91425" marT="91425" marB="91425"/>
                </a:tc>
                <a:tc>
                  <a:txBody>
                    <a:bodyPr/>
                    <a:lstStyle/>
                    <a:p>
                      <a:pPr marL="0" lvl="0" indent="0" algn="l" rtl="0">
                        <a:spcBef>
                          <a:spcPts val="0"/>
                        </a:spcBef>
                        <a:spcAft>
                          <a:spcPts val="0"/>
                        </a:spcAft>
                        <a:buNone/>
                      </a:pPr>
                      <a:r>
                        <a:rPr lang="en" sz="1100"/>
                        <a:t>Action 5.4 (Student activities coordinator)</a:t>
                      </a:r>
                      <a:endParaRPr sz="1100"/>
                    </a:p>
                  </a:txBody>
                  <a:tcPr marL="91425" marR="91425" marT="91425" marB="91425"/>
                </a:tc>
                <a:extLst>
                  <a:ext uri="{0D108BD9-81ED-4DB2-BD59-A6C34878D82A}">
                    <a16:rowId xmlns:a16="http://schemas.microsoft.com/office/drawing/2014/main" val="10005"/>
                  </a:ext>
                </a:extLst>
              </a:tr>
              <a:tr h="490650">
                <a:tc>
                  <a:txBody>
                    <a:bodyPr/>
                    <a:lstStyle/>
                    <a:p>
                      <a:pPr marL="0" lvl="0" indent="0" algn="l" rtl="0">
                        <a:spcBef>
                          <a:spcPts val="0"/>
                        </a:spcBef>
                        <a:spcAft>
                          <a:spcPts val="0"/>
                        </a:spcAft>
                        <a:buNone/>
                      </a:pPr>
                      <a:r>
                        <a:rPr lang="en" sz="1100"/>
                        <a:t>Use student incentives and other motivators to increase engagement</a:t>
                      </a:r>
                      <a:endParaRPr sz="1100"/>
                    </a:p>
                  </a:txBody>
                  <a:tcPr marL="91425" marR="91425" marT="91425" marB="91425"/>
                </a:tc>
                <a:tc>
                  <a:txBody>
                    <a:bodyPr/>
                    <a:lstStyle/>
                    <a:p>
                      <a:pPr marL="0" lvl="0" indent="0" algn="l" rtl="0">
                        <a:spcBef>
                          <a:spcPts val="0"/>
                        </a:spcBef>
                        <a:spcAft>
                          <a:spcPts val="0"/>
                        </a:spcAft>
                        <a:buNone/>
                      </a:pPr>
                      <a:r>
                        <a:rPr lang="en" sz="1100"/>
                        <a:t>Action 5.1 (Attendance) and 6.7 (Behavior Data System)</a:t>
                      </a:r>
                      <a:endParaRPr sz="1100"/>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 sz="1100"/>
                        <a:t>Provide advisory curriculum</a:t>
                      </a:r>
                      <a:endParaRPr sz="1100"/>
                    </a:p>
                  </a:txBody>
                  <a:tcPr marL="91425" marR="91425" marT="91425" marB="91425"/>
                </a:tc>
                <a:tc>
                  <a:txBody>
                    <a:bodyPr/>
                    <a:lstStyle/>
                    <a:p>
                      <a:pPr marL="0" lvl="0" indent="0" algn="l" rtl="0">
                        <a:spcBef>
                          <a:spcPts val="0"/>
                        </a:spcBef>
                        <a:spcAft>
                          <a:spcPts val="0"/>
                        </a:spcAft>
                        <a:buNone/>
                      </a:pPr>
                      <a:r>
                        <a:rPr lang="en" sz="1100"/>
                        <a:t>Action 6.2 (Advisory curriculum)</a:t>
                      </a:r>
                      <a:endParaRPr sz="1100"/>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 sz="1100"/>
                        <a:t>Focus on student safety</a:t>
                      </a:r>
                      <a:endParaRPr sz="1100"/>
                    </a:p>
                  </a:txBody>
                  <a:tcPr marL="91425" marR="91425" marT="91425" marB="91425"/>
                </a:tc>
                <a:tc>
                  <a:txBody>
                    <a:bodyPr/>
                    <a:lstStyle/>
                    <a:p>
                      <a:pPr marL="0" lvl="0" indent="0" algn="l" rtl="0">
                        <a:spcBef>
                          <a:spcPts val="0"/>
                        </a:spcBef>
                        <a:spcAft>
                          <a:spcPts val="0"/>
                        </a:spcAft>
                        <a:buNone/>
                      </a:pPr>
                      <a:r>
                        <a:rPr lang="en" sz="1100"/>
                        <a:t>Action 6.6 (Campus Supervisors)</a:t>
                      </a:r>
                      <a:endParaRPr sz="1100"/>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 sz="1100"/>
                        <a:t>Increase course offerings</a:t>
                      </a:r>
                      <a:endParaRPr sz="1100"/>
                    </a:p>
                  </a:txBody>
                  <a:tcPr marL="91425" marR="91425" marT="91425" marB="91425"/>
                </a:tc>
                <a:tc>
                  <a:txBody>
                    <a:bodyPr/>
                    <a:lstStyle/>
                    <a:p>
                      <a:pPr marL="0" lvl="0" indent="0" algn="l" rtl="0">
                        <a:spcBef>
                          <a:spcPts val="0"/>
                        </a:spcBef>
                        <a:spcAft>
                          <a:spcPts val="0"/>
                        </a:spcAft>
                        <a:buNone/>
                      </a:pPr>
                      <a:r>
                        <a:rPr lang="en" sz="1100"/>
                        <a:t>Action 7.3 (Expand course offerings)</a:t>
                      </a:r>
                      <a:endParaRPr sz="1100"/>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en" sz="1100"/>
                        <a:t>Challenges with Marlin Hour/DTI</a:t>
                      </a:r>
                      <a:endParaRPr sz="1100"/>
                    </a:p>
                  </a:txBody>
                  <a:tcPr marL="91425" marR="91425" marT="91425" marB="91425"/>
                </a:tc>
                <a:tc>
                  <a:txBody>
                    <a:bodyPr/>
                    <a:lstStyle/>
                    <a:p>
                      <a:pPr marL="0" lvl="0" indent="0" algn="l" rtl="0">
                        <a:spcBef>
                          <a:spcPts val="0"/>
                        </a:spcBef>
                        <a:spcAft>
                          <a:spcPts val="0"/>
                        </a:spcAft>
                        <a:buNone/>
                      </a:pPr>
                      <a:r>
                        <a:rPr lang="en" sz="1100"/>
                        <a:t>Action 8.2 (Academic interventions)</a:t>
                      </a:r>
                      <a:endParaRPr sz="1100"/>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2"/>
          <p:cNvSpPr txBox="1">
            <a:spLocks noGrp="1"/>
          </p:cNvSpPr>
          <p:nvPr>
            <p:ph type="title"/>
          </p:nvPr>
        </p:nvSpPr>
        <p:spPr>
          <a:xfrm>
            <a:off x="628650" y="273844"/>
            <a:ext cx="7886700" cy="994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solidFill>
                  <a:srgbClr val="31859B"/>
                </a:solidFill>
              </a:rPr>
              <a:t>Next Steps</a:t>
            </a:r>
            <a:endParaRPr>
              <a:solidFill>
                <a:srgbClr val="31859B"/>
              </a:solidFill>
            </a:endParaRPr>
          </a:p>
        </p:txBody>
      </p:sp>
      <p:sp>
        <p:nvSpPr>
          <p:cNvPr id="480" name="Google Shape;480;p72"/>
          <p:cNvSpPr txBox="1">
            <a:spLocks noGrp="1"/>
          </p:cNvSpPr>
          <p:nvPr>
            <p:ph type="body" idx="1"/>
          </p:nvPr>
        </p:nvSpPr>
        <p:spPr>
          <a:xfrm>
            <a:off x="570200" y="1208494"/>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–LCAP Working Group will review board/public hearing feedback and make revisions as needed</a:t>
            </a:r>
            <a:endParaRPr/>
          </a:p>
          <a:p>
            <a:pPr marL="0" lvl="0" indent="0" algn="l" rtl="0">
              <a:spcBef>
                <a:spcPts val="800"/>
              </a:spcBef>
              <a:spcAft>
                <a:spcPts val="0"/>
              </a:spcAft>
              <a:buNone/>
            </a:pPr>
            <a:r>
              <a:rPr lang="en"/>
              <a:t>–Re-present LCAP to the board (with any needed revisions) and ask the board to take action (vote to approve) June 16, 2022</a:t>
            </a:r>
            <a:endParaRPr/>
          </a:p>
          <a:p>
            <a:pPr marL="0" lvl="0" indent="0" algn="l" rtl="0">
              <a:spcBef>
                <a:spcPts val="800"/>
              </a:spcBef>
              <a:spcAft>
                <a:spcPts val="0"/>
              </a:spcAft>
              <a:buNone/>
            </a:pPr>
            <a:r>
              <a:rPr lang="en"/>
              <a:t>–Submit board-approved LCAP to county authorizer and post final version to website before July 1,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55" descr="A person holding a sign&#10;&#10;Description automatically generated"/>
          <p:cNvPicPr preferRelativeResize="0"/>
          <p:nvPr/>
        </p:nvPicPr>
        <p:blipFill rotWithShape="1">
          <a:blip r:embed="rId3">
            <a:alphaModFix/>
          </a:blip>
          <a:srcRect/>
          <a:stretch/>
        </p:blipFill>
        <p:spPr>
          <a:xfrm>
            <a:off x="2524085" y="0"/>
            <a:ext cx="7454552" cy="5143500"/>
          </a:xfrm>
          <a:prstGeom prst="rect">
            <a:avLst/>
          </a:prstGeom>
          <a:noFill/>
          <a:ln>
            <a:noFill/>
          </a:ln>
        </p:spPr>
      </p:pic>
      <p:sp>
        <p:nvSpPr>
          <p:cNvPr id="250" name="Google Shape;250;p55"/>
          <p:cNvSpPr txBox="1">
            <a:spLocks noGrp="1"/>
          </p:cNvSpPr>
          <p:nvPr>
            <p:ph type="sldNum" idx="12"/>
          </p:nvPr>
        </p:nvSpPr>
        <p:spPr>
          <a:xfrm>
            <a:off x="6605724" y="3553408"/>
            <a:ext cx="170400" cy="2055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251" name="Google Shape;251;p55"/>
          <p:cNvPicPr preferRelativeResize="0"/>
          <p:nvPr/>
        </p:nvPicPr>
        <p:blipFill rotWithShape="1">
          <a:blip r:embed="rId4">
            <a:alphaModFix/>
          </a:blip>
          <a:srcRect/>
          <a:stretch/>
        </p:blipFill>
        <p:spPr>
          <a:xfrm>
            <a:off x="0" y="0"/>
            <a:ext cx="8310956" cy="5143500"/>
          </a:xfrm>
          <a:prstGeom prst="rect">
            <a:avLst/>
          </a:prstGeom>
          <a:noFill/>
          <a:ln>
            <a:noFill/>
          </a:ln>
        </p:spPr>
      </p:pic>
      <p:sp>
        <p:nvSpPr>
          <p:cNvPr id="252" name="Google Shape;252;p55"/>
          <p:cNvSpPr txBox="1"/>
          <p:nvPr/>
        </p:nvSpPr>
        <p:spPr>
          <a:xfrm>
            <a:off x="111000" y="1702175"/>
            <a:ext cx="3632100" cy="384900"/>
          </a:xfrm>
          <a:prstGeom prst="rect">
            <a:avLst/>
          </a:prstGeom>
          <a:noFill/>
          <a:ln>
            <a:noFill/>
          </a:ln>
        </p:spPr>
        <p:txBody>
          <a:bodyPr spcFirstLastPara="1" wrap="square" lIns="0" tIns="0" rIns="0" bIns="0" anchor="t" anchorCtr="0">
            <a:noAutofit/>
          </a:bodyPr>
          <a:lstStyle/>
          <a:p>
            <a:pPr marL="457200" marR="0" lvl="0" indent="-323850" algn="l" rtl="0">
              <a:lnSpc>
                <a:spcPct val="100000"/>
              </a:lnSpc>
              <a:spcBef>
                <a:spcPts val="0"/>
              </a:spcBef>
              <a:spcAft>
                <a:spcPts val="0"/>
              </a:spcAft>
              <a:buClr>
                <a:srgbClr val="FFFFFF"/>
              </a:buClr>
              <a:buSzPts val="1500"/>
              <a:buAutoNum type="arabicPeriod"/>
            </a:pPr>
            <a:r>
              <a:rPr lang="en" sz="1500">
                <a:solidFill>
                  <a:srgbClr val="FFFFFF"/>
                </a:solidFill>
              </a:rPr>
              <a:t>LCAP Context</a:t>
            </a:r>
            <a:endParaRPr sz="1500">
              <a:solidFill>
                <a:srgbClr val="FFFFFF"/>
              </a:solidFill>
            </a:endParaRPr>
          </a:p>
          <a:p>
            <a:pPr marL="457200" marR="0" lvl="0" indent="-323850" algn="l" rtl="0">
              <a:lnSpc>
                <a:spcPct val="100000"/>
              </a:lnSpc>
              <a:spcBef>
                <a:spcPts val="1000"/>
              </a:spcBef>
              <a:spcAft>
                <a:spcPts val="0"/>
              </a:spcAft>
              <a:buClr>
                <a:srgbClr val="FFFFFF"/>
              </a:buClr>
              <a:buSzPts val="1500"/>
              <a:buAutoNum type="arabicPeriod"/>
            </a:pPr>
            <a:r>
              <a:rPr lang="en" sz="1500">
                <a:solidFill>
                  <a:srgbClr val="FFFFFF"/>
                </a:solidFill>
              </a:rPr>
              <a:t>22-23 LCAP Highlights and Revisions, Budget</a:t>
            </a:r>
            <a:endParaRPr sz="1500">
              <a:solidFill>
                <a:srgbClr val="FFFFFF"/>
              </a:solidFill>
            </a:endParaRPr>
          </a:p>
          <a:p>
            <a:pPr marL="457200" marR="0" lvl="0" indent="-323850" algn="l" rtl="0">
              <a:lnSpc>
                <a:spcPct val="100000"/>
              </a:lnSpc>
              <a:spcBef>
                <a:spcPts val="1000"/>
              </a:spcBef>
              <a:spcAft>
                <a:spcPts val="0"/>
              </a:spcAft>
              <a:buClr>
                <a:srgbClr val="FFFFFF"/>
              </a:buClr>
              <a:buSzPts val="1500"/>
              <a:buAutoNum type="arabicPeriod"/>
            </a:pPr>
            <a:r>
              <a:rPr lang="en" sz="1500">
                <a:solidFill>
                  <a:srgbClr val="FFFFFF"/>
                </a:solidFill>
              </a:rPr>
              <a:t>Educational Partner Engagement</a:t>
            </a:r>
            <a:endParaRPr sz="1500">
              <a:solidFill>
                <a:srgbClr val="FFFFFF"/>
              </a:solidFill>
            </a:endParaRPr>
          </a:p>
          <a:p>
            <a:pPr marL="457200" marR="0" lvl="0" indent="-323850" algn="l" rtl="0">
              <a:lnSpc>
                <a:spcPct val="100000"/>
              </a:lnSpc>
              <a:spcBef>
                <a:spcPts val="1000"/>
              </a:spcBef>
              <a:spcAft>
                <a:spcPts val="0"/>
              </a:spcAft>
              <a:buClr>
                <a:srgbClr val="FFFFFF"/>
              </a:buClr>
              <a:buSzPts val="1500"/>
              <a:buAutoNum type="arabicPeriod"/>
            </a:pPr>
            <a:r>
              <a:rPr lang="en" sz="1500">
                <a:solidFill>
                  <a:srgbClr val="FFFFFF"/>
                </a:solidFill>
              </a:rPr>
              <a:t>Discussion</a:t>
            </a:r>
            <a:endParaRPr sz="1500">
              <a:solidFill>
                <a:srgbClr val="FFFFFF"/>
              </a:solidFill>
            </a:endParaRPr>
          </a:p>
          <a:p>
            <a:pPr marL="0" marR="0" lvl="0" indent="0" algn="l" rtl="0">
              <a:lnSpc>
                <a:spcPct val="100000"/>
              </a:lnSpc>
              <a:spcBef>
                <a:spcPts val="1000"/>
              </a:spcBef>
              <a:spcAft>
                <a:spcPts val="0"/>
              </a:spcAft>
              <a:buNone/>
            </a:pPr>
            <a:endParaRPr sz="1500">
              <a:solidFill>
                <a:srgbClr val="FFFFFF"/>
              </a:solidFill>
            </a:endParaRPr>
          </a:p>
          <a:p>
            <a:pPr marL="0" marR="0" lvl="0" indent="0" algn="l" rtl="0">
              <a:lnSpc>
                <a:spcPct val="100000"/>
              </a:lnSpc>
              <a:spcBef>
                <a:spcPts val="100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Arial"/>
              <a:ea typeface="Arial"/>
              <a:cs typeface="Arial"/>
              <a:sym typeface="Arial"/>
            </a:endParaRPr>
          </a:p>
        </p:txBody>
      </p:sp>
      <p:sp>
        <p:nvSpPr>
          <p:cNvPr id="253" name="Google Shape;253;p55"/>
          <p:cNvSpPr txBox="1"/>
          <p:nvPr/>
        </p:nvSpPr>
        <p:spPr>
          <a:xfrm>
            <a:off x="536542" y="198981"/>
            <a:ext cx="2743200" cy="85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b="1" i="0" u="none" strike="noStrike" cap="none">
                <a:solidFill>
                  <a:srgbClr val="005089"/>
                </a:solidFill>
                <a:latin typeface="Arial"/>
                <a:ea typeface="Arial"/>
                <a:cs typeface="Arial"/>
                <a:sym typeface="Arial"/>
              </a:rPr>
              <a:t>Table of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100"/>
              <a:buFont typeface="Arial"/>
              <a:buNone/>
            </a:pPr>
            <a:r>
              <a:rPr lang="en" sz="4100" b="1" i="0" u="none" strike="noStrike" cap="none">
                <a:solidFill>
                  <a:srgbClr val="005089"/>
                </a:solidFill>
                <a:latin typeface="Arial"/>
                <a:ea typeface="Arial"/>
                <a:cs typeface="Arial"/>
                <a:sym typeface="Arial"/>
              </a:rPr>
              <a:t>Contents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73" descr="A person holding a sign posing for the camera&#10;&#10;Description automatically generated"/>
          <p:cNvPicPr preferRelativeResize="0"/>
          <p:nvPr/>
        </p:nvPicPr>
        <p:blipFill rotWithShape="1">
          <a:blip r:embed="rId3">
            <a:alphaModFix/>
          </a:blip>
          <a:srcRect/>
          <a:stretch/>
        </p:blipFill>
        <p:spPr>
          <a:xfrm>
            <a:off x="3419475" y="0"/>
            <a:ext cx="7715250" cy="5143500"/>
          </a:xfrm>
          <a:prstGeom prst="rect">
            <a:avLst/>
          </a:prstGeom>
          <a:noFill/>
          <a:ln>
            <a:noFill/>
          </a:ln>
        </p:spPr>
      </p:pic>
      <p:sp>
        <p:nvSpPr>
          <p:cNvPr id="486" name="Google Shape;486;p73"/>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600"/>
              <a:buNone/>
            </a:pPr>
            <a:fld id="{00000000-1234-1234-1234-123412341234}" type="slidenum">
              <a:rPr lang="en"/>
              <a:t>20</a:t>
            </a:fld>
            <a:endParaRPr/>
          </a:p>
        </p:txBody>
      </p:sp>
      <p:pic>
        <p:nvPicPr>
          <p:cNvPr id="487" name="Google Shape;487;p73"/>
          <p:cNvPicPr preferRelativeResize="0"/>
          <p:nvPr/>
        </p:nvPicPr>
        <p:blipFill rotWithShape="1">
          <a:blip r:embed="rId4">
            <a:alphaModFix/>
          </a:blip>
          <a:srcRect/>
          <a:stretch/>
        </p:blipFill>
        <p:spPr>
          <a:xfrm>
            <a:off x="-312165" y="-1340995"/>
            <a:ext cx="9266438" cy="6949830"/>
          </a:xfrm>
          <a:prstGeom prst="rect">
            <a:avLst/>
          </a:prstGeom>
          <a:noFill/>
          <a:ln>
            <a:noFill/>
          </a:ln>
        </p:spPr>
      </p:pic>
      <p:sp>
        <p:nvSpPr>
          <p:cNvPr id="488" name="Google Shape;488;p73"/>
          <p:cNvSpPr/>
          <p:nvPr/>
        </p:nvSpPr>
        <p:spPr>
          <a:xfrm>
            <a:off x="365792" y="2203857"/>
            <a:ext cx="3006600" cy="1315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a:solidFill>
                  <a:srgbClr val="FFFFFF"/>
                </a:solidFill>
              </a:rPr>
              <a:t>Questions and Discussion</a:t>
            </a:r>
            <a:endParaRPr sz="41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4"/>
          <p:cNvSpPr txBox="1">
            <a:spLocks noGrp="1"/>
          </p:cNvSpPr>
          <p:nvPr>
            <p:ph type="title"/>
          </p:nvPr>
        </p:nvSpPr>
        <p:spPr>
          <a:xfrm>
            <a:off x="628650" y="273848"/>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solidFill>
                  <a:srgbClr val="31859B"/>
                </a:solidFill>
              </a:rPr>
              <a:t>Guiding Question</a:t>
            </a:r>
            <a:endParaRPr>
              <a:solidFill>
                <a:srgbClr val="31859B"/>
              </a:solidFill>
            </a:endParaRPr>
          </a:p>
        </p:txBody>
      </p:sp>
      <p:sp>
        <p:nvSpPr>
          <p:cNvPr id="494" name="Google Shape;494;p74"/>
          <p:cNvSpPr txBox="1">
            <a:spLocks noGrp="1"/>
          </p:cNvSpPr>
          <p:nvPr>
            <p:ph type="body" idx="1"/>
          </p:nvPr>
        </p:nvSpPr>
        <p:spPr>
          <a:xfrm>
            <a:off x="499675" y="1127369"/>
            <a:ext cx="7886700" cy="3263400"/>
          </a:xfrm>
          <a:prstGeom prst="rect">
            <a:avLst/>
          </a:prstGeom>
        </p:spPr>
        <p:txBody>
          <a:bodyPr spcFirstLastPara="1" wrap="square" lIns="68575" tIns="34275" rIns="68575" bIns="34275" anchor="t" anchorCtr="0">
            <a:noAutofit/>
          </a:bodyPr>
          <a:lstStyle/>
          <a:p>
            <a:pPr marL="914400" lvl="0" indent="-361950" algn="l" rtl="0">
              <a:lnSpc>
                <a:spcPct val="100000"/>
              </a:lnSpc>
              <a:spcBef>
                <a:spcPts val="0"/>
              </a:spcBef>
              <a:spcAft>
                <a:spcPts val="0"/>
              </a:spcAft>
              <a:buSzPts val="2100"/>
              <a:buChar char="➢"/>
            </a:pPr>
            <a:r>
              <a:rPr lang="en">
                <a:latin typeface="Arial"/>
                <a:ea typeface="Arial"/>
                <a:cs typeface="Arial"/>
                <a:sym typeface="Arial"/>
              </a:rPr>
              <a:t>What feedback, refinements, or questions do you have related to 22-23 LCAP? (goals, metrics, actions, or expenditures?)</a:t>
            </a:r>
            <a:endParaRPr>
              <a:latin typeface="Arial"/>
              <a:ea typeface="Arial"/>
              <a:cs typeface="Arial"/>
              <a:sym typeface="Arial"/>
            </a:endParaRPr>
          </a:p>
          <a:p>
            <a:pPr marL="0" lvl="0" indent="0" algn="l" rtl="0">
              <a:lnSpc>
                <a:spcPct val="100000"/>
              </a:lnSpc>
              <a:spcBef>
                <a:spcPts val="1000"/>
              </a:spcBef>
              <a:spcAft>
                <a:spcPts val="0"/>
              </a:spcAft>
              <a:buNone/>
            </a:pPr>
            <a:endParaRPr>
              <a:latin typeface="Arial"/>
              <a:ea typeface="Arial"/>
              <a:cs typeface="Arial"/>
              <a:sym typeface="Arial"/>
            </a:endParaRPr>
          </a:p>
          <a:p>
            <a:pPr marL="0" lvl="0" indent="0" algn="l" rtl="0">
              <a:lnSpc>
                <a:spcPct val="100000"/>
              </a:lnSpc>
              <a:spcBef>
                <a:spcPts val="1000"/>
              </a:spcBef>
              <a:spcAft>
                <a:spcPts val="0"/>
              </a:spcAft>
              <a:buNone/>
            </a:pPr>
            <a:endParaRPr>
              <a:latin typeface="Arial"/>
              <a:ea typeface="Arial"/>
              <a:cs typeface="Arial"/>
              <a:sym typeface="Arial"/>
            </a:endParaRPr>
          </a:p>
          <a:p>
            <a:pPr marL="0" lvl="0" indent="0" algn="l" rtl="0">
              <a:spcBef>
                <a:spcPts val="1000"/>
              </a:spcBef>
              <a:spcAft>
                <a:spcPts val="1000"/>
              </a:spcAft>
              <a:buNone/>
            </a:pPr>
            <a:endParaRPr/>
          </a:p>
        </p:txBody>
      </p:sp>
      <p:pic>
        <p:nvPicPr>
          <p:cNvPr id="495" name="Google Shape;495;p74" descr="Home - Making Waves Academy"/>
          <p:cNvPicPr preferRelativeResize="0"/>
          <p:nvPr/>
        </p:nvPicPr>
        <p:blipFill>
          <a:blip r:embed="rId3">
            <a:alphaModFix/>
          </a:blip>
          <a:stretch>
            <a:fillRect/>
          </a:stretch>
        </p:blipFill>
        <p:spPr>
          <a:xfrm>
            <a:off x="7814794" y="209156"/>
            <a:ext cx="933188" cy="955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75"/>
          <p:cNvPicPr preferRelativeResize="0"/>
          <p:nvPr/>
        </p:nvPicPr>
        <p:blipFill rotWithShape="1">
          <a:blip r:embed="rId3">
            <a:alphaModFix/>
          </a:blip>
          <a:srcRect/>
          <a:stretch/>
        </p:blipFill>
        <p:spPr>
          <a:xfrm>
            <a:off x="-31788" y="0"/>
            <a:ext cx="9366857" cy="7025142"/>
          </a:xfrm>
          <a:prstGeom prst="rect">
            <a:avLst/>
          </a:prstGeom>
          <a:noFill/>
          <a:ln>
            <a:noFill/>
          </a:ln>
        </p:spPr>
      </p:pic>
      <p:sp>
        <p:nvSpPr>
          <p:cNvPr id="501" name="Google Shape;501;p75"/>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pic>
        <p:nvPicPr>
          <p:cNvPr id="502" name="Google Shape;502;p75"/>
          <p:cNvPicPr preferRelativeResize="0"/>
          <p:nvPr/>
        </p:nvPicPr>
        <p:blipFill rotWithShape="1">
          <a:blip r:embed="rId4">
            <a:alphaModFix/>
          </a:blip>
          <a:srcRect/>
          <a:stretch/>
        </p:blipFill>
        <p:spPr>
          <a:xfrm>
            <a:off x="6760812" y="3210588"/>
            <a:ext cx="2455377" cy="1842676"/>
          </a:xfrm>
          <a:prstGeom prst="rect">
            <a:avLst/>
          </a:prstGeom>
          <a:noFill/>
          <a:ln>
            <a:noFill/>
          </a:ln>
        </p:spPr>
      </p:pic>
      <p:sp>
        <p:nvSpPr>
          <p:cNvPr id="503" name="Google Shape;503;p75"/>
          <p:cNvSpPr txBox="1"/>
          <p:nvPr/>
        </p:nvSpPr>
        <p:spPr>
          <a:xfrm>
            <a:off x="735741" y="4153781"/>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 sz="4100" b="1">
                <a:solidFill>
                  <a:srgbClr val="005089"/>
                </a:solidFill>
              </a:rPr>
              <a:t>Thank You!</a:t>
            </a:r>
            <a:endParaRPr sz="1100"/>
          </a:p>
        </p:txBody>
      </p:sp>
      <p:sp>
        <p:nvSpPr>
          <p:cNvPr id="504" name="Google Shape;504;p75"/>
          <p:cNvSpPr txBox="1"/>
          <p:nvPr/>
        </p:nvSpPr>
        <p:spPr>
          <a:xfrm>
            <a:off x="815391" y="2144325"/>
            <a:ext cx="7672500" cy="858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6"/>
          <p:cNvSpPr txBox="1">
            <a:spLocks noGrp="1"/>
          </p:cNvSpPr>
          <p:nvPr>
            <p:ph type="body" idx="1"/>
          </p:nvPr>
        </p:nvSpPr>
        <p:spPr>
          <a:xfrm>
            <a:off x="628650" y="1358817"/>
            <a:ext cx="3886200" cy="3273900"/>
          </a:xfrm>
          <a:prstGeom prst="rect">
            <a:avLst/>
          </a:prstGeom>
          <a:noFill/>
          <a:ln>
            <a:noFill/>
          </a:ln>
        </p:spPr>
        <p:txBody>
          <a:bodyPr spcFirstLastPara="1" wrap="square" lIns="68575" tIns="34275" rIns="68575" bIns="34275" anchor="t" anchorCtr="0">
            <a:normAutofit/>
          </a:bodyPr>
          <a:lstStyle/>
          <a:p>
            <a:pPr marL="0" lvl="0" indent="0" algn="l" rtl="0">
              <a:lnSpc>
                <a:spcPct val="120000"/>
              </a:lnSpc>
              <a:spcBef>
                <a:spcPts val="0"/>
              </a:spcBef>
              <a:spcAft>
                <a:spcPts val="0"/>
              </a:spcAft>
              <a:buSzPts val="1800"/>
              <a:buNone/>
            </a:pPr>
            <a:r>
              <a:rPr lang="en"/>
              <a:t>The LCAP development process serves three distinct, but related functions: </a:t>
            </a:r>
            <a:endParaRPr/>
          </a:p>
          <a:p>
            <a:pPr marL="177800" lvl="0" indent="-177800" algn="l" rtl="0">
              <a:lnSpc>
                <a:spcPct val="120000"/>
              </a:lnSpc>
              <a:spcBef>
                <a:spcPts val="800"/>
              </a:spcBef>
              <a:spcAft>
                <a:spcPts val="0"/>
              </a:spcAft>
              <a:buSzPts val="1800"/>
              <a:buChar char="●"/>
            </a:pPr>
            <a:r>
              <a:rPr lang="en"/>
              <a:t>Comprehensive Strategic Planning</a:t>
            </a:r>
            <a:endParaRPr/>
          </a:p>
          <a:p>
            <a:pPr marL="177800" lvl="0" indent="-177800" algn="l" rtl="0">
              <a:lnSpc>
                <a:spcPct val="120000"/>
              </a:lnSpc>
              <a:spcBef>
                <a:spcPts val="800"/>
              </a:spcBef>
              <a:spcAft>
                <a:spcPts val="0"/>
              </a:spcAft>
              <a:buSzPts val="1800"/>
              <a:buChar char="●"/>
            </a:pPr>
            <a:r>
              <a:rPr lang="en"/>
              <a:t>Meaningful Engagement of Educational Partners</a:t>
            </a:r>
            <a:endParaRPr/>
          </a:p>
          <a:p>
            <a:pPr marL="177800" lvl="0" indent="-177800" algn="l" rtl="0">
              <a:lnSpc>
                <a:spcPct val="120000"/>
              </a:lnSpc>
              <a:spcBef>
                <a:spcPts val="800"/>
              </a:spcBef>
              <a:spcAft>
                <a:spcPts val="1200"/>
              </a:spcAft>
              <a:buSzPts val="1800"/>
              <a:buChar char="●"/>
            </a:pPr>
            <a:r>
              <a:rPr lang="en"/>
              <a:t>Accountability and Compliance</a:t>
            </a:r>
            <a:endParaRPr/>
          </a:p>
        </p:txBody>
      </p:sp>
      <p:sp>
        <p:nvSpPr>
          <p:cNvPr id="259" name="Google Shape;259;p56"/>
          <p:cNvSpPr txBox="1">
            <a:spLocks noGrp="1"/>
          </p:cNvSpPr>
          <p:nvPr>
            <p:ph type="title"/>
          </p:nvPr>
        </p:nvSpPr>
        <p:spPr>
          <a:xfrm>
            <a:off x="628650" y="496820"/>
            <a:ext cx="7886700" cy="6147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rgbClr val="EAEEEB"/>
              </a:buClr>
              <a:buSzPts val="3000"/>
              <a:buFont typeface="Candara"/>
              <a:buNone/>
            </a:pPr>
            <a:r>
              <a:rPr lang="en"/>
              <a:t>Framing the LCAP</a:t>
            </a:r>
            <a:endParaRPr/>
          </a:p>
        </p:txBody>
      </p:sp>
      <p:sp>
        <p:nvSpPr>
          <p:cNvPr id="260" name="Google Shape;260;p56"/>
          <p:cNvSpPr txBox="1">
            <a:spLocks noGrp="1"/>
          </p:cNvSpPr>
          <p:nvPr>
            <p:ph type="sldNum" idx="12"/>
          </p:nvPr>
        </p:nvSpPr>
        <p:spPr>
          <a:xfrm>
            <a:off x="7888856" y="4767263"/>
            <a:ext cx="1061100" cy="2739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261" name="Google Shape;261;p56" descr="The Seal of the California Department of Education"/>
          <p:cNvPicPr preferRelativeResize="0"/>
          <p:nvPr/>
        </p:nvPicPr>
        <p:blipFill rotWithShape="1">
          <a:blip r:embed="rId3">
            <a:alphaModFix/>
          </a:blip>
          <a:srcRect/>
          <a:stretch/>
        </p:blipFill>
        <p:spPr>
          <a:xfrm>
            <a:off x="8612828" y="247651"/>
            <a:ext cx="305108" cy="302666"/>
          </a:xfrm>
          <a:prstGeom prst="rect">
            <a:avLst/>
          </a:prstGeom>
          <a:noFill/>
          <a:ln>
            <a:noFill/>
          </a:ln>
        </p:spPr>
      </p:pic>
      <p:grpSp>
        <p:nvGrpSpPr>
          <p:cNvPr id="262" name="Google Shape;262;p56"/>
          <p:cNvGrpSpPr/>
          <p:nvPr/>
        </p:nvGrpSpPr>
        <p:grpSpPr>
          <a:xfrm>
            <a:off x="4629421" y="1456766"/>
            <a:ext cx="3885610" cy="3029671"/>
            <a:chOff x="361" y="131016"/>
            <a:chExt cx="5180813" cy="4039561"/>
          </a:xfrm>
        </p:grpSpPr>
        <p:sp>
          <p:nvSpPr>
            <p:cNvPr id="263" name="Google Shape;263;p56"/>
            <p:cNvSpPr/>
            <p:nvPr/>
          </p:nvSpPr>
          <p:spPr>
            <a:xfrm>
              <a:off x="662387" y="131016"/>
              <a:ext cx="3856800" cy="3856800"/>
            </a:xfrm>
            <a:custGeom>
              <a:avLst/>
              <a:gdLst/>
              <a:ahLst/>
              <a:cxnLst/>
              <a:rect l="l" t="t" r="r" b="b"/>
              <a:pathLst>
                <a:path w="120000" h="120000" extrusionOk="0">
                  <a:moveTo>
                    <a:pt x="86636" y="9624"/>
                  </a:moveTo>
                  <a:lnTo>
                    <a:pt x="86636" y="9624"/>
                  </a:lnTo>
                  <a:cubicBezTo>
                    <a:pt x="107826" y="20828"/>
                    <a:pt x="119739" y="44095"/>
                    <a:pt x="116443" y="67837"/>
                  </a:cubicBezTo>
                  <a:cubicBezTo>
                    <a:pt x="113147" y="91578"/>
                    <a:pt x="95346" y="110719"/>
                    <a:pt x="71905" y="115727"/>
                  </a:cubicBezTo>
                  <a:cubicBezTo>
                    <a:pt x="48464" y="120735"/>
                    <a:pt x="24396" y="110538"/>
                    <a:pt x="11686" y="90216"/>
                  </a:cubicBezTo>
                  <a:cubicBezTo>
                    <a:pt x="-1024" y="69893"/>
                    <a:pt x="343" y="43790"/>
                    <a:pt x="15105" y="24905"/>
                  </a:cubicBezTo>
                  <a:lnTo>
                    <a:pt x="12882" y="22880"/>
                  </a:lnTo>
                  <a:lnTo>
                    <a:pt x="19949" y="23506"/>
                  </a:lnTo>
                  <a:lnTo>
                    <a:pt x="21480" y="30715"/>
                  </a:lnTo>
                  <a:lnTo>
                    <a:pt x="19258" y="28690"/>
                  </a:lnTo>
                  <a:lnTo>
                    <a:pt x="19258" y="28690"/>
                  </a:lnTo>
                  <a:cubicBezTo>
                    <a:pt x="6112" y="45797"/>
                    <a:pt x="5052" y="69294"/>
                    <a:pt x="16605" y="87514"/>
                  </a:cubicBezTo>
                  <a:cubicBezTo>
                    <a:pt x="28157" y="105735"/>
                    <a:pt x="49862" y="114798"/>
                    <a:pt x="70942" y="110204"/>
                  </a:cubicBezTo>
                  <a:cubicBezTo>
                    <a:pt x="92021" y="105610"/>
                    <a:pt x="107986" y="88337"/>
                    <a:pt x="110909" y="66961"/>
                  </a:cubicBezTo>
                  <a:cubicBezTo>
                    <a:pt x="113832" y="45586"/>
                    <a:pt x="103090" y="24661"/>
                    <a:pt x="84018" y="14576"/>
                  </a:cubicBezTo>
                  <a:close/>
                </a:path>
              </a:pathLst>
            </a:custGeom>
            <a:solidFill>
              <a:srgbClr val="D8D6D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4" name="Google Shape;264;p56"/>
            <p:cNvSpPr/>
            <p:nvPr/>
          </p:nvSpPr>
          <p:spPr>
            <a:xfrm>
              <a:off x="1385217" y="195164"/>
              <a:ext cx="2411100" cy="1205700"/>
            </a:xfrm>
            <a:prstGeom prst="roundRect">
              <a:avLst>
                <a:gd name="adj" fmla="val 16667"/>
              </a:avLst>
            </a:prstGeom>
            <a:solidFill>
              <a:srgbClr val="827B6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5" name="Google Shape;265;p56"/>
            <p:cNvSpPr txBox="1"/>
            <p:nvPr/>
          </p:nvSpPr>
          <p:spPr>
            <a:xfrm>
              <a:off x="1444069" y="254016"/>
              <a:ext cx="2293500" cy="1087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ndara"/>
                <a:buNone/>
              </a:pPr>
              <a:r>
                <a:rPr lang="en" sz="1800" b="1">
                  <a:solidFill>
                    <a:schemeClr val="lt1"/>
                  </a:solidFill>
                  <a:latin typeface="Candara"/>
                  <a:ea typeface="Candara"/>
                  <a:cs typeface="Candara"/>
                  <a:sym typeface="Candara"/>
                </a:rPr>
                <a:t>Development</a:t>
              </a:r>
              <a:endParaRPr sz="1100"/>
            </a:p>
          </p:txBody>
        </p:sp>
        <p:sp>
          <p:nvSpPr>
            <p:cNvPr id="266" name="Google Shape;266;p56"/>
            <p:cNvSpPr/>
            <p:nvPr/>
          </p:nvSpPr>
          <p:spPr>
            <a:xfrm>
              <a:off x="2770074" y="1580021"/>
              <a:ext cx="2411100" cy="1205700"/>
            </a:xfrm>
            <a:prstGeom prst="roundRect">
              <a:avLst>
                <a:gd name="adj" fmla="val 16667"/>
              </a:avLst>
            </a:prstGeom>
            <a:solidFill>
              <a:srgbClr val="68725F"/>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7" name="Google Shape;267;p56"/>
            <p:cNvSpPr txBox="1"/>
            <p:nvPr/>
          </p:nvSpPr>
          <p:spPr>
            <a:xfrm>
              <a:off x="2828926" y="1638873"/>
              <a:ext cx="2293500" cy="1087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ndara"/>
                <a:buNone/>
              </a:pPr>
              <a:r>
                <a:rPr lang="en" sz="1800" b="1">
                  <a:solidFill>
                    <a:schemeClr val="lt1"/>
                  </a:solidFill>
                  <a:latin typeface="Candara"/>
                  <a:ea typeface="Candara"/>
                  <a:cs typeface="Candara"/>
                  <a:sym typeface="Candara"/>
                </a:rPr>
                <a:t>Adoption</a:t>
              </a:r>
              <a:endParaRPr sz="1100"/>
            </a:p>
          </p:txBody>
        </p:sp>
        <p:sp>
          <p:nvSpPr>
            <p:cNvPr id="268" name="Google Shape;268;p56"/>
            <p:cNvSpPr/>
            <p:nvPr/>
          </p:nvSpPr>
          <p:spPr>
            <a:xfrm>
              <a:off x="1385217" y="2964877"/>
              <a:ext cx="2411100" cy="1205700"/>
            </a:xfrm>
            <a:prstGeom prst="roundRect">
              <a:avLst>
                <a:gd name="adj" fmla="val 16667"/>
              </a:avLst>
            </a:prstGeom>
            <a:solidFill>
              <a:srgbClr val="53635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9" name="Google Shape;269;p56"/>
            <p:cNvSpPr txBox="1"/>
            <p:nvPr/>
          </p:nvSpPr>
          <p:spPr>
            <a:xfrm>
              <a:off x="1444069" y="3023729"/>
              <a:ext cx="2293500" cy="1087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ndara"/>
                <a:buNone/>
              </a:pPr>
              <a:r>
                <a:rPr lang="en" sz="1800" b="1">
                  <a:solidFill>
                    <a:schemeClr val="lt1"/>
                  </a:solidFill>
                  <a:latin typeface="Candara"/>
                  <a:ea typeface="Candara"/>
                  <a:cs typeface="Candara"/>
                  <a:sym typeface="Candara"/>
                </a:rPr>
                <a:t>Review and Approval</a:t>
              </a:r>
              <a:endParaRPr sz="1100"/>
            </a:p>
          </p:txBody>
        </p:sp>
        <p:sp>
          <p:nvSpPr>
            <p:cNvPr id="270" name="Google Shape;270;p56"/>
            <p:cNvSpPr/>
            <p:nvPr/>
          </p:nvSpPr>
          <p:spPr>
            <a:xfrm>
              <a:off x="361" y="1580021"/>
              <a:ext cx="2411100" cy="1205700"/>
            </a:xfrm>
            <a:prstGeom prst="roundRect">
              <a:avLst>
                <a:gd name="adj" fmla="val 16667"/>
              </a:avLst>
            </a:prstGeom>
            <a:solidFill>
              <a:srgbClr val="47505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1" name="Google Shape;271;p56"/>
            <p:cNvSpPr txBox="1"/>
            <p:nvPr/>
          </p:nvSpPr>
          <p:spPr>
            <a:xfrm>
              <a:off x="59213" y="1638873"/>
              <a:ext cx="2293500" cy="1087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ndara"/>
                <a:buNone/>
              </a:pPr>
              <a:r>
                <a:rPr lang="en" sz="1800" b="1">
                  <a:solidFill>
                    <a:schemeClr val="lt1"/>
                  </a:solidFill>
                  <a:latin typeface="Candara"/>
                  <a:ea typeface="Candara"/>
                  <a:cs typeface="Candara"/>
                  <a:sym typeface="Candara"/>
                </a:rPr>
                <a:t>Implementation</a:t>
              </a:r>
              <a:endParaRPr sz="11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31859B"/>
                </a:solidFill>
              </a:rPr>
              <a:t>Overview of this year’s requirements</a:t>
            </a:r>
            <a:endParaRPr>
              <a:solidFill>
                <a:srgbClr val="31859B"/>
              </a:solidFill>
            </a:endParaRPr>
          </a:p>
        </p:txBody>
      </p:sp>
      <p:sp>
        <p:nvSpPr>
          <p:cNvPr id="277" name="Google Shape;277;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solidFill>
                  <a:schemeClr val="dk1"/>
                </a:solidFill>
              </a:rPr>
              <a:t>–2nd of 3-year LCAP cycle.  Annual update is now folded into the main LCAP document.</a:t>
            </a:r>
            <a:endParaRPr>
              <a:solidFill>
                <a:schemeClr val="dk1"/>
              </a:solidFill>
            </a:endParaRPr>
          </a:p>
          <a:p>
            <a:pPr marL="0" lvl="0" indent="0" algn="l" rtl="0">
              <a:spcBef>
                <a:spcPts val="1000"/>
              </a:spcBef>
              <a:spcAft>
                <a:spcPts val="0"/>
              </a:spcAft>
              <a:buNone/>
            </a:pPr>
            <a:r>
              <a:rPr lang="en">
                <a:solidFill>
                  <a:schemeClr val="dk1"/>
                </a:solidFill>
              </a:rPr>
              <a:t>–In addition to our state LCFF funding, the MWA LCAP incorporates our federal Title funds (folding the SPSA requirements into the LCAP).</a:t>
            </a:r>
            <a:endParaRPr>
              <a:solidFill>
                <a:schemeClr val="dk1"/>
              </a:solidFill>
            </a:endParaRPr>
          </a:p>
          <a:p>
            <a:pPr marL="0" lvl="0" indent="0" algn="l" rtl="0">
              <a:spcBef>
                <a:spcPts val="1000"/>
              </a:spcBef>
              <a:spcAft>
                <a:spcPts val="0"/>
              </a:spcAft>
              <a:buNone/>
            </a:pPr>
            <a:r>
              <a:rPr lang="en">
                <a:solidFill>
                  <a:schemeClr val="dk1"/>
                </a:solidFill>
              </a:rPr>
              <a:t>–New direction from the state around the tracking and explanation of use of “contribution actions” to “increase and improve services for English Learner, foster youth, and low-income students.”</a:t>
            </a:r>
            <a:endParaRPr>
              <a:solidFill>
                <a:schemeClr val="dk1"/>
              </a:solidFill>
            </a:endParaRPr>
          </a:p>
          <a:p>
            <a:pPr marL="0" lvl="0" indent="0" algn="l" rtl="0">
              <a:spcBef>
                <a:spcPts val="1000"/>
              </a:spcBef>
              <a:spcAft>
                <a:spcPts val="0"/>
              </a:spcAft>
              <a:buNone/>
            </a:pPr>
            <a:r>
              <a:rPr lang="en">
                <a:solidFill>
                  <a:schemeClr val="dk1"/>
                </a:solidFill>
              </a:rPr>
              <a:t>–The LCAP supplement presented in January is also submitted along with the main LCAP, as required.</a:t>
            </a:r>
            <a:endParaRPr>
              <a:solidFill>
                <a:schemeClr val="dk1"/>
              </a:solidFill>
            </a:endParaRPr>
          </a:p>
          <a:p>
            <a:pPr marL="0" lvl="0" indent="0" algn="l" rtl="0">
              <a:spcBef>
                <a:spcPts val="1000"/>
              </a:spcBef>
              <a:spcAft>
                <a:spcPts val="1000"/>
              </a:spcAft>
              <a:buNone/>
            </a:pPr>
            <a:r>
              <a:rPr lang="en">
                <a:solidFill>
                  <a:schemeClr val="dk1"/>
                </a:solidFill>
              </a:rPr>
              <a:t>–Today’s meeting is a public hearing, in which board members and general public can still give feedback.  At the next board meeting (in June) the board will have the opportunity to vote to approve the 22-23 LCAP, which we must adopt by July 1.</a:t>
            </a:r>
            <a:endParaRPr>
              <a:solidFill>
                <a:schemeClr val="dk1"/>
              </a:solidFill>
            </a:endParaRPr>
          </a:p>
        </p:txBody>
      </p:sp>
      <p:pic>
        <p:nvPicPr>
          <p:cNvPr id="278" name="Google Shape;278;p57" descr="Home - Making Waves Academy"/>
          <p:cNvPicPr preferRelativeResize="0"/>
          <p:nvPr/>
        </p:nvPicPr>
        <p:blipFill>
          <a:blip r:embed="rId3">
            <a:alphaModFix/>
          </a:blip>
          <a:stretch>
            <a:fillRect/>
          </a:stretch>
        </p:blipFill>
        <p:spPr>
          <a:xfrm>
            <a:off x="8276400" y="137000"/>
            <a:ext cx="630200" cy="644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58"/>
          <p:cNvGrpSpPr/>
          <p:nvPr/>
        </p:nvGrpSpPr>
        <p:grpSpPr>
          <a:xfrm>
            <a:off x="2820225" y="891450"/>
            <a:ext cx="3175200" cy="3175200"/>
            <a:chOff x="2820225" y="891450"/>
            <a:chExt cx="3175200" cy="3175200"/>
          </a:xfrm>
        </p:grpSpPr>
        <p:sp>
          <p:nvSpPr>
            <p:cNvPr id="284" name="Google Shape;284;p58"/>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8"/>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58"/>
          <p:cNvGrpSpPr/>
          <p:nvPr/>
        </p:nvGrpSpPr>
        <p:grpSpPr>
          <a:xfrm>
            <a:off x="5130225" y="2071475"/>
            <a:ext cx="1735193" cy="848100"/>
            <a:chOff x="5130371" y="2071477"/>
            <a:chExt cx="1332304" cy="848100"/>
          </a:xfrm>
        </p:grpSpPr>
        <p:sp>
          <p:nvSpPr>
            <p:cNvPr id="287" name="Google Shape;287;p58"/>
            <p:cNvSpPr/>
            <p:nvPr/>
          </p:nvSpPr>
          <p:spPr>
            <a:xfrm>
              <a:off x="5130371" y="2356477"/>
              <a:ext cx="1332300" cy="5631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rgbClr val="FFFFFF"/>
                  </a:solidFill>
                  <a:latin typeface="Roboto"/>
                  <a:ea typeface="Roboto"/>
                  <a:cs typeface="Roboto"/>
                  <a:sym typeface="Roboto"/>
                </a:rPr>
                <a:t>–Add in 21-22 Annual Updates</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en" sz="800" dirty="0">
                  <a:solidFill>
                    <a:srgbClr val="FFFFFF"/>
                  </a:solidFill>
                  <a:latin typeface="Roboto"/>
                  <a:ea typeface="Roboto"/>
                  <a:cs typeface="Roboto"/>
                  <a:sym typeface="Roboto"/>
                </a:rPr>
                <a:t>–Reflect on progress in 21-22</a:t>
              </a:r>
              <a:endParaRPr sz="800" dirty="0">
                <a:solidFill>
                  <a:srgbClr val="FFFFFF"/>
                </a:solidFill>
                <a:latin typeface="Roboto"/>
                <a:ea typeface="Roboto"/>
                <a:cs typeface="Roboto"/>
                <a:sym typeface="Roboto"/>
              </a:endParaRPr>
            </a:p>
            <a:p>
              <a:pPr marL="0" lvl="0" indent="0" algn="l" rtl="0">
                <a:spcBef>
                  <a:spcPts val="0"/>
                </a:spcBef>
                <a:spcAft>
                  <a:spcPts val="0"/>
                </a:spcAft>
                <a:buNone/>
              </a:pPr>
              <a:r>
                <a:rPr lang="en" sz="800" dirty="0">
                  <a:solidFill>
                    <a:srgbClr val="FFFFFF"/>
                  </a:solidFill>
                  <a:latin typeface="Roboto"/>
                  <a:ea typeface="Roboto"/>
                  <a:cs typeface="Roboto"/>
                  <a:sym typeface="Roboto"/>
                </a:rPr>
                <a:t>–Make revisions for </a:t>
              </a:r>
              <a:r>
                <a:rPr lang="en-US" sz="800" dirty="0">
                  <a:solidFill>
                    <a:srgbClr val="FFFFFF"/>
                  </a:solidFill>
                  <a:latin typeface="Roboto"/>
                  <a:ea typeface="Roboto"/>
                  <a:cs typeface="Roboto"/>
                  <a:sym typeface="Roboto"/>
                </a:rPr>
                <a:t>and submit </a:t>
              </a:r>
              <a:r>
                <a:rPr lang="en" sz="800" dirty="0">
                  <a:solidFill>
                    <a:srgbClr val="FFFFFF"/>
                  </a:solidFill>
                  <a:latin typeface="Roboto"/>
                  <a:ea typeface="Roboto"/>
                  <a:cs typeface="Roboto"/>
                  <a:sym typeface="Roboto"/>
                </a:rPr>
                <a:t>22-23 </a:t>
              </a:r>
              <a:r>
                <a:rPr lang="en-US" sz="800" dirty="0">
                  <a:solidFill>
                    <a:srgbClr val="FFFFFF"/>
                  </a:solidFill>
                  <a:latin typeface="Roboto"/>
                  <a:ea typeface="Roboto"/>
                  <a:cs typeface="Roboto"/>
                  <a:sym typeface="Roboto"/>
                </a:rPr>
                <a:t>LCAP</a:t>
              </a:r>
              <a:endParaRPr sz="800" dirty="0">
                <a:solidFill>
                  <a:srgbClr val="FFFFFF"/>
                </a:solidFill>
                <a:latin typeface="Roboto"/>
                <a:ea typeface="Roboto"/>
                <a:cs typeface="Roboto"/>
                <a:sym typeface="Roboto"/>
              </a:endParaRPr>
            </a:p>
          </p:txBody>
        </p:sp>
        <p:sp>
          <p:nvSpPr>
            <p:cNvPr id="288" name="Google Shape;288;p58"/>
            <p:cNvSpPr/>
            <p:nvPr/>
          </p:nvSpPr>
          <p:spPr>
            <a:xfrm>
              <a:off x="51303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2021-22 (now)</a:t>
              </a:r>
              <a:endParaRPr sz="800">
                <a:solidFill>
                  <a:srgbClr val="FFFFFF"/>
                </a:solidFill>
              </a:endParaRPr>
            </a:p>
          </p:txBody>
        </p:sp>
      </p:grpSp>
      <p:grpSp>
        <p:nvGrpSpPr>
          <p:cNvPr id="289" name="Google Shape;289;p58"/>
          <p:cNvGrpSpPr/>
          <p:nvPr/>
        </p:nvGrpSpPr>
        <p:grpSpPr>
          <a:xfrm>
            <a:off x="3798075" y="775532"/>
            <a:ext cx="1332300" cy="914700"/>
            <a:chOff x="3798075" y="775532"/>
            <a:chExt cx="1332300" cy="914700"/>
          </a:xfrm>
        </p:grpSpPr>
        <p:sp>
          <p:nvSpPr>
            <p:cNvPr id="290" name="Google Shape;290;p58"/>
            <p:cNvSpPr/>
            <p:nvPr/>
          </p:nvSpPr>
          <p:spPr>
            <a:xfrm>
              <a:off x="3798075" y="1060532"/>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Write new 3-year LCAP (2021-24), including desired outcomes for 2023-24</a:t>
              </a:r>
              <a:endParaRPr>
                <a:solidFill>
                  <a:srgbClr val="FFFFFF"/>
                </a:solidFill>
              </a:endParaRPr>
            </a:p>
          </p:txBody>
        </p:sp>
        <p:sp>
          <p:nvSpPr>
            <p:cNvPr id="291" name="Google Shape;291;p58"/>
            <p:cNvSpPr/>
            <p:nvPr/>
          </p:nvSpPr>
          <p:spPr>
            <a:xfrm>
              <a:off x="3798075" y="775532"/>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2020-21</a:t>
              </a:r>
              <a:endParaRPr sz="800">
                <a:solidFill>
                  <a:srgbClr val="FFFFFF"/>
                </a:solidFill>
              </a:endParaRPr>
            </a:p>
          </p:txBody>
        </p:sp>
      </p:grpSp>
      <p:grpSp>
        <p:nvGrpSpPr>
          <p:cNvPr id="292" name="Google Shape;292;p58"/>
          <p:cNvGrpSpPr/>
          <p:nvPr/>
        </p:nvGrpSpPr>
        <p:grpSpPr>
          <a:xfrm>
            <a:off x="1881675" y="2071475"/>
            <a:ext cx="1916500" cy="914700"/>
            <a:chOff x="1881675" y="2071475"/>
            <a:chExt cx="1916500" cy="914700"/>
          </a:xfrm>
        </p:grpSpPr>
        <p:sp>
          <p:nvSpPr>
            <p:cNvPr id="293" name="Google Shape;293;p58"/>
            <p:cNvSpPr/>
            <p:nvPr/>
          </p:nvSpPr>
          <p:spPr>
            <a:xfrm>
              <a:off x="1881775" y="2356475"/>
              <a:ext cx="19164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chemeClr val="lt1"/>
                  </a:solidFill>
                  <a:latin typeface="Roboto"/>
                  <a:ea typeface="Roboto"/>
                  <a:cs typeface="Roboto"/>
                  <a:sym typeface="Roboto"/>
                </a:rPr>
                <a:t>–Add in 23-24 Annual Updates</a:t>
              </a:r>
              <a:endParaRPr sz="80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800">
                  <a:solidFill>
                    <a:schemeClr val="lt1"/>
                  </a:solidFill>
                  <a:latin typeface="Roboto"/>
                  <a:ea typeface="Roboto"/>
                  <a:cs typeface="Roboto"/>
                  <a:sym typeface="Roboto"/>
                </a:rPr>
                <a:t>–Reflect on progress in 23-24</a:t>
              </a:r>
              <a:endParaRPr sz="80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800">
                  <a:solidFill>
                    <a:schemeClr val="lt1"/>
                  </a:solidFill>
                  <a:latin typeface="Roboto"/>
                  <a:ea typeface="Roboto"/>
                  <a:cs typeface="Roboto"/>
                  <a:sym typeface="Roboto"/>
                </a:rPr>
                <a:t>–Write new 3-year LCAP for 2024-27</a:t>
              </a:r>
              <a:endParaRPr sz="800">
                <a:solidFill>
                  <a:srgbClr val="FFFFFF"/>
                </a:solidFill>
                <a:latin typeface="Roboto"/>
                <a:ea typeface="Roboto"/>
                <a:cs typeface="Roboto"/>
                <a:sym typeface="Roboto"/>
              </a:endParaRPr>
            </a:p>
          </p:txBody>
        </p:sp>
        <p:sp>
          <p:nvSpPr>
            <p:cNvPr id="294" name="Google Shape;294;p58"/>
            <p:cNvSpPr/>
            <p:nvPr/>
          </p:nvSpPr>
          <p:spPr>
            <a:xfrm>
              <a:off x="1881675" y="2071475"/>
              <a:ext cx="19164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2023-24</a:t>
              </a:r>
              <a:endParaRPr sz="800">
                <a:solidFill>
                  <a:srgbClr val="FFFFFF"/>
                </a:solidFill>
              </a:endParaRPr>
            </a:p>
          </p:txBody>
        </p:sp>
      </p:grpSp>
      <p:grpSp>
        <p:nvGrpSpPr>
          <p:cNvPr id="295" name="Google Shape;295;p58"/>
          <p:cNvGrpSpPr/>
          <p:nvPr/>
        </p:nvGrpSpPr>
        <p:grpSpPr>
          <a:xfrm>
            <a:off x="3797979" y="3373800"/>
            <a:ext cx="1870016" cy="914700"/>
            <a:chOff x="3798075" y="3373802"/>
            <a:chExt cx="1332300" cy="914700"/>
          </a:xfrm>
        </p:grpSpPr>
        <p:sp>
          <p:nvSpPr>
            <p:cNvPr id="296" name="Google Shape;296;p58"/>
            <p:cNvSpPr/>
            <p:nvPr/>
          </p:nvSpPr>
          <p:spPr>
            <a:xfrm>
              <a:off x="3798075" y="3658802"/>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dirty="0">
                  <a:solidFill>
                    <a:schemeClr val="lt1"/>
                  </a:solidFill>
                  <a:latin typeface="Roboto"/>
                  <a:ea typeface="Roboto"/>
                  <a:cs typeface="Roboto"/>
                  <a:sym typeface="Roboto"/>
                </a:rPr>
                <a:t>–Add in 22-23 Annual Updates</a:t>
              </a:r>
              <a:endParaRPr sz="800" dirty="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800" dirty="0">
                  <a:solidFill>
                    <a:schemeClr val="lt1"/>
                  </a:solidFill>
                  <a:latin typeface="Roboto"/>
                  <a:ea typeface="Roboto"/>
                  <a:cs typeface="Roboto"/>
                  <a:sym typeface="Roboto"/>
                </a:rPr>
                <a:t>–Reflect on progress in 22-23</a:t>
              </a:r>
              <a:endParaRPr sz="800" dirty="0">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800" dirty="0">
                  <a:solidFill>
                    <a:schemeClr val="lt1"/>
                  </a:solidFill>
                  <a:latin typeface="Roboto"/>
                  <a:ea typeface="Roboto"/>
                  <a:cs typeface="Roboto"/>
                  <a:sym typeface="Roboto"/>
                </a:rPr>
                <a:t>–Make revisions for </a:t>
              </a:r>
              <a:r>
                <a:rPr lang="en-US" sz="800" dirty="0">
                  <a:solidFill>
                    <a:schemeClr val="lt1"/>
                  </a:solidFill>
                  <a:latin typeface="Roboto"/>
                  <a:ea typeface="Roboto"/>
                  <a:cs typeface="Roboto"/>
                  <a:sym typeface="Roboto"/>
                </a:rPr>
                <a:t>and submit </a:t>
              </a:r>
              <a:r>
                <a:rPr lang="en" sz="800" dirty="0">
                  <a:solidFill>
                    <a:schemeClr val="lt1"/>
                  </a:solidFill>
                  <a:latin typeface="Roboto"/>
                  <a:ea typeface="Roboto"/>
                  <a:cs typeface="Roboto"/>
                  <a:sym typeface="Roboto"/>
                </a:rPr>
                <a:t>23-24 </a:t>
              </a:r>
              <a:r>
                <a:rPr lang="en-US" sz="800" dirty="0">
                  <a:solidFill>
                    <a:schemeClr val="lt1"/>
                  </a:solidFill>
                  <a:latin typeface="Roboto"/>
                  <a:ea typeface="Roboto"/>
                  <a:cs typeface="Roboto"/>
                  <a:sym typeface="Roboto"/>
                </a:rPr>
                <a:t>LCAP</a:t>
              </a:r>
              <a:endParaRPr sz="800" dirty="0">
                <a:solidFill>
                  <a:srgbClr val="FFFFFF"/>
                </a:solidFill>
                <a:latin typeface="Roboto"/>
                <a:ea typeface="Roboto"/>
                <a:cs typeface="Roboto"/>
                <a:sym typeface="Roboto"/>
              </a:endParaRPr>
            </a:p>
          </p:txBody>
        </p:sp>
        <p:sp>
          <p:nvSpPr>
            <p:cNvPr id="297" name="Google Shape;297;p58"/>
            <p:cNvSpPr/>
            <p:nvPr/>
          </p:nvSpPr>
          <p:spPr>
            <a:xfrm>
              <a:off x="3798075" y="3373802"/>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FFFFFF"/>
                  </a:solidFill>
                  <a:latin typeface="Roboto"/>
                  <a:ea typeface="Roboto"/>
                  <a:cs typeface="Roboto"/>
                  <a:sym typeface="Roboto"/>
                </a:rPr>
                <a:t>2022-23</a:t>
              </a:r>
              <a:endParaRPr sz="800">
                <a:solidFill>
                  <a:srgbClr val="FFFFFF"/>
                </a:solidFill>
              </a:endParaRPr>
            </a:p>
          </p:txBody>
        </p:sp>
      </p:grpSp>
      <p:sp>
        <p:nvSpPr>
          <p:cNvPr id="298" name="Google Shape;298;p58"/>
          <p:cNvSpPr txBox="1"/>
          <p:nvPr/>
        </p:nvSpPr>
        <p:spPr>
          <a:xfrm>
            <a:off x="273700" y="319325"/>
            <a:ext cx="231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t>3 year cycle</a:t>
            </a:r>
            <a:endParaRPr sz="2400" b="1"/>
          </a:p>
        </p:txBody>
      </p:sp>
      <p:pic>
        <p:nvPicPr>
          <p:cNvPr id="299" name="Google Shape;299;p58" descr="Home - Making Waves Academy"/>
          <p:cNvPicPr preferRelativeResize="0"/>
          <p:nvPr/>
        </p:nvPicPr>
        <p:blipFill>
          <a:blip r:embed="rId3">
            <a:alphaModFix/>
          </a:blip>
          <a:stretch>
            <a:fillRect/>
          </a:stretch>
        </p:blipFill>
        <p:spPr>
          <a:xfrm>
            <a:off x="8276400" y="137000"/>
            <a:ext cx="630200" cy="644999"/>
          </a:xfrm>
          <a:prstGeom prst="rect">
            <a:avLst/>
          </a:prstGeom>
          <a:noFill/>
          <a:ln>
            <a:noFill/>
          </a:ln>
        </p:spPr>
      </p:pic>
      <p:sp>
        <p:nvSpPr>
          <p:cNvPr id="300" name="Google Shape;300;p58"/>
          <p:cNvSpPr/>
          <p:nvPr/>
        </p:nvSpPr>
        <p:spPr>
          <a:xfrm>
            <a:off x="5960500" y="1844400"/>
            <a:ext cx="560100" cy="470100"/>
          </a:xfrm>
          <a:prstGeom prst="star5">
            <a:avLst>
              <a:gd name="adj" fmla="val 19098"/>
              <a:gd name="hf" fmla="val 105146"/>
              <a:gd name="vf" fmla="val 110557"/>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9"/>
          <p:cNvSpPr txBox="1">
            <a:spLocks noGrp="1"/>
          </p:cNvSpPr>
          <p:nvPr>
            <p:ph type="title"/>
          </p:nvPr>
        </p:nvSpPr>
        <p:spPr>
          <a:xfrm>
            <a:off x="628650" y="273848"/>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solidFill>
                  <a:srgbClr val="31859B"/>
                </a:solidFill>
              </a:rPr>
              <a:t>Guiding Question</a:t>
            </a:r>
            <a:endParaRPr>
              <a:solidFill>
                <a:srgbClr val="31859B"/>
              </a:solidFill>
            </a:endParaRPr>
          </a:p>
        </p:txBody>
      </p:sp>
      <p:sp>
        <p:nvSpPr>
          <p:cNvPr id="306" name="Google Shape;306;p59"/>
          <p:cNvSpPr txBox="1">
            <a:spLocks noGrp="1"/>
          </p:cNvSpPr>
          <p:nvPr>
            <p:ph type="body" idx="1"/>
          </p:nvPr>
        </p:nvSpPr>
        <p:spPr>
          <a:xfrm>
            <a:off x="499675" y="1127369"/>
            <a:ext cx="7886700" cy="3263400"/>
          </a:xfrm>
          <a:prstGeom prst="rect">
            <a:avLst/>
          </a:prstGeom>
        </p:spPr>
        <p:txBody>
          <a:bodyPr spcFirstLastPara="1" wrap="square" lIns="68575" tIns="34275" rIns="68575" bIns="34275" anchor="t" anchorCtr="0">
            <a:noAutofit/>
          </a:bodyPr>
          <a:lstStyle/>
          <a:p>
            <a:pPr marL="914400" lvl="0" indent="-361950" algn="l" rtl="0">
              <a:lnSpc>
                <a:spcPct val="100000"/>
              </a:lnSpc>
              <a:spcBef>
                <a:spcPts val="0"/>
              </a:spcBef>
              <a:spcAft>
                <a:spcPts val="0"/>
              </a:spcAft>
              <a:buSzPts val="2100"/>
              <a:buChar char="➢"/>
            </a:pPr>
            <a:r>
              <a:rPr lang="en">
                <a:latin typeface="Arial"/>
                <a:ea typeface="Arial"/>
                <a:cs typeface="Arial"/>
                <a:sym typeface="Arial"/>
              </a:rPr>
              <a:t>What feedback, refinements, or questions do you have related to 22-23 LCAP? (goals, metrics, actions, or expenditures?)</a:t>
            </a:r>
            <a:endParaRPr sz="2700"/>
          </a:p>
          <a:p>
            <a:pPr marL="0" lvl="0" indent="0" algn="l" rtl="0">
              <a:spcBef>
                <a:spcPts val="1000"/>
              </a:spcBef>
              <a:spcAft>
                <a:spcPts val="1000"/>
              </a:spcAft>
              <a:buNone/>
            </a:pPr>
            <a:endParaRPr/>
          </a:p>
        </p:txBody>
      </p:sp>
      <p:pic>
        <p:nvPicPr>
          <p:cNvPr id="307" name="Google Shape;307;p59" descr="Home - Making Waves Academy"/>
          <p:cNvPicPr preferRelativeResize="0"/>
          <p:nvPr/>
        </p:nvPicPr>
        <p:blipFill>
          <a:blip r:embed="rId3">
            <a:alphaModFix/>
          </a:blip>
          <a:stretch>
            <a:fillRect/>
          </a:stretch>
        </p:blipFill>
        <p:spPr>
          <a:xfrm>
            <a:off x="7814794" y="209156"/>
            <a:ext cx="933188" cy="95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60" descr="A person holding a sign posing for the camera&#10;&#10;Description automatically generated"/>
          <p:cNvPicPr preferRelativeResize="0"/>
          <p:nvPr/>
        </p:nvPicPr>
        <p:blipFill rotWithShape="1">
          <a:blip r:embed="rId3">
            <a:alphaModFix/>
          </a:blip>
          <a:srcRect/>
          <a:stretch/>
        </p:blipFill>
        <p:spPr>
          <a:xfrm>
            <a:off x="3419475" y="0"/>
            <a:ext cx="7715250" cy="5143500"/>
          </a:xfrm>
          <a:prstGeom prst="rect">
            <a:avLst/>
          </a:prstGeom>
          <a:noFill/>
          <a:ln>
            <a:noFill/>
          </a:ln>
        </p:spPr>
      </p:pic>
      <p:sp>
        <p:nvSpPr>
          <p:cNvPr id="313" name="Google Shape;313;p60"/>
          <p:cNvSpPr txBox="1">
            <a:spLocks noGrp="1"/>
          </p:cNvSpPr>
          <p:nvPr>
            <p:ph type="sldNum" idx="12"/>
          </p:nvPr>
        </p:nvSpPr>
        <p:spPr>
          <a:xfrm>
            <a:off x="8807632" y="4737877"/>
            <a:ext cx="2271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600"/>
              <a:buNone/>
            </a:pPr>
            <a:fld id="{00000000-1234-1234-1234-123412341234}" type="slidenum">
              <a:rPr lang="en"/>
              <a:t>7</a:t>
            </a:fld>
            <a:endParaRPr/>
          </a:p>
        </p:txBody>
      </p:sp>
      <p:pic>
        <p:nvPicPr>
          <p:cNvPr id="314" name="Google Shape;314;p60"/>
          <p:cNvPicPr preferRelativeResize="0"/>
          <p:nvPr/>
        </p:nvPicPr>
        <p:blipFill rotWithShape="1">
          <a:blip r:embed="rId4">
            <a:alphaModFix/>
          </a:blip>
          <a:srcRect/>
          <a:stretch/>
        </p:blipFill>
        <p:spPr>
          <a:xfrm>
            <a:off x="-312165" y="-1340995"/>
            <a:ext cx="9266438" cy="6949830"/>
          </a:xfrm>
          <a:prstGeom prst="rect">
            <a:avLst/>
          </a:prstGeom>
          <a:noFill/>
          <a:ln>
            <a:noFill/>
          </a:ln>
        </p:spPr>
      </p:pic>
      <p:sp>
        <p:nvSpPr>
          <p:cNvPr id="315" name="Google Shape;315;p60"/>
          <p:cNvSpPr/>
          <p:nvPr/>
        </p:nvSpPr>
        <p:spPr>
          <a:xfrm>
            <a:off x="335092" y="1543657"/>
            <a:ext cx="3006600" cy="1315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a:solidFill>
                  <a:srgbClr val="FFFFFF"/>
                </a:solidFill>
              </a:rPr>
              <a:t>2022-23 LCAP Highlights and Revisions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1"/>
          <p:cNvSpPr txBox="1">
            <a:spLocks noGrp="1"/>
          </p:cNvSpPr>
          <p:nvPr>
            <p:ph type="title"/>
          </p:nvPr>
        </p:nvSpPr>
        <p:spPr>
          <a:xfrm>
            <a:off x="166575" y="225700"/>
            <a:ext cx="7387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366092"/>
                </a:solidFill>
              </a:rPr>
              <a:t>Our 8 LCAP Goals continued to be are aligned with the 8 state priorities:</a:t>
            </a:r>
            <a:endParaRPr>
              <a:solidFill>
                <a:srgbClr val="366092"/>
              </a:solidFill>
            </a:endParaRPr>
          </a:p>
        </p:txBody>
      </p:sp>
      <p:sp>
        <p:nvSpPr>
          <p:cNvPr id="321" name="Google Shape;321;p61"/>
          <p:cNvSpPr txBox="1"/>
          <p:nvPr/>
        </p:nvSpPr>
        <p:spPr>
          <a:xfrm>
            <a:off x="2734678" y="1589262"/>
            <a:ext cx="17511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p>
        </p:txBody>
      </p:sp>
      <p:sp>
        <p:nvSpPr>
          <p:cNvPr id="322" name="Google Shape;322;p61"/>
          <p:cNvSpPr/>
          <p:nvPr/>
        </p:nvSpPr>
        <p:spPr>
          <a:xfrm>
            <a:off x="927094" y="1589262"/>
            <a:ext cx="1977300" cy="1504500"/>
          </a:xfrm>
          <a:prstGeom prst="roundRect">
            <a:avLst>
              <a:gd name="adj" fmla="val 16667"/>
            </a:avLst>
          </a:prstGeom>
          <a:solidFill>
            <a:srgbClr val="36609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200">
                <a:solidFill>
                  <a:schemeClr val="lt1"/>
                </a:solidFill>
              </a:rPr>
              <a:t>Priority 1: Basic Conditions</a:t>
            </a:r>
            <a:endParaRPr sz="2200">
              <a:solidFill>
                <a:schemeClr val="lt1"/>
              </a:solidFill>
            </a:endParaRPr>
          </a:p>
        </p:txBody>
      </p:sp>
      <p:sp>
        <p:nvSpPr>
          <p:cNvPr id="323" name="Google Shape;323;p61"/>
          <p:cNvSpPr/>
          <p:nvPr/>
        </p:nvSpPr>
        <p:spPr>
          <a:xfrm>
            <a:off x="2941250" y="1589235"/>
            <a:ext cx="1977300" cy="1504500"/>
          </a:xfrm>
          <a:prstGeom prst="roundRect">
            <a:avLst>
              <a:gd name="adj" fmla="val 16667"/>
            </a:avLst>
          </a:prstGeom>
          <a:solidFill>
            <a:srgbClr val="36609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24" name="Google Shape;324;p61"/>
          <p:cNvSpPr/>
          <p:nvPr/>
        </p:nvSpPr>
        <p:spPr>
          <a:xfrm>
            <a:off x="4955440" y="1589235"/>
            <a:ext cx="1977300" cy="1504500"/>
          </a:xfrm>
          <a:prstGeom prst="roundRect">
            <a:avLst>
              <a:gd name="adj" fmla="val 16667"/>
            </a:avLst>
          </a:prstGeom>
          <a:solidFill>
            <a:srgbClr val="6DC1D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chemeClr val="lt1"/>
                </a:solidFill>
              </a:rPr>
              <a:t>Priority 3: </a:t>
            </a:r>
            <a:endParaRPr sz="2100">
              <a:solidFill>
                <a:schemeClr val="lt1"/>
              </a:solidFill>
            </a:endParaRPr>
          </a:p>
          <a:p>
            <a:pPr marL="0" lvl="0" indent="0" algn="ctr" rtl="0">
              <a:spcBef>
                <a:spcPts val="0"/>
              </a:spcBef>
              <a:spcAft>
                <a:spcPts val="0"/>
              </a:spcAft>
              <a:buNone/>
            </a:pPr>
            <a:r>
              <a:rPr lang="en" sz="2100">
                <a:solidFill>
                  <a:schemeClr val="lt1"/>
                </a:solidFill>
              </a:rPr>
              <a:t>Parent Involvement</a:t>
            </a:r>
            <a:endParaRPr sz="2100">
              <a:solidFill>
                <a:schemeClr val="lt1"/>
              </a:solidFill>
            </a:endParaRPr>
          </a:p>
        </p:txBody>
      </p:sp>
      <p:sp>
        <p:nvSpPr>
          <p:cNvPr id="325" name="Google Shape;325;p61"/>
          <p:cNvSpPr/>
          <p:nvPr/>
        </p:nvSpPr>
        <p:spPr>
          <a:xfrm>
            <a:off x="2941250" y="3171343"/>
            <a:ext cx="1977300" cy="1504500"/>
          </a:xfrm>
          <a:prstGeom prst="roundRect">
            <a:avLst>
              <a:gd name="adj" fmla="val 16667"/>
            </a:avLst>
          </a:prstGeom>
          <a:solidFill>
            <a:srgbClr val="6DC1D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300">
                <a:solidFill>
                  <a:schemeClr val="lt1"/>
                </a:solidFill>
              </a:rPr>
              <a:t>Priority 6 </a:t>
            </a:r>
            <a:endParaRPr sz="2300">
              <a:solidFill>
                <a:schemeClr val="lt1"/>
              </a:solidFill>
            </a:endParaRPr>
          </a:p>
          <a:p>
            <a:pPr marL="0" lvl="0" indent="0" algn="ctr" rtl="0">
              <a:spcBef>
                <a:spcPts val="0"/>
              </a:spcBef>
              <a:spcAft>
                <a:spcPts val="0"/>
              </a:spcAft>
              <a:buNone/>
            </a:pPr>
            <a:r>
              <a:rPr lang="en" sz="2300">
                <a:solidFill>
                  <a:schemeClr val="lt1"/>
                </a:solidFill>
              </a:rPr>
              <a:t>School Climate</a:t>
            </a:r>
            <a:endParaRPr sz="2300">
              <a:solidFill>
                <a:schemeClr val="dk1"/>
              </a:solidFill>
            </a:endParaRPr>
          </a:p>
        </p:txBody>
      </p:sp>
      <p:sp>
        <p:nvSpPr>
          <p:cNvPr id="326" name="Google Shape;326;p61"/>
          <p:cNvSpPr/>
          <p:nvPr/>
        </p:nvSpPr>
        <p:spPr>
          <a:xfrm>
            <a:off x="4955440" y="3171371"/>
            <a:ext cx="1977300" cy="1504500"/>
          </a:xfrm>
          <a:prstGeom prst="roundRect">
            <a:avLst>
              <a:gd name="adj" fmla="val 16667"/>
            </a:avLst>
          </a:prstGeom>
          <a:solidFill>
            <a:srgbClr val="36609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300">
                <a:solidFill>
                  <a:schemeClr val="lt1"/>
                </a:solidFill>
              </a:rPr>
              <a:t>Priority 7 </a:t>
            </a:r>
            <a:endParaRPr sz="2300">
              <a:solidFill>
                <a:schemeClr val="lt1"/>
              </a:solidFill>
            </a:endParaRPr>
          </a:p>
          <a:p>
            <a:pPr marL="0" lvl="0" indent="0" algn="ctr" rtl="0">
              <a:spcBef>
                <a:spcPts val="0"/>
              </a:spcBef>
              <a:spcAft>
                <a:spcPts val="0"/>
              </a:spcAft>
              <a:buNone/>
            </a:pPr>
            <a:r>
              <a:rPr lang="en" sz="2300">
                <a:solidFill>
                  <a:schemeClr val="lt1"/>
                </a:solidFill>
              </a:rPr>
              <a:t>Course Access</a:t>
            </a:r>
            <a:endParaRPr sz="2300"/>
          </a:p>
        </p:txBody>
      </p:sp>
      <p:sp>
        <p:nvSpPr>
          <p:cNvPr id="327" name="Google Shape;327;p61"/>
          <p:cNvSpPr/>
          <p:nvPr/>
        </p:nvSpPr>
        <p:spPr>
          <a:xfrm>
            <a:off x="6969613" y="3171371"/>
            <a:ext cx="1977300" cy="15045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300">
                <a:solidFill>
                  <a:schemeClr val="lt1"/>
                </a:solidFill>
              </a:rPr>
              <a:t>Priority 8 </a:t>
            </a:r>
            <a:endParaRPr sz="2300">
              <a:solidFill>
                <a:schemeClr val="lt1"/>
              </a:solidFill>
            </a:endParaRPr>
          </a:p>
          <a:p>
            <a:pPr marL="0" lvl="0" indent="0" algn="ctr" rtl="0">
              <a:spcBef>
                <a:spcPts val="0"/>
              </a:spcBef>
              <a:spcAft>
                <a:spcPts val="0"/>
              </a:spcAft>
              <a:buNone/>
            </a:pPr>
            <a:r>
              <a:rPr lang="en" sz="2300">
                <a:solidFill>
                  <a:schemeClr val="lt1"/>
                </a:solidFill>
              </a:rPr>
              <a:t>Other Pupil Outcomes</a:t>
            </a:r>
            <a:endParaRPr sz="2300"/>
          </a:p>
        </p:txBody>
      </p:sp>
      <p:sp>
        <p:nvSpPr>
          <p:cNvPr id="328" name="Google Shape;328;p61"/>
          <p:cNvSpPr/>
          <p:nvPr/>
        </p:nvSpPr>
        <p:spPr>
          <a:xfrm>
            <a:off x="927094" y="3171371"/>
            <a:ext cx="1977300" cy="1504500"/>
          </a:xfrm>
          <a:prstGeom prst="roundRect">
            <a:avLst>
              <a:gd name="adj" fmla="val 16667"/>
            </a:avLst>
          </a:prstGeom>
          <a:solidFill>
            <a:srgbClr val="6DC1D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200">
                <a:solidFill>
                  <a:schemeClr val="lt1"/>
                </a:solidFill>
              </a:rPr>
              <a:t>Priority 5: </a:t>
            </a:r>
            <a:endParaRPr sz="2200">
              <a:solidFill>
                <a:schemeClr val="lt1"/>
              </a:solidFill>
            </a:endParaRPr>
          </a:p>
          <a:p>
            <a:pPr marL="0" lvl="0" indent="0" algn="ctr" rtl="0">
              <a:spcBef>
                <a:spcPts val="0"/>
              </a:spcBef>
              <a:spcAft>
                <a:spcPts val="0"/>
              </a:spcAft>
              <a:buNone/>
            </a:pPr>
            <a:r>
              <a:rPr lang="en" sz="2200">
                <a:solidFill>
                  <a:schemeClr val="lt1"/>
                </a:solidFill>
              </a:rPr>
              <a:t>Student Engagement</a:t>
            </a:r>
            <a:endParaRPr sz="2200"/>
          </a:p>
        </p:txBody>
      </p:sp>
      <p:sp>
        <p:nvSpPr>
          <p:cNvPr id="329" name="Google Shape;329;p61"/>
          <p:cNvSpPr/>
          <p:nvPr/>
        </p:nvSpPr>
        <p:spPr>
          <a:xfrm>
            <a:off x="6969613" y="1589262"/>
            <a:ext cx="1977300" cy="15045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 sz="2100">
                <a:solidFill>
                  <a:schemeClr val="lt1"/>
                </a:solidFill>
              </a:rPr>
              <a:t>Priority 4: </a:t>
            </a:r>
            <a:endParaRPr sz="2100">
              <a:solidFill>
                <a:schemeClr val="lt1"/>
              </a:solidFill>
            </a:endParaRPr>
          </a:p>
          <a:p>
            <a:pPr marL="0" lvl="0" indent="0" algn="ctr" rtl="0">
              <a:spcBef>
                <a:spcPts val="0"/>
              </a:spcBef>
              <a:spcAft>
                <a:spcPts val="0"/>
              </a:spcAft>
              <a:buNone/>
            </a:pPr>
            <a:r>
              <a:rPr lang="en" sz="2100">
                <a:solidFill>
                  <a:schemeClr val="lt1"/>
                </a:solidFill>
              </a:rPr>
              <a:t>Pupil Achievement</a:t>
            </a:r>
            <a:endParaRPr sz="2100"/>
          </a:p>
        </p:txBody>
      </p:sp>
      <p:sp>
        <p:nvSpPr>
          <p:cNvPr id="330" name="Google Shape;330;p61"/>
          <p:cNvSpPr txBox="1"/>
          <p:nvPr/>
        </p:nvSpPr>
        <p:spPr>
          <a:xfrm>
            <a:off x="2941242" y="1848937"/>
            <a:ext cx="2099400" cy="11082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2100">
                <a:solidFill>
                  <a:schemeClr val="lt1"/>
                </a:solidFill>
              </a:rPr>
              <a:t>Priority 2: </a:t>
            </a:r>
            <a:endParaRPr sz="2100">
              <a:solidFill>
                <a:schemeClr val="lt1"/>
              </a:solidFill>
            </a:endParaRPr>
          </a:p>
          <a:p>
            <a:pPr marL="0" lvl="0" indent="0" algn="ctr" rtl="0">
              <a:spcBef>
                <a:spcPts val="0"/>
              </a:spcBef>
              <a:spcAft>
                <a:spcPts val="0"/>
              </a:spcAft>
              <a:buNone/>
            </a:pPr>
            <a:r>
              <a:rPr lang="en" sz="2100">
                <a:solidFill>
                  <a:schemeClr val="lt1"/>
                </a:solidFill>
              </a:rPr>
              <a:t>State</a:t>
            </a:r>
            <a:endParaRPr sz="2100">
              <a:solidFill>
                <a:schemeClr val="lt1"/>
              </a:solidFill>
            </a:endParaRPr>
          </a:p>
          <a:p>
            <a:pPr marL="0" lvl="0" indent="0" algn="ctr" rtl="0">
              <a:spcBef>
                <a:spcPts val="0"/>
              </a:spcBef>
              <a:spcAft>
                <a:spcPts val="0"/>
              </a:spcAft>
              <a:buNone/>
            </a:pPr>
            <a:r>
              <a:rPr lang="en" sz="2100">
                <a:solidFill>
                  <a:schemeClr val="lt1"/>
                </a:solidFill>
              </a:rPr>
              <a:t> Standards</a:t>
            </a:r>
            <a:endParaRPr sz="2100">
              <a:solidFill>
                <a:schemeClr val="lt1"/>
              </a:solidFill>
            </a:endParaRPr>
          </a:p>
        </p:txBody>
      </p:sp>
      <p:pic>
        <p:nvPicPr>
          <p:cNvPr id="331" name="Google Shape;331;p61" descr="Home - Making Waves Academy"/>
          <p:cNvPicPr preferRelativeResize="0"/>
          <p:nvPr/>
        </p:nvPicPr>
        <p:blipFill>
          <a:blip r:embed="rId3">
            <a:alphaModFix/>
          </a:blip>
          <a:stretch>
            <a:fillRect/>
          </a:stretch>
        </p:blipFill>
        <p:spPr>
          <a:xfrm>
            <a:off x="7781575" y="225700"/>
            <a:ext cx="842875" cy="862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2"/>
          <p:cNvSpPr txBox="1">
            <a:spLocks noGrp="1"/>
          </p:cNvSpPr>
          <p:nvPr>
            <p:ph type="title"/>
          </p:nvPr>
        </p:nvSpPr>
        <p:spPr>
          <a:xfrm>
            <a:off x="628650" y="273848"/>
            <a:ext cx="7886700" cy="6129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2400">
                <a:solidFill>
                  <a:srgbClr val="45818E"/>
                </a:solidFill>
                <a:latin typeface="Arial"/>
                <a:ea typeface="Arial"/>
                <a:cs typeface="Arial"/>
                <a:sym typeface="Arial"/>
              </a:rPr>
              <a:t>New Goal Language</a:t>
            </a:r>
            <a:endParaRPr sz="2400">
              <a:solidFill>
                <a:srgbClr val="45818E"/>
              </a:solidFill>
            </a:endParaRPr>
          </a:p>
        </p:txBody>
      </p:sp>
      <p:sp>
        <p:nvSpPr>
          <p:cNvPr id="337" name="Google Shape;337;p62"/>
          <p:cNvSpPr txBox="1">
            <a:spLocks noGrp="1"/>
          </p:cNvSpPr>
          <p:nvPr>
            <p:ph type="body" idx="1"/>
          </p:nvPr>
        </p:nvSpPr>
        <p:spPr>
          <a:xfrm>
            <a:off x="109775" y="940050"/>
            <a:ext cx="8638200" cy="3263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a:latin typeface="Arial"/>
                <a:ea typeface="Arial"/>
                <a:cs typeface="Arial"/>
                <a:sym typeface="Arial"/>
              </a:rPr>
              <a:t>Goal 1: Basic Conditions</a:t>
            </a:r>
            <a:r>
              <a:rPr lang="en" sz="1700">
                <a:latin typeface="Arial"/>
                <a:ea typeface="Arial"/>
                <a:cs typeface="Arial"/>
                <a:sym typeface="Arial"/>
              </a:rPr>
              <a:t>: Provide an effective infrastructure and systems to support basic conditions of learning (credentials, facilities, and instructional materials) to be met or exceeded. </a:t>
            </a:r>
            <a:endParaRPr sz="17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700" b="1">
                <a:latin typeface="Arial"/>
                <a:ea typeface="Arial"/>
                <a:cs typeface="Arial"/>
                <a:sym typeface="Arial"/>
              </a:rPr>
              <a:t>Goal 2: Implementation of Academic Standards:</a:t>
            </a:r>
            <a:r>
              <a:rPr lang="en" sz="1700">
                <a:latin typeface="Arial"/>
                <a:ea typeface="Arial"/>
                <a:cs typeface="Arial"/>
                <a:sym typeface="Arial"/>
              </a:rPr>
              <a:t> Build teacher and leader capacity to effectively develop, implement, and refine vertically-aligned, standards-based learning for all students, including English Learners. </a:t>
            </a:r>
            <a:endParaRPr sz="17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700" b="1">
                <a:latin typeface="Arial"/>
                <a:ea typeface="Arial"/>
                <a:cs typeface="Arial"/>
                <a:sym typeface="Arial"/>
              </a:rPr>
              <a:t>Goal 3: Family Partnerships:</a:t>
            </a:r>
            <a:r>
              <a:rPr lang="en" sz="1700">
                <a:latin typeface="Arial"/>
                <a:ea typeface="Arial"/>
                <a:cs typeface="Arial"/>
                <a:sym typeface="Arial"/>
              </a:rPr>
              <a:t> Promote, increase, and deepen participation in family engagement events and opportunities for parent and guardian  engagement through intentional and mission-aligned opportunities for involvement and expanded avenues for family input on school decision-making. </a:t>
            </a:r>
            <a:endParaRPr sz="1700">
              <a:latin typeface="Arial"/>
              <a:ea typeface="Arial"/>
              <a:cs typeface="Arial"/>
              <a:sym typeface="Arial"/>
            </a:endParaRPr>
          </a:p>
          <a:p>
            <a:pPr marL="0" lvl="0" indent="0" algn="l" rtl="0">
              <a:lnSpc>
                <a:spcPct val="100000"/>
              </a:lnSpc>
              <a:spcBef>
                <a:spcPts val="1000"/>
              </a:spcBef>
              <a:spcAft>
                <a:spcPts val="0"/>
              </a:spcAft>
              <a:buClr>
                <a:schemeClr val="dk1"/>
              </a:buClr>
              <a:buSzPts val="1100"/>
              <a:buFont typeface="Arial"/>
              <a:buNone/>
            </a:pPr>
            <a:r>
              <a:rPr lang="en" sz="1700" b="1">
                <a:latin typeface="Arial"/>
                <a:ea typeface="Arial"/>
                <a:cs typeface="Arial"/>
                <a:sym typeface="Arial"/>
              </a:rPr>
              <a:t>Goal 4: Student Achievement for College and Career Readiness:</a:t>
            </a:r>
            <a:r>
              <a:rPr lang="en" sz="1700">
                <a:latin typeface="Arial"/>
                <a:ea typeface="Arial"/>
                <a:cs typeface="Arial"/>
                <a:sym typeface="Arial"/>
              </a:rPr>
              <a:t> Support student achievement across multiple measures so that each learner can make progress towards high school completion and have opportunities to demonstrate college and career readiness.</a:t>
            </a:r>
            <a:endParaRPr sz="1700">
              <a:latin typeface="Arial"/>
              <a:ea typeface="Arial"/>
              <a:cs typeface="Arial"/>
              <a:sym typeface="Arial"/>
            </a:endParaRPr>
          </a:p>
          <a:p>
            <a:pPr marL="0" lvl="0" indent="0" algn="l" rtl="0">
              <a:spcBef>
                <a:spcPts val="1000"/>
              </a:spcBef>
              <a:spcAft>
                <a:spcPts val="1000"/>
              </a:spcAft>
              <a:buNone/>
            </a:pPr>
            <a:endParaRPr sz="1400"/>
          </a:p>
        </p:txBody>
      </p:sp>
      <p:pic>
        <p:nvPicPr>
          <p:cNvPr id="338" name="Google Shape;338;p62" descr="Home - Making Waves Academy"/>
          <p:cNvPicPr preferRelativeResize="0"/>
          <p:nvPr/>
        </p:nvPicPr>
        <p:blipFill>
          <a:blip r:embed="rId3">
            <a:alphaModFix/>
          </a:blip>
          <a:stretch>
            <a:fillRect/>
          </a:stretch>
        </p:blipFill>
        <p:spPr>
          <a:xfrm>
            <a:off x="7814794" y="209156"/>
            <a:ext cx="933188" cy="955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usiness Process Infographics by Slidesgo">
  <a:themeElements>
    <a:clrScheme name="Simple Light">
      <a:dk1>
        <a:srgbClr val="00B2BC"/>
      </a:dk1>
      <a:lt1>
        <a:srgbClr val="2AA964"/>
      </a:lt1>
      <a:dk2>
        <a:srgbClr val="97C153"/>
      </a:dk2>
      <a:lt2>
        <a:srgbClr val="000000"/>
      </a:lt2>
      <a:accent1>
        <a:srgbClr val="00B2BC"/>
      </a:accent1>
      <a:accent2>
        <a:srgbClr val="2AA964"/>
      </a:accent2>
      <a:accent3>
        <a:srgbClr val="97C153"/>
      </a:accent3>
      <a:accent4>
        <a:srgbClr val="FFE641"/>
      </a:accent4>
      <a:accent5>
        <a:srgbClr val="F9B93D"/>
      </a:accent5>
      <a:accent6>
        <a:srgbClr val="F48F35"/>
      </a:accent6>
      <a:hlink>
        <a:srgbClr val="00B2B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1975</Words>
  <Application>Microsoft Office PowerPoint</Application>
  <PresentationFormat>On-screen Show (16:9)</PresentationFormat>
  <Paragraphs>195</Paragraphs>
  <Slides>22</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Roboto Condensed</vt:lpstr>
      <vt:lpstr>Arial</vt:lpstr>
      <vt:lpstr>Calibri</vt:lpstr>
      <vt:lpstr>Roboto</vt:lpstr>
      <vt:lpstr>Fira Sans Extra Condensed</vt:lpstr>
      <vt:lpstr>Candara</vt:lpstr>
      <vt:lpstr>Simple Light</vt:lpstr>
      <vt:lpstr>Office Theme</vt:lpstr>
      <vt:lpstr>Simple Light</vt:lpstr>
      <vt:lpstr>Business Process Infographics by Slidesgo</vt:lpstr>
      <vt:lpstr>PowerPoint Presentation</vt:lpstr>
      <vt:lpstr>PowerPoint Presentation</vt:lpstr>
      <vt:lpstr>Framing the LCAP</vt:lpstr>
      <vt:lpstr>Overview of this year’s requirements</vt:lpstr>
      <vt:lpstr>PowerPoint Presentation</vt:lpstr>
      <vt:lpstr>Guiding Question</vt:lpstr>
      <vt:lpstr>PowerPoint Presentation</vt:lpstr>
      <vt:lpstr>Our 8 LCAP Goals continued to be are aligned with the 8 state priorities:</vt:lpstr>
      <vt:lpstr>New Goal Language</vt:lpstr>
      <vt:lpstr>New Goal Language</vt:lpstr>
      <vt:lpstr>Programmatic Revisions/Additions</vt:lpstr>
      <vt:lpstr>Programmatic Revisions/Additions</vt:lpstr>
      <vt:lpstr>Technical Changes (to support compliance)</vt:lpstr>
      <vt:lpstr>Budget Context</vt:lpstr>
      <vt:lpstr>PowerPoint Presentation</vt:lpstr>
      <vt:lpstr>LCAP Educational-Partner Engagement Spring 2022 </vt:lpstr>
      <vt:lpstr>Multiple inputs from educational partners throughout the year </vt:lpstr>
      <vt:lpstr>PowerPoint Presentation</vt:lpstr>
      <vt:lpstr>Next Steps</vt:lpstr>
      <vt:lpstr>PowerPoint Presentation</vt:lpstr>
      <vt:lpstr>Guiding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Moloney, Molly</dc:creator>
  <cp:lastModifiedBy>Moloney, Molly</cp:lastModifiedBy>
  <cp:revision>3</cp:revision>
  <dcterms:modified xsi:type="dcterms:W3CDTF">2022-04-27T23:40:03Z</dcterms:modified>
</cp:coreProperties>
</file>