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0A34263-0F79-4F22-BD2E-D67AC929C78C}">
  <a:tblStyle styleId="{50A34263-0F79-4F22-BD2E-D67AC929C78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248c4eab97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1248c4eab97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248c4eab97_1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1248c4eab97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f931a709ef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f931a709ef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f95462097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f95462097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246e522bc4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1246e522bc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248c4eab9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248c4eab97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11743509" y="6291051"/>
            <a:ext cx="30262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11743509" y="6317170"/>
            <a:ext cx="30262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11743509" y="6317170"/>
            <a:ext cx="30262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11743509" y="6317170"/>
            <a:ext cx="30262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11743509" y="6317170"/>
            <a:ext cx="30262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11743509" y="6317170"/>
            <a:ext cx="30262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11743509" y="6317170"/>
            <a:ext cx="30262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11743509" y="6317170"/>
            <a:ext cx="30262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11743509" y="6317170"/>
            <a:ext cx="30262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11743509" y="6317170"/>
            <a:ext cx="30262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11743509" y="6317170"/>
            <a:ext cx="302622"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2" type="sldNum"/>
          </p:nvPr>
        </p:nvSpPr>
        <p:spPr>
          <a:xfrm>
            <a:off x="11743509" y="6317170"/>
            <a:ext cx="302622"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215984"/>
                </a:solidFill>
                <a:latin typeface="Arial"/>
                <a:ea typeface="Arial"/>
                <a:cs typeface="Arial"/>
                <a:sym typeface="Arial"/>
              </a:defRPr>
            </a:lvl1pPr>
            <a:lvl2pPr indent="0" lvl="1" marL="0" marR="0" rtl="0" algn="r">
              <a:spcBef>
                <a:spcPts val="0"/>
              </a:spcBef>
              <a:buNone/>
              <a:defRPr b="0" i="0" sz="800" u="none" cap="none" strike="noStrike">
                <a:solidFill>
                  <a:srgbClr val="215984"/>
                </a:solidFill>
                <a:latin typeface="Arial"/>
                <a:ea typeface="Arial"/>
                <a:cs typeface="Arial"/>
                <a:sym typeface="Arial"/>
              </a:defRPr>
            </a:lvl2pPr>
            <a:lvl3pPr indent="0" lvl="2" marL="0" marR="0" rtl="0" algn="r">
              <a:spcBef>
                <a:spcPts val="0"/>
              </a:spcBef>
              <a:buNone/>
              <a:defRPr b="0" i="0" sz="800" u="none" cap="none" strike="noStrike">
                <a:solidFill>
                  <a:srgbClr val="215984"/>
                </a:solidFill>
                <a:latin typeface="Arial"/>
                <a:ea typeface="Arial"/>
                <a:cs typeface="Arial"/>
                <a:sym typeface="Arial"/>
              </a:defRPr>
            </a:lvl3pPr>
            <a:lvl4pPr indent="0" lvl="3" marL="0" marR="0" rtl="0" algn="r">
              <a:spcBef>
                <a:spcPts val="0"/>
              </a:spcBef>
              <a:buNone/>
              <a:defRPr b="0" i="0" sz="800" u="none" cap="none" strike="noStrike">
                <a:solidFill>
                  <a:srgbClr val="215984"/>
                </a:solidFill>
                <a:latin typeface="Arial"/>
                <a:ea typeface="Arial"/>
                <a:cs typeface="Arial"/>
                <a:sym typeface="Arial"/>
              </a:defRPr>
            </a:lvl4pPr>
            <a:lvl5pPr indent="0" lvl="4" marL="0" marR="0" rtl="0" algn="r">
              <a:spcBef>
                <a:spcPts val="0"/>
              </a:spcBef>
              <a:buNone/>
              <a:defRPr b="0" i="0" sz="800" u="none" cap="none" strike="noStrike">
                <a:solidFill>
                  <a:srgbClr val="215984"/>
                </a:solidFill>
                <a:latin typeface="Arial"/>
                <a:ea typeface="Arial"/>
                <a:cs typeface="Arial"/>
                <a:sym typeface="Arial"/>
              </a:defRPr>
            </a:lvl5pPr>
            <a:lvl6pPr indent="0" lvl="5" marL="0" marR="0" rtl="0" algn="r">
              <a:spcBef>
                <a:spcPts val="0"/>
              </a:spcBef>
              <a:buNone/>
              <a:defRPr b="0" i="0" sz="800" u="none" cap="none" strike="noStrike">
                <a:solidFill>
                  <a:srgbClr val="215984"/>
                </a:solidFill>
                <a:latin typeface="Arial"/>
                <a:ea typeface="Arial"/>
                <a:cs typeface="Arial"/>
                <a:sym typeface="Arial"/>
              </a:defRPr>
            </a:lvl6pPr>
            <a:lvl7pPr indent="0" lvl="6" marL="0" marR="0" rtl="0" algn="r">
              <a:spcBef>
                <a:spcPts val="0"/>
              </a:spcBef>
              <a:buNone/>
              <a:defRPr b="0" i="0" sz="800" u="none" cap="none" strike="noStrike">
                <a:solidFill>
                  <a:srgbClr val="215984"/>
                </a:solidFill>
                <a:latin typeface="Arial"/>
                <a:ea typeface="Arial"/>
                <a:cs typeface="Arial"/>
                <a:sym typeface="Arial"/>
              </a:defRPr>
            </a:lvl7pPr>
            <a:lvl8pPr indent="0" lvl="7" marL="0" marR="0" rtl="0" algn="r">
              <a:spcBef>
                <a:spcPts val="0"/>
              </a:spcBef>
              <a:buNone/>
              <a:defRPr b="0" i="0" sz="800" u="none" cap="none" strike="noStrike">
                <a:solidFill>
                  <a:srgbClr val="215984"/>
                </a:solidFill>
                <a:latin typeface="Arial"/>
                <a:ea typeface="Arial"/>
                <a:cs typeface="Arial"/>
                <a:sym typeface="Arial"/>
              </a:defRPr>
            </a:lvl8pPr>
            <a:lvl9pPr indent="0" lvl="8" marL="0" marR="0" rtl="0" algn="r">
              <a:spcBef>
                <a:spcPts val="0"/>
              </a:spcBef>
              <a:buNone/>
              <a:defRPr b="0" i="0" sz="800" u="none" cap="none" strike="noStrike">
                <a:solidFill>
                  <a:srgbClr val="215984"/>
                </a:solidFill>
                <a:latin typeface="Arial"/>
                <a:ea typeface="Arial"/>
                <a:cs typeface="Arial"/>
                <a:sym typeface="Arial"/>
              </a:defRPr>
            </a:lvl9pPr>
          </a:lstStyle>
          <a:p>
            <a:pPr indent="0" lvl="0" marL="0" rtl="0" algn="r">
              <a:spcBef>
                <a:spcPts val="0"/>
              </a:spcBef>
              <a:spcAft>
                <a:spcPts val="0"/>
              </a:spcAft>
              <a:buNone/>
            </a:pPr>
            <a:r>
              <a:rPr lang="en-US"/>
              <a:t>1</a:t>
            </a:r>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0" l="0" r="0" t="0"/>
          <a:stretch/>
        </p:blipFill>
        <p:spPr>
          <a:xfrm>
            <a:off x="-6618" y="-2288072"/>
            <a:ext cx="12198618" cy="9146072"/>
          </a:xfrm>
          <a:prstGeom prst="rect">
            <a:avLst/>
          </a:prstGeom>
          <a:noFill/>
          <a:ln>
            <a:noFill/>
          </a:ln>
        </p:spPr>
      </p:pic>
      <p:pic>
        <p:nvPicPr>
          <p:cNvPr id="85" name="Google Shape;85;p13"/>
          <p:cNvPicPr preferRelativeResize="0"/>
          <p:nvPr/>
        </p:nvPicPr>
        <p:blipFill rotWithShape="1">
          <a:blip r:embed="rId4">
            <a:alphaModFix/>
          </a:blip>
          <a:srcRect b="0" l="0" r="0" t="0"/>
          <a:stretch/>
        </p:blipFill>
        <p:spPr>
          <a:xfrm>
            <a:off x="-6619" y="-1147343"/>
            <a:ext cx="12198618" cy="8005343"/>
          </a:xfrm>
          <a:prstGeom prst="rect">
            <a:avLst/>
          </a:prstGeom>
          <a:noFill/>
          <a:ln>
            <a:noFill/>
          </a:ln>
        </p:spPr>
      </p:pic>
      <p:pic>
        <p:nvPicPr>
          <p:cNvPr id="86" name="Google Shape;86;p13"/>
          <p:cNvPicPr preferRelativeResize="0"/>
          <p:nvPr/>
        </p:nvPicPr>
        <p:blipFill rotWithShape="1">
          <a:blip r:embed="rId5">
            <a:alphaModFix/>
          </a:blip>
          <a:srcRect b="0" l="0" r="0" t="0"/>
          <a:stretch/>
        </p:blipFill>
        <p:spPr>
          <a:xfrm>
            <a:off x="9014416" y="4280784"/>
            <a:ext cx="3273836" cy="2456901"/>
          </a:xfrm>
          <a:prstGeom prst="rect">
            <a:avLst/>
          </a:prstGeom>
          <a:noFill/>
          <a:ln>
            <a:noFill/>
          </a:ln>
        </p:spPr>
      </p:pic>
      <p:sp>
        <p:nvSpPr>
          <p:cNvPr id="87" name="Google Shape;87;p13"/>
          <p:cNvSpPr txBox="1"/>
          <p:nvPr/>
        </p:nvSpPr>
        <p:spPr>
          <a:xfrm>
            <a:off x="440521" y="5749875"/>
            <a:ext cx="8574000" cy="7818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rgbClr val="215984"/>
              </a:buClr>
              <a:buSzPts val="4400"/>
              <a:buFont typeface="Arial"/>
              <a:buNone/>
            </a:pPr>
            <a:r>
              <a:rPr b="1" lang="en-US" sz="4400">
                <a:solidFill>
                  <a:srgbClr val="215984"/>
                </a:solidFill>
              </a:rPr>
              <a:t>CIRAC - Academic Instruction </a:t>
            </a:r>
            <a:endParaRPr b="1" sz="4400">
              <a:solidFill>
                <a:srgbClr val="21598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txBox="1"/>
          <p:nvPr>
            <p:ph idx="12" type="sldNum"/>
          </p:nvPr>
        </p:nvSpPr>
        <p:spPr>
          <a:xfrm>
            <a:off x="11743509" y="6317170"/>
            <a:ext cx="302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6" name="Google Shape;186;p22"/>
          <p:cNvSpPr txBox="1"/>
          <p:nvPr/>
        </p:nvSpPr>
        <p:spPr>
          <a:xfrm>
            <a:off x="635900" y="3748400"/>
            <a:ext cx="10830300" cy="2568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1000"/>
              </a:spcBef>
              <a:spcAft>
                <a:spcPts val="0"/>
              </a:spcAft>
              <a:buNone/>
            </a:pPr>
            <a:r>
              <a:rPr lang="en-US" sz="2600">
                <a:solidFill>
                  <a:srgbClr val="215984"/>
                </a:solidFill>
              </a:rPr>
              <a:t>Key Performance Indicators</a:t>
            </a:r>
            <a:endParaRPr sz="2600">
              <a:solidFill>
                <a:srgbClr val="215984"/>
              </a:solidFill>
            </a:endParaRPr>
          </a:p>
          <a:p>
            <a:pPr indent="-393700" lvl="0" marL="457200" marR="0" rtl="0" algn="l">
              <a:lnSpc>
                <a:spcPct val="100000"/>
              </a:lnSpc>
              <a:spcBef>
                <a:spcPts val="1000"/>
              </a:spcBef>
              <a:spcAft>
                <a:spcPts val="0"/>
              </a:spcAft>
              <a:buClr>
                <a:srgbClr val="215984"/>
              </a:buClr>
              <a:buSzPts val="2600"/>
              <a:buChar char="●"/>
            </a:pPr>
            <a:r>
              <a:rPr lang="en-US" sz="2600">
                <a:solidFill>
                  <a:srgbClr val="215984"/>
                </a:solidFill>
              </a:rPr>
              <a:t>Completion of observation/ debrief cycles - 100% of staff observed on a monthly basis</a:t>
            </a:r>
            <a:endParaRPr sz="2600">
              <a:solidFill>
                <a:srgbClr val="215984"/>
              </a:solidFill>
            </a:endParaRPr>
          </a:p>
          <a:p>
            <a:pPr indent="-393700" lvl="0" marL="457200" marR="0" rtl="0" algn="l">
              <a:lnSpc>
                <a:spcPct val="100000"/>
              </a:lnSpc>
              <a:spcBef>
                <a:spcPts val="0"/>
              </a:spcBef>
              <a:spcAft>
                <a:spcPts val="0"/>
              </a:spcAft>
              <a:buClr>
                <a:srgbClr val="215984"/>
              </a:buClr>
              <a:buSzPts val="2600"/>
              <a:buChar char="●"/>
            </a:pPr>
            <a:r>
              <a:rPr lang="en-US" sz="2600">
                <a:solidFill>
                  <a:srgbClr val="215984"/>
                </a:solidFill>
              </a:rPr>
              <a:t>Stabilization (or improvement) of staff intent to return survey </a:t>
            </a:r>
            <a:r>
              <a:rPr lang="en-US" sz="2600">
                <a:solidFill>
                  <a:srgbClr val="215984"/>
                </a:solidFill>
              </a:rPr>
              <a:t>(compare to 2021-22)</a:t>
            </a:r>
            <a:endParaRPr sz="2600">
              <a:solidFill>
                <a:srgbClr val="215984"/>
              </a:solidFill>
            </a:endParaRPr>
          </a:p>
          <a:p>
            <a:pPr indent="-393700" lvl="0" marL="457200" marR="0" rtl="0" algn="l">
              <a:lnSpc>
                <a:spcPct val="100000"/>
              </a:lnSpc>
              <a:spcBef>
                <a:spcPts val="0"/>
              </a:spcBef>
              <a:spcAft>
                <a:spcPts val="0"/>
              </a:spcAft>
              <a:buClr>
                <a:srgbClr val="215984"/>
              </a:buClr>
              <a:buSzPts val="2600"/>
              <a:buChar char="●"/>
            </a:pPr>
            <a:r>
              <a:rPr lang="en-US" sz="2600">
                <a:solidFill>
                  <a:srgbClr val="215984"/>
                </a:solidFill>
              </a:rPr>
              <a:t>Higher performance on math and reading growth assessments, MAP &amp; STAR </a:t>
            </a:r>
            <a:r>
              <a:rPr lang="en-US" sz="2600">
                <a:solidFill>
                  <a:srgbClr val="215984"/>
                </a:solidFill>
              </a:rPr>
              <a:t>(compare to 2021-22)</a:t>
            </a:r>
            <a:endParaRPr sz="2600">
              <a:solidFill>
                <a:srgbClr val="215984"/>
              </a:solidFill>
            </a:endParaRPr>
          </a:p>
          <a:p>
            <a:pPr indent="0" lvl="0" marL="0" marR="0" rtl="0" algn="l">
              <a:lnSpc>
                <a:spcPct val="100000"/>
              </a:lnSpc>
              <a:spcBef>
                <a:spcPts val="1000"/>
              </a:spcBef>
              <a:spcAft>
                <a:spcPts val="0"/>
              </a:spcAft>
              <a:buNone/>
            </a:pPr>
            <a:r>
              <a:t/>
            </a:r>
            <a:endParaRPr sz="2600">
              <a:solidFill>
                <a:srgbClr val="215984"/>
              </a:solidFill>
            </a:endParaRPr>
          </a:p>
          <a:p>
            <a:pPr indent="0" lvl="0" marL="0" marR="0" rtl="0" algn="l">
              <a:lnSpc>
                <a:spcPct val="100000"/>
              </a:lnSpc>
              <a:spcBef>
                <a:spcPts val="1000"/>
              </a:spcBef>
              <a:spcAft>
                <a:spcPts val="1000"/>
              </a:spcAft>
              <a:buNone/>
            </a:pPr>
            <a:r>
              <a:rPr lang="en-US" sz="2600">
                <a:solidFill>
                  <a:srgbClr val="215984"/>
                </a:solidFill>
              </a:rPr>
              <a:t> </a:t>
            </a:r>
            <a:endParaRPr sz="2600">
              <a:solidFill>
                <a:srgbClr val="215984"/>
              </a:solidFill>
            </a:endParaRPr>
          </a:p>
        </p:txBody>
      </p:sp>
      <p:sp>
        <p:nvSpPr>
          <p:cNvPr id="187" name="Google Shape;187;p22"/>
          <p:cNvSpPr txBox="1"/>
          <p:nvPr/>
        </p:nvSpPr>
        <p:spPr>
          <a:xfrm>
            <a:off x="635900" y="2422600"/>
            <a:ext cx="11243400" cy="1044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6DC1D0"/>
              </a:buClr>
              <a:buSzPts val="2400"/>
              <a:buFont typeface="Arial"/>
              <a:buNone/>
            </a:pPr>
            <a:r>
              <a:rPr b="1" lang="en-US" sz="2400">
                <a:solidFill>
                  <a:srgbClr val="6DC1D0"/>
                </a:solidFill>
              </a:rPr>
              <a:t>Essential Question:</a:t>
            </a:r>
            <a:r>
              <a:rPr b="1" lang="en-US" sz="2400">
                <a:solidFill>
                  <a:srgbClr val="6DC1D0"/>
                </a:solidFill>
              </a:rPr>
              <a:t> </a:t>
            </a:r>
            <a:r>
              <a:rPr lang="en-US" sz="2400">
                <a:solidFill>
                  <a:srgbClr val="6DC1D0"/>
                </a:solidFill>
              </a:rPr>
              <a:t>Based on your understanding of the current climate in education, how do you recommend we “stress test” our systems to assess our instructional support priorities next year?</a:t>
            </a:r>
            <a:endParaRPr sz="2400">
              <a:solidFill>
                <a:srgbClr val="6DC1D0"/>
              </a:solidFill>
            </a:endParaRPr>
          </a:p>
          <a:p>
            <a:pPr indent="0" lvl="0" marL="0" marR="0" rtl="0" algn="l">
              <a:lnSpc>
                <a:spcPct val="90000"/>
              </a:lnSpc>
              <a:spcBef>
                <a:spcPts val="0"/>
              </a:spcBef>
              <a:spcAft>
                <a:spcPts val="0"/>
              </a:spcAft>
              <a:buClr>
                <a:srgbClr val="6DC1D0"/>
              </a:buClr>
              <a:buSzPts val="2400"/>
              <a:buFont typeface="Arial"/>
              <a:buNone/>
            </a:pPr>
            <a:r>
              <a:t/>
            </a:r>
            <a:endParaRPr sz="2400">
              <a:solidFill>
                <a:srgbClr val="6DC1D0"/>
              </a:solidFill>
            </a:endParaRPr>
          </a:p>
          <a:p>
            <a:pPr indent="0" lvl="0" marL="0" marR="0" rtl="0" algn="l">
              <a:lnSpc>
                <a:spcPct val="90000"/>
              </a:lnSpc>
              <a:spcBef>
                <a:spcPts val="0"/>
              </a:spcBef>
              <a:spcAft>
                <a:spcPts val="0"/>
              </a:spcAft>
              <a:buClr>
                <a:srgbClr val="6DC1D0"/>
              </a:buClr>
              <a:buSzPts val="2400"/>
              <a:buFont typeface="Arial"/>
              <a:buNone/>
            </a:pPr>
            <a:r>
              <a:t/>
            </a:r>
            <a:endParaRPr sz="2400">
              <a:solidFill>
                <a:srgbClr val="6DC1D0"/>
              </a:solidFill>
            </a:endParaRPr>
          </a:p>
        </p:txBody>
      </p:sp>
      <p:sp>
        <p:nvSpPr>
          <p:cNvPr id="188" name="Google Shape;188;p22"/>
          <p:cNvSpPr txBox="1"/>
          <p:nvPr/>
        </p:nvSpPr>
        <p:spPr>
          <a:xfrm>
            <a:off x="635925" y="567400"/>
            <a:ext cx="11410200" cy="68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400">
                <a:solidFill>
                  <a:srgbClr val="005089"/>
                </a:solidFill>
              </a:rPr>
              <a:t>Prioritization of  Instructional Support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23"/>
          <p:cNvPicPr preferRelativeResize="0"/>
          <p:nvPr/>
        </p:nvPicPr>
        <p:blipFill rotWithShape="1">
          <a:blip r:embed="rId3">
            <a:alphaModFix/>
          </a:blip>
          <a:srcRect b="0" l="0" r="0" t="0"/>
          <a:stretch/>
        </p:blipFill>
        <p:spPr>
          <a:xfrm>
            <a:off x="-42384" y="0"/>
            <a:ext cx="12489141" cy="9366856"/>
          </a:xfrm>
          <a:prstGeom prst="rect">
            <a:avLst/>
          </a:prstGeom>
          <a:noFill/>
          <a:ln>
            <a:noFill/>
          </a:ln>
        </p:spPr>
      </p:pic>
      <p:sp>
        <p:nvSpPr>
          <p:cNvPr id="194" name="Google Shape;194;p23"/>
          <p:cNvSpPr txBox="1"/>
          <p:nvPr>
            <p:ph idx="12" type="sldNum"/>
          </p:nvPr>
        </p:nvSpPr>
        <p:spPr>
          <a:xfrm>
            <a:off x="11743509" y="6317170"/>
            <a:ext cx="30262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5" name="Google Shape;195;p23"/>
          <p:cNvSpPr txBox="1"/>
          <p:nvPr/>
        </p:nvSpPr>
        <p:spPr>
          <a:xfrm>
            <a:off x="635838" y="496908"/>
            <a:ext cx="6501941" cy="114378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400">
                <a:solidFill>
                  <a:srgbClr val="005089"/>
                </a:solidFill>
                <a:latin typeface="Arial"/>
                <a:ea typeface="Arial"/>
                <a:cs typeface="Arial"/>
                <a:sym typeface="Arial"/>
              </a:rPr>
              <a:t>Thank you.</a:t>
            </a:r>
            <a:endParaRPr/>
          </a:p>
        </p:txBody>
      </p:sp>
      <p:pic>
        <p:nvPicPr>
          <p:cNvPr id="196" name="Google Shape;196;p23"/>
          <p:cNvPicPr preferRelativeResize="0"/>
          <p:nvPr/>
        </p:nvPicPr>
        <p:blipFill rotWithShape="1">
          <a:blip r:embed="rId4">
            <a:alphaModFix/>
          </a:blip>
          <a:srcRect b="0" l="0" r="0" t="0"/>
          <a:stretch/>
        </p:blipFill>
        <p:spPr>
          <a:xfrm>
            <a:off x="9014416" y="4280784"/>
            <a:ext cx="3273836" cy="24569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A person holding a sign&#10;&#10;Description automatically generated" id="92" name="Google Shape;92;p14"/>
          <p:cNvPicPr preferRelativeResize="0"/>
          <p:nvPr/>
        </p:nvPicPr>
        <p:blipFill rotWithShape="1">
          <a:blip r:embed="rId3">
            <a:alphaModFix/>
          </a:blip>
          <a:srcRect b="0" l="0" r="0" t="0"/>
          <a:stretch/>
        </p:blipFill>
        <p:spPr>
          <a:xfrm>
            <a:off x="2252597" y="0"/>
            <a:ext cx="9939403" cy="6858001"/>
          </a:xfrm>
          <a:prstGeom prst="rect">
            <a:avLst/>
          </a:prstGeom>
          <a:noFill/>
          <a:ln>
            <a:noFill/>
          </a:ln>
        </p:spPr>
      </p:pic>
      <p:sp>
        <p:nvSpPr>
          <p:cNvPr id="93" name="Google Shape;93;p14"/>
          <p:cNvSpPr txBox="1"/>
          <p:nvPr>
            <p:ph idx="12" type="sldNum"/>
          </p:nvPr>
        </p:nvSpPr>
        <p:spPr>
          <a:xfrm>
            <a:off x="11743509" y="6317170"/>
            <a:ext cx="30262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pic>
        <p:nvPicPr>
          <p:cNvPr id="94" name="Google Shape;94;p14"/>
          <p:cNvPicPr preferRelativeResize="0"/>
          <p:nvPr/>
        </p:nvPicPr>
        <p:blipFill rotWithShape="1">
          <a:blip r:embed="rId4">
            <a:alphaModFix/>
          </a:blip>
          <a:srcRect b="0" l="0" r="0" t="0"/>
          <a:stretch/>
        </p:blipFill>
        <p:spPr>
          <a:xfrm>
            <a:off x="-365520" y="7"/>
            <a:ext cx="12355252" cy="9266438"/>
          </a:xfrm>
          <a:prstGeom prst="rect">
            <a:avLst/>
          </a:prstGeom>
          <a:noFill/>
          <a:ln>
            <a:noFill/>
          </a:ln>
        </p:spPr>
      </p:pic>
      <p:sp>
        <p:nvSpPr>
          <p:cNvPr id="95" name="Google Shape;95;p14"/>
          <p:cNvSpPr txBox="1"/>
          <p:nvPr/>
        </p:nvSpPr>
        <p:spPr>
          <a:xfrm>
            <a:off x="444300" y="2593325"/>
            <a:ext cx="4570800" cy="1373400"/>
          </a:xfrm>
          <a:prstGeom prst="rect">
            <a:avLst/>
          </a:prstGeom>
          <a:noFill/>
          <a:ln>
            <a:noFill/>
          </a:ln>
        </p:spPr>
        <p:txBody>
          <a:bodyPr anchorCtr="0" anchor="t" bIns="0" lIns="0" spcFirstLastPara="1" rIns="0" wrap="square" tIns="0">
            <a:noAutofit/>
          </a:bodyPr>
          <a:lstStyle/>
          <a:p>
            <a:pPr indent="-381000" lvl="0" marL="457200" marR="0" rtl="0" algn="l">
              <a:lnSpc>
                <a:spcPct val="100000"/>
              </a:lnSpc>
              <a:spcBef>
                <a:spcPts val="1000"/>
              </a:spcBef>
              <a:spcAft>
                <a:spcPts val="0"/>
              </a:spcAft>
              <a:buClr>
                <a:srgbClr val="FFFFFF"/>
              </a:buClr>
              <a:buSzPts val="2400"/>
              <a:buChar char="●"/>
            </a:pPr>
            <a:r>
              <a:rPr b="1" lang="en-US" sz="2400">
                <a:solidFill>
                  <a:srgbClr val="FFFFFF"/>
                </a:solidFill>
              </a:rPr>
              <a:t>Instruction at MWA</a:t>
            </a:r>
            <a:endParaRPr b="1" sz="2400">
              <a:solidFill>
                <a:srgbClr val="FFFFFF"/>
              </a:solidFill>
            </a:endParaRPr>
          </a:p>
          <a:p>
            <a:pPr indent="-381000" lvl="0" marL="457200" marR="0" rtl="0" algn="l">
              <a:lnSpc>
                <a:spcPct val="100000"/>
              </a:lnSpc>
              <a:spcBef>
                <a:spcPts val="1000"/>
              </a:spcBef>
              <a:spcAft>
                <a:spcPts val="0"/>
              </a:spcAft>
              <a:buClr>
                <a:srgbClr val="FFFFFF"/>
              </a:buClr>
              <a:buSzPts val="2400"/>
              <a:buChar char="●"/>
            </a:pPr>
            <a:r>
              <a:rPr b="1" lang="en-US" sz="2400">
                <a:solidFill>
                  <a:srgbClr val="FFFFFF"/>
                </a:solidFill>
              </a:rPr>
              <a:t>Current Curriculum and Textbooks </a:t>
            </a:r>
            <a:endParaRPr sz="2400"/>
          </a:p>
          <a:p>
            <a:pPr indent="-381000" lvl="0" marL="457200" marR="0" rtl="0" algn="l">
              <a:lnSpc>
                <a:spcPct val="100000"/>
              </a:lnSpc>
              <a:spcBef>
                <a:spcPts val="1000"/>
              </a:spcBef>
              <a:spcAft>
                <a:spcPts val="0"/>
              </a:spcAft>
              <a:buClr>
                <a:srgbClr val="FFFFFF"/>
              </a:buClr>
              <a:buSzPts val="2400"/>
              <a:buChar char="●"/>
            </a:pPr>
            <a:r>
              <a:rPr b="1" lang="en-US" sz="2400">
                <a:solidFill>
                  <a:srgbClr val="FFFFFF"/>
                </a:solidFill>
              </a:rPr>
              <a:t>Recommendations and   Rationale  </a:t>
            </a:r>
            <a:endParaRPr sz="2400"/>
          </a:p>
          <a:p>
            <a:pPr indent="0" lvl="0" marL="0" marR="0" rtl="0" algn="l">
              <a:lnSpc>
                <a:spcPct val="100000"/>
              </a:lnSpc>
              <a:spcBef>
                <a:spcPts val="1000"/>
              </a:spcBef>
              <a:spcAft>
                <a:spcPts val="0"/>
              </a:spcAft>
              <a:buNone/>
            </a:pPr>
            <a:r>
              <a:rPr b="1" lang="en-US" sz="2400">
                <a:solidFill>
                  <a:srgbClr val="FFFFFF"/>
                </a:solidFill>
              </a:rPr>
              <a:t> </a:t>
            </a:r>
            <a:endParaRPr b="1" i="0" sz="3600" u="none" cap="none" strike="noStrike">
              <a:solidFill>
                <a:srgbClr val="FFFFFF"/>
              </a:solidFill>
              <a:latin typeface="Arial"/>
              <a:ea typeface="Arial"/>
              <a:cs typeface="Arial"/>
              <a:sym typeface="Arial"/>
            </a:endParaRPr>
          </a:p>
          <a:p>
            <a:pPr indent="0" lvl="0" marL="0" marR="0" rtl="0" algn="l">
              <a:spcBef>
                <a:spcPts val="1000"/>
              </a:spcBef>
              <a:spcAft>
                <a:spcPts val="0"/>
              </a:spcAft>
              <a:buNone/>
            </a:pPr>
            <a:r>
              <a:t/>
            </a:r>
            <a:endParaRPr b="1" i="0" sz="3600" u="none" cap="none" strike="noStrike">
              <a:solidFill>
                <a:srgbClr val="FFFFFF"/>
              </a:solidFill>
              <a:latin typeface="Arial"/>
              <a:ea typeface="Arial"/>
              <a:cs typeface="Arial"/>
              <a:sym typeface="Arial"/>
            </a:endParaRPr>
          </a:p>
          <a:p>
            <a:pPr indent="0" lvl="0" marL="0" marR="0" rtl="0" algn="l">
              <a:spcBef>
                <a:spcPts val="0"/>
              </a:spcBef>
              <a:spcAft>
                <a:spcPts val="0"/>
              </a:spcAft>
              <a:buNone/>
            </a:pPr>
            <a:r>
              <a:t/>
            </a:r>
            <a:endParaRPr b="1" i="0" sz="3600" u="none" cap="none" strike="noStrike">
              <a:solidFill>
                <a:srgbClr val="FFFFFF"/>
              </a:solidFill>
              <a:latin typeface="Arial"/>
              <a:ea typeface="Arial"/>
              <a:cs typeface="Arial"/>
              <a:sym typeface="Arial"/>
            </a:endParaRPr>
          </a:p>
          <a:p>
            <a:pPr indent="0" lvl="0" marL="0" marR="0" rtl="0" algn="l">
              <a:spcBef>
                <a:spcPts val="0"/>
              </a:spcBef>
              <a:spcAft>
                <a:spcPts val="0"/>
              </a:spcAft>
              <a:buNone/>
            </a:pPr>
            <a:r>
              <a:t/>
            </a:r>
            <a:endParaRPr b="1" i="0" sz="3600" u="none" cap="none" strike="noStrike">
              <a:solidFill>
                <a:srgbClr val="FFFFFF"/>
              </a:solidFill>
              <a:latin typeface="Arial"/>
              <a:ea typeface="Arial"/>
              <a:cs typeface="Arial"/>
              <a:sym typeface="Arial"/>
            </a:endParaRPr>
          </a:p>
          <a:p>
            <a:pPr indent="0" lvl="0" marL="0" marR="0" rtl="0" algn="l">
              <a:spcBef>
                <a:spcPts val="0"/>
              </a:spcBef>
              <a:spcAft>
                <a:spcPts val="0"/>
              </a:spcAft>
              <a:buNone/>
            </a:pPr>
            <a:r>
              <a:t/>
            </a:r>
            <a:endParaRPr b="1" i="0" sz="3600" u="none" cap="none" strike="noStrike">
              <a:solidFill>
                <a:srgbClr val="FFFFFF"/>
              </a:solidFill>
              <a:latin typeface="Arial"/>
              <a:ea typeface="Arial"/>
              <a:cs typeface="Arial"/>
              <a:sym typeface="Arial"/>
            </a:endParaRPr>
          </a:p>
          <a:p>
            <a:pPr indent="0" lvl="0" marL="0" marR="0" rtl="0" algn="l">
              <a:spcBef>
                <a:spcPts val="0"/>
              </a:spcBef>
              <a:spcAft>
                <a:spcPts val="0"/>
              </a:spcAft>
              <a:buNone/>
            </a:pPr>
            <a:r>
              <a:t/>
            </a:r>
            <a:endParaRPr b="1" i="0" sz="3600" u="none" cap="none" strike="noStrike">
              <a:solidFill>
                <a:srgbClr val="FFFFFF"/>
              </a:solidFill>
              <a:latin typeface="Arial"/>
              <a:ea typeface="Arial"/>
              <a:cs typeface="Arial"/>
              <a:sym typeface="Arial"/>
            </a:endParaRPr>
          </a:p>
          <a:p>
            <a:pPr indent="0" lvl="0" marL="0" marR="0" rtl="0" algn="l">
              <a:spcBef>
                <a:spcPts val="0"/>
              </a:spcBef>
              <a:spcAft>
                <a:spcPts val="0"/>
              </a:spcAft>
              <a:buNone/>
            </a:pPr>
            <a:r>
              <a:t/>
            </a:r>
            <a:endParaRPr b="1" i="0" sz="3600" u="none" cap="none" strike="noStrike">
              <a:solidFill>
                <a:srgbClr val="FFFFFF"/>
              </a:solidFill>
              <a:latin typeface="Arial"/>
              <a:ea typeface="Arial"/>
              <a:cs typeface="Arial"/>
              <a:sym typeface="Arial"/>
            </a:endParaRPr>
          </a:p>
        </p:txBody>
      </p:sp>
      <p:sp>
        <p:nvSpPr>
          <p:cNvPr id="96" name="Google Shape;96;p14"/>
          <p:cNvSpPr txBox="1"/>
          <p:nvPr/>
        </p:nvSpPr>
        <p:spPr>
          <a:xfrm>
            <a:off x="444300" y="496900"/>
            <a:ext cx="3849000" cy="114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5400" u="none" cap="none" strike="noStrike">
                <a:solidFill>
                  <a:srgbClr val="005089"/>
                </a:solidFill>
                <a:latin typeface="Arial"/>
                <a:ea typeface="Arial"/>
                <a:cs typeface="Arial"/>
                <a:sym typeface="Arial"/>
              </a:rPr>
              <a:t>Table of </a:t>
            </a:r>
            <a:endParaRPr/>
          </a:p>
          <a:p>
            <a:pPr indent="0" lvl="0" marL="0" marR="0" rtl="0" algn="l">
              <a:spcBef>
                <a:spcPts val="0"/>
              </a:spcBef>
              <a:spcAft>
                <a:spcPts val="0"/>
              </a:spcAft>
              <a:buNone/>
            </a:pPr>
            <a:r>
              <a:rPr b="1" i="0" lang="en-US" sz="5400" u="none" cap="none" strike="noStrike">
                <a:solidFill>
                  <a:srgbClr val="005089"/>
                </a:solidFill>
                <a:latin typeface="Arial"/>
                <a:ea typeface="Arial"/>
                <a:cs typeface="Arial"/>
                <a:sym typeface="Arial"/>
              </a:rPr>
              <a:t>Contents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idx="12" type="sldNum"/>
          </p:nvPr>
        </p:nvSpPr>
        <p:spPr>
          <a:xfrm>
            <a:off x="11743509" y="6317170"/>
            <a:ext cx="30262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2" name="Google Shape;102;p15"/>
          <p:cNvSpPr txBox="1"/>
          <p:nvPr/>
        </p:nvSpPr>
        <p:spPr>
          <a:xfrm>
            <a:off x="635900" y="3748400"/>
            <a:ext cx="10830300" cy="1970700"/>
          </a:xfrm>
          <a:prstGeom prst="rect">
            <a:avLst/>
          </a:prstGeom>
          <a:noFill/>
          <a:ln>
            <a:noFill/>
          </a:ln>
        </p:spPr>
        <p:txBody>
          <a:bodyPr anchorCtr="0" anchor="t" bIns="0" lIns="0" spcFirstLastPara="1" rIns="0" wrap="square" tIns="0">
            <a:noAutofit/>
          </a:bodyPr>
          <a:lstStyle/>
          <a:p>
            <a:pPr indent="-393700" lvl="0" marL="457200" marR="0" rtl="0" algn="l">
              <a:lnSpc>
                <a:spcPct val="100000"/>
              </a:lnSpc>
              <a:spcBef>
                <a:spcPts val="1000"/>
              </a:spcBef>
              <a:spcAft>
                <a:spcPts val="0"/>
              </a:spcAft>
              <a:buClr>
                <a:srgbClr val="215984"/>
              </a:buClr>
              <a:buSzPts val="2600"/>
              <a:buChar char="●"/>
            </a:pPr>
            <a:r>
              <a:rPr lang="en-US" sz="2600">
                <a:solidFill>
                  <a:srgbClr val="215984"/>
                </a:solidFill>
              </a:rPr>
              <a:t>53% (34/63) of our faculty are either new teachers or new to MWA</a:t>
            </a:r>
            <a:endParaRPr sz="2600">
              <a:solidFill>
                <a:srgbClr val="215984"/>
              </a:solidFill>
            </a:endParaRPr>
          </a:p>
          <a:p>
            <a:pPr indent="-393700" lvl="0" marL="457200" marR="0" rtl="0" algn="l">
              <a:lnSpc>
                <a:spcPct val="100000"/>
              </a:lnSpc>
              <a:spcBef>
                <a:spcPts val="1000"/>
              </a:spcBef>
              <a:spcAft>
                <a:spcPts val="0"/>
              </a:spcAft>
              <a:buClr>
                <a:srgbClr val="215984"/>
              </a:buClr>
              <a:buSzPts val="2600"/>
              <a:buChar char="●"/>
            </a:pPr>
            <a:r>
              <a:rPr lang="en-US" sz="2600">
                <a:solidFill>
                  <a:srgbClr val="215984"/>
                </a:solidFill>
              </a:rPr>
              <a:t>Consistent faculty feedback include a request for increased classroom observation/support and intentional professional </a:t>
            </a:r>
            <a:r>
              <a:rPr lang="en-US" sz="2600">
                <a:solidFill>
                  <a:srgbClr val="215984"/>
                </a:solidFill>
              </a:rPr>
              <a:t>development</a:t>
            </a:r>
            <a:r>
              <a:rPr lang="en-US" sz="2600">
                <a:solidFill>
                  <a:srgbClr val="215984"/>
                </a:solidFill>
              </a:rPr>
              <a:t> </a:t>
            </a:r>
            <a:endParaRPr sz="2600">
              <a:solidFill>
                <a:srgbClr val="215984"/>
              </a:solidFill>
            </a:endParaRPr>
          </a:p>
          <a:p>
            <a:pPr indent="-393700" lvl="0" marL="457200" marR="0" rtl="0" algn="l">
              <a:lnSpc>
                <a:spcPct val="100000"/>
              </a:lnSpc>
              <a:spcBef>
                <a:spcPts val="1000"/>
              </a:spcBef>
              <a:spcAft>
                <a:spcPts val="1000"/>
              </a:spcAft>
              <a:buClr>
                <a:srgbClr val="215984"/>
              </a:buClr>
              <a:buSzPts val="2600"/>
              <a:buChar char="●"/>
            </a:pPr>
            <a:r>
              <a:rPr lang="en-US" sz="2600">
                <a:solidFill>
                  <a:srgbClr val="215984"/>
                </a:solidFill>
              </a:rPr>
              <a:t>High quality instruction is the best tool for classroom management </a:t>
            </a:r>
            <a:endParaRPr sz="2600">
              <a:solidFill>
                <a:srgbClr val="215984"/>
              </a:solidFill>
            </a:endParaRPr>
          </a:p>
        </p:txBody>
      </p:sp>
      <p:sp>
        <p:nvSpPr>
          <p:cNvPr id="103" name="Google Shape;103;p15"/>
          <p:cNvSpPr txBox="1"/>
          <p:nvPr/>
        </p:nvSpPr>
        <p:spPr>
          <a:xfrm>
            <a:off x="635900" y="2422600"/>
            <a:ext cx="11243400" cy="1241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6DC1D0"/>
              </a:buClr>
              <a:buSzPts val="2400"/>
              <a:buFont typeface="Arial"/>
              <a:buNone/>
            </a:pPr>
            <a:r>
              <a:rPr b="1" lang="en-US" sz="2400">
                <a:solidFill>
                  <a:srgbClr val="6DC1D0"/>
                </a:solidFill>
              </a:rPr>
              <a:t>Essential Question:</a:t>
            </a:r>
            <a:r>
              <a:rPr b="1" lang="en-US" sz="2400">
                <a:solidFill>
                  <a:srgbClr val="6DC1D0"/>
                </a:solidFill>
              </a:rPr>
              <a:t> </a:t>
            </a:r>
            <a:r>
              <a:rPr lang="en-US" sz="2400">
                <a:solidFill>
                  <a:srgbClr val="6DC1D0"/>
                </a:solidFill>
              </a:rPr>
              <a:t>Based on your understanding of the current climate in education, how do you recommend we “stress test” our systems to assess our instructional support priorities next year?</a:t>
            </a:r>
            <a:endParaRPr sz="2400">
              <a:solidFill>
                <a:srgbClr val="6DC1D0"/>
              </a:solidFill>
            </a:endParaRPr>
          </a:p>
          <a:p>
            <a:pPr indent="0" lvl="0" marL="0" marR="0" rtl="0" algn="l">
              <a:lnSpc>
                <a:spcPct val="90000"/>
              </a:lnSpc>
              <a:spcBef>
                <a:spcPts val="0"/>
              </a:spcBef>
              <a:spcAft>
                <a:spcPts val="0"/>
              </a:spcAft>
              <a:buClr>
                <a:srgbClr val="6DC1D0"/>
              </a:buClr>
              <a:buSzPts val="2400"/>
              <a:buFont typeface="Arial"/>
              <a:buNone/>
            </a:pPr>
            <a:r>
              <a:t/>
            </a:r>
            <a:endParaRPr sz="2400">
              <a:solidFill>
                <a:srgbClr val="6DC1D0"/>
              </a:solidFill>
            </a:endParaRPr>
          </a:p>
          <a:p>
            <a:pPr indent="0" lvl="0" marL="0" marR="0" rtl="0" algn="l">
              <a:lnSpc>
                <a:spcPct val="90000"/>
              </a:lnSpc>
              <a:spcBef>
                <a:spcPts val="0"/>
              </a:spcBef>
              <a:spcAft>
                <a:spcPts val="0"/>
              </a:spcAft>
              <a:buClr>
                <a:srgbClr val="6DC1D0"/>
              </a:buClr>
              <a:buSzPts val="2400"/>
              <a:buFont typeface="Arial"/>
              <a:buNone/>
            </a:pPr>
            <a:r>
              <a:t/>
            </a:r>
            <a:endParaRPr sz="2400">
              <a:solidFill>
                <a:srgbClr val="6DC1D0"/>
              </a:solidFill>
            </a:endParaRPr>
          </a:p>
        </p:txBody>
      </p:sp>
      <p:sp>
        <p:nvSpPr>
          <p:cNvPr id="104" name="Google Shape;104;p15"/>
          <p:cNvSpPr txBox="1"/>
          <p:nvPr/>
        </p:nvSpPr>
        <p:spPr>
          <a:xfrm>
            <a:off x="635925" y="567400"/>
            <a:ext cx="11410200" cy="68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400">
                <a:solidFill>
                  <a:srgbClr val="005089"/>
                </a:solidFill>
              </a:rPr>
              <a:t>Prioritization of </a:t>
            </a:r>
            <a:r>
              <a:rPr b="1" lang="en-US" sz="5400">
                <a:solidFill>
                  <a:srgbClr val="005089"/>
                </a:solidFill>
              </a:rPr>
              <a:t> Instructional Support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6"/>
          <p:cNvSpPr txBox="1"/>
          <p:nvPr>
            <p:ph idx="12" type="sldNum"/>
          </p:nvPr>
        </p:nvSpPr>
        <p:spPr>
          <a:xfrm>
            <a:off x="11743509" y="6317170"/>
            <a:ext cx="30262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0" name="Google Shape;110;p16"/>
          <p:cNvSpPr txBox="1"/>
          <p:nvPr/>
        </p:nvSpPr>
        <p:spPr>
          <a:xfrm>
            <a:off x="5409600" y="1380825"/>
            <a:ext cx="6333900" cy="4826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US" sz="2300">
                <a:solidFill>
                  <a:srgbClr val="495B67"/>
                </a:solidFill>
              </a:rPr>
              <a:t>Instruction: </a:t>
            </a:r>
            <a:r>
              <a:rPr lang="en-US" sz="2300">
                <a:solidFill>
                  <a:srgbClr val="495B67"/>
                </a:solidFill>
              </a:rPr>
              <a:t>Increase classroom observations and new teacher support (lesson planning and delivery)   </a:t>
            </a:r>
            <a:endParaRPr sz="2300">
              <a:solidFill>
                <a:srgbClr val="495B67"/>
              </a:solidFill>
            </a:endParaRPr>
          </a:p>
          <a:p>
            <a:pPr indent="0" lvl="0" marL="0" marR="0" rtl="0" algn="l">
              <a:lnSpc>
                <a:spcPct val="90000"/>
              </a:lnSpc>
              <a:spcBef>
                <a:spcPts val="0"/>
              </a:spcBef>
              <a:spcAft>
                <a:spcPts val="0"/>
              </a:spcAft>
              <a:buNone/>
            </a:pPr>
            <a:r>
              <a:t/>
            </a:r>
            <a:endParaRPr sz="2300">
              <a:solidFill>
                <a:srgbClr val="495B67"/>
              </a:solidFill>
            </a:endParaRPr>
          </a:p>
          <a:p>
            <a:pPr indent="0" lvl="0" marL="0" marR="0" rtl="0" algn="l">
              <a:lnSpc>
                <a:spcPct val="100000"/>
              </a:lnSpc>
              <a:spcBef>
                <a:spcPts val="0"/>
              </a:spcBef>
              <a:spcAft>
                <a:spcPts val="0"/>
              </a:spcAft>
              <a:buNone/>
            </a:pPr>
            <a:r>
              <a:rPr b="1" lang="en-US" sz="2300">
                <a:solidFill>
                  <a:srgbClr val="495B67"/>
                </a:solidFill>
              </a:rPr>
              <a:t>Assessment: </a:t>
            </a:r>
            <a:r>
              <a:rPr lang="en-US" sz="2300">
                <a:solidFill>
                  <a:srgbClr val="495B67"/>
                </a:solidFill>
              </a:rPr>
              <a:t>Reinforce the teaching and learning cycle </a:t>
            </a:r>
            <a:endParaRPr b="1" sz="2300">
              <a:solidFill>
                <a:srgbClr val="495B67"/>
              </a:solidFill>
            </a:endParaRPr>
          </a:p>
          <a:p>
            <a:pPr indent="0" lvl="0" marL="0" marR="0" rtl="0" algn="l">
              <a:lnSpc>
                <a:spcPct val="90000"/>
              </a:lnSpc>
              <a:spcBef>
                <a:spcPts val="0"/>
              </a:spcBef>
              <a:spcAft>
                <a:spcPts val="0"/>
              </a:spcAft>
              <a:buNone/>
            </a:pPr>
            <a:r>
              <a:t/>
            </a:r>
            <a:endParaRPr b="1" sz="2300">
              <a:solidFill>
                <a:srgbClr val="495B67"/>
              </a:solidFill>
            </a:endParaRPr>
          </a:p>
          <a:p>
            <a:pPr indent="0" lvl="0" marL="0" marR="0" rtl="0" algn="l">
              <a:lnSpc>
                <a:spcPct val="90000"/>
              </a:lnSpc>
              <a:spcBef>
                <a:spcPts val="0"/>
              </a:spcBef>
              <a:spcAft>
                <a:spcPts val="0"/>
              </a:spcAft>
              <a:buNone/>
            </a:pPr>
            <a:r>
              <a:rPr b="1" lang="en-US" sz="2300">
                <a:solidFill>
                  <a:srgbClr val="495B67"/>
                </a:solidFill>
              </a:rPr>
              <a:t>Curriculum: </a:t>
            </a:r>
            <a:r>
              <a:rPr lang="en-US" sz="2300">
                <a:solidFill>
                  <a:srgbClr val="495B67"/>
                </a:solidFill>
              </a:rPr>
              <a:t>Develop a rubric to evaluate curriculum for rigorous instruction, cultural relevance, and student outcomes </a:t>
            </a:r>
            <a:endParaRPr b="1" sz="2300">
              <a:solidFill>
                <a:srgbClr val="495B67"/>
              </a:solidFill>
            </a:endParaRPr>
          </a:p>
          <a:p>
            <a:pPr indent="0" lvl="0" marL="0" marR="0" rtl="0" algn="l">
              <a:lnSpc>
                <a:spcPct val="90000"/>
              </a:lnSpc>
              <a:spcBef>
                <a:spcPts val="0"/>
              </a:spcBef>
              <a:spcAft>
                <a:spcPts val="0"/>
              </a:spcAft>
              <a:buNone/>
            </a:pPr>
            <a:r>
              <a:t/>
            </a:r>
            <a:endParaRPr b="1" sz="2300">
              <a:solidFill>
                <a:srgbClr val="495B67"/>
              </a:solidFill>
            </a:endParaRPr>
          </a:p>
          <a:p>
            <a:pPr indent="0" lvl="0" marL="0" marR="0" rtl="0" algn="l">
              <a:lnSpc>
                <a:spcPct val="90000"/>
              </a:lnSpc>
              <a:spcBef>
                <a:spcPts val="0"/>
              </a:spcBef>
              <a:spcAft>
                <a:spcPts val="0"/>
              </a:spcAft>
              <a:buNone/>
            </a:pPr>
            <a:r>
              <a:rPr b="1" lang="en-US" sz="2300">
                <a:solidFill>
                  <a:srgbClr val="495B67"/>
                </a:solidFill>
              </a:rPr>
              <a:t>Collaboration:</a:t>
            </a:r>
            <a:r>
              <a:rPr lang="en-US" sz="2300">
                <a:solidFill>
                  <a:srgbClr val="495B67"/>
                </a:solidFill>
              </a:rPr>
              <a:t> </a:t>
            </a:r>
            <a:r>
              <a:rPr lang="en-US" sz="2300">
                <a:solidFill>
                  <a:srgbClr val="495B67"/>
                </a:solidFill>
              </a:rPr>
              <a:t>Deepen partnership between faculty and holistic services to maximize universal goal of high-levels of learning for all students</a:t>
            </a:r>
            <a:endParaRPr sz="2300">
              <a:solidFill>
                <a:srgbClr val="495B67"/>
              </a:solidFill>
            </a:endParaRPr>
          </a:p>
        </p:txBody>
      </p:sp>
      <p:sp>
        <p:nvSpPr>
          <p:cNvPr id="111" name="Google Shape;111;p16"/>
          <p:cNvSpPr txBox="1"/>
          <p:nvPr/>
        </p:nvSpPr>
        <p:spPr>
          <a:xfrm>
            <a:off x="873000" y="300650"/>
            <a:ext cx="10870500" cy="98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400">
                <a:solidFill>
                  <a:srgbClr val="005089"/>
                </a:solidFill>
              </a:rPr>
              <a:t>Back to the Basics </a:t>
            </a:r>
            <a:endParaRPr/>
          </a:p>
        </p:txBody>
      </p:sp>
      <p:pic>
        <p:nvPicPr>
          <p:cNvPr id="112" name="Google Shape;112;p16"/>
          <p:cNvPicPr preferRelativeResize="0"/>
          <p:nvPr/>
        </p:nvPicPr>
        <p:blipFill rotWithShape="1">
          <a:blip r:embed="rId3">
            <a:alphaModFix/>
          </a:blip>
          <a:srcRect b="12093" l="10920" r="11463" t="12131"/>
          <a:stretch/>
        </p:blipFill>
        <p:spPr>
          <a:xfrm>
            <a:off x="498550" y="1506600"/>
            <a:ext cx="4581600" cy="4542600"/>
          </a:xfrm>
          <a:prstGeom prst="ellipse">
            <a:avLst/>
          </a:prstGeom>
          <a:noFill/>
          <a:ln>
            <a:noFill/>
          </a:ln>
          <a:effectLst>
            <a:outerShdw blurRad="57150" rotWithShape="0" algn="bl" dir="5400000" dist="19050">
              <a:srgbClr val="000000">
                <a:alpha val="4863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idx="12" type="sldNum"/>
          </p:nvPr>
        </p:nvSpPr>
        <p:spPr>
          <a:xfrm>
            <a:off x="11743509" y="6317170"/>
            <a:ext cx="302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8" name="Google Shape;118;p17"/>
          <p:cNvSpPr txBox="1"/>
          <p:nvPr/>
        </p:nvSpPr>
        <p:spPr>
          <a:xfrm>
            <a:off x="809275" y="1395975"/>
            <a:ext cx="10619400" cy="1074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6DC1D0"/>
              </a:buClr>
              <a:buSzPts val="2400"/>
              <a:buFont typeface="Arial"/>
              <a:buNone/>
            </a:pPr>
            <a:r>
              <a:rPr b="1" lang="en-US" sz="2100">
                <a:solidFill>
                  <a:srgbClr val="6DC1D0"/>
                </a:solidFill>
              </a:rPr>
              <a:t>Discussion Question: </a:t>
            </a:r>
            <a:r>
              <a:rPr lang="en-US" sz="2100">
                <a:solidFill>
                  <a:srgbClr val="6DC1D0"/>
                </a:solidFill>
              </a:rPr>
              <a:t>As we look to pilo</a:t>
            </a:r>
            <a:r>
              <a:rPr lang="en-US" sz="2100">
                <a:solidFill>
                  <a:srgbClr val="6DC1D0"/>
                </a:solidFill>
              </a:rPr>
              <a:t>t</a:t>
            </a:r>
            <a:r>
              <a:rPr lang="en-US" sz="2100">
                <a:solidFill>
                  <a:srgbClr val="6DC1D0"/>
                </a:solidFill>
              </a:rPr>
              <a:t> new curriculum for next year in US math and 5th grade social science classes, what best practices should we keep in mind to guide both the selection and implementation processes?</a:t>
            </a:r>
            <a:endParaRPr sz="1100"/>
          </a:p>
        </p:txBody>
      </p:sp>
      <p:sp>
        <p:nvSpPr>
          <p:cNvPr id="119" name="Google Shape;119;p17"/>
          <p:cNvSpPr txBox="1"/>
          <p:nvPr/>
        </p:nvSpPr>
        <p:spPr>
          <a:xfrm>
            <a:off x="809275" y="2856500"/>
            <a:ext cx="10396500" cy="31743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1000"/>
              </a:spcBef>
              <a:spcAft>
                <a:spcPts val="0"/>
              </a:spcAft>
              <a:buNone/>
            </a:pPr>
            <a:r>
              <a:rPr b="1" lang="en-US" sz="2100">
                <a:solidFill>
                  <a:srgbClr val="495B67"/>
                </a:solidFill>
              </a:rPr>
              <a:t>Current Curriculum + Textbooks for AY21/22</a:t>
            </a:r>
            <a:endParaRPr sz="2100">
              <a:solidFill>
                <a:srgbClr val="495B67"/>
              </a:solidFill>
            </a:endParaRPr>
          </a:p>
          <a:p>
            <a:pPr indent="-361950" lvl="0" marL="457200" rtl="0" algn="l">
              <a:lnSpc>
                <a:spcPct val="90000"/>
              </a:lnSpc>
              <a:spcBef>
                <a:spcPts val="1000"/>
              </a:spcBef>
              <a:spcAft>
                <a:spcPts val="0"/>
              </a:spcAft>
              <a:buClr>
                <a:srgbClr val="495B67"/>
              </a:buClr>
              <a:buSzPts val="2100"/>
              <a:buChar char="●"/>
            </a:pPr>
            <a:r>
              <a:rPr b="1" lang="en-US" sz="2100">
                <a:solidFill>
                  <a:srgbClr val="495B67"/>
                </a:solidFill>
              </a:rPr>
              <a:t>Increase fidelity</a:t>
            </a:r>
            <a:r>
              <a:rPr lang="en-US" sz="2100">
                <a:solidFill>
                  <a:srgbClr val="495B67"/>
                </a:solidFill>
              </a:rPr>
              <a:t> of middle school implementation of social studies curriculum (Discovery Education)</a:t>
            </a:r>
            <a:endParaRPr sz="2100">
              <a:solidFill>
                <a:srgbClr val="495B67"/>
              </a:solidFill>
            </a:endParaRPr>
          </a:p>
          <a:p>
            <a:pPr indent="-361950" lvl="0" marL="457200" rtl="0" algn="l">
              <a:lnSpc>
                <a:spcPct val="90000"/>
              </a:lnSpc>
              <a:spcBef>
                <a:spcPts val="1000"/>
              </a:spcBef>
              <a:spcAft>
                <a:spcPts val="0"/>
              </a:spcAft>
              <a:buClr>
                <a:srgbClr val="495B67"/>
              </a:buClr>
              <a:buSzPts val="2100"/>
              <a:buChar char="●"/>
            </a:pPr>
            <a:r>
              <a:rPr b="1" lang="en-US" sz="2100">
                <a:solidFill>
                  <a:srgbClr val="495B67"/>
                </a:solidFill>
              </a:rPr>
              <a:t>Explore curricular options</a:t>
            </a:r>
            <a:r>
              <a:rPr lang="en-US" sz="2100">
                <a:solidFill>
                  <a:srgbClr val="495B67"/>
                </a:solidFill>
              </a:rPr>
              <a:t> to update 5th grade science curriculum based on NGSS</a:t>
            </a:r>
            <a:endParaRPr sz="2100">
              <a:solidFill>
                <a:srgbClr val="495B67"/>
              </a:solidFill>
            </a:endParaRPr>
          </a:p>
          <a:p>
            <a:pPr indent="-361950" lvl="0" marL="457200" rtl="0" algn="l">
              <a:lnSpc>
                <a:spcPct val="90000"/>
              </a:lnSpc>
              <a:spcBef>
                <a:spcPts val="1000"/>
              </a:spcBef>
              <a:spcAft>
                <a:spcPts val="0"/>
              </a:spcAft>
              <a:buClr>
                <a:srgbClr val="495B67"/>
              </a:buClr>
              <a:buSzPts val="2100"/>
              <a:buChar char="●"/>
            </a:pPr>
            <a:r>
              <a:rPr b="1" lang="en-US" sz="2100">
                <a:solidFill>
                  <a:srgbClr val="495B67"/>
                </a:solidFill>
              </a:rPr>
              <a:t>Develop rubric</a:t>
            </a:r>
            <a:r>
              <a:rPr lang="en-US" sz="2100">
                <a:solidFill>
                  <a:srgbClr val="495B67"/>
                </a:solidFill>
              </a:rPr>
              <a:t> to evaluate current and future curriculum for academic rigor, cultural relevance, and student outcomes </a:t>
            </a:r>
            <a:endParaRPr sz="2100">
              <a:solidFill>
                <a:srgbClr val="495B67"/>
              </a:solidFill>
            </a:endParaRPr>
          </a:p>
          <a:p>
            <a:pPr indent="0" lvl="0" marL="0" marR="0" rtl="0" algn="l">
              <a:lnSpc>
                <a:spcPct val="90000"/>
              </a:lnSpc>
              <a:spcBef>
                <a:spcPts val="1000"/>
              </a:spcBef>
              <a:spcAft>
                <a:spcPts val="1000"/>
              </a:spcAft>
              <a:buNone/>
            </a:pPr>
            <a:r>
              <a:t/>
            </a:r>
            <a:endParaRPr sz="2000">
              <a:solidFill>
                <a:srgbClr val="495B67"/>
              </a:solidFill>
            </a:endParaRPr>
          </a:p>
        </p:txBody>
      </p:sp>
      <p:sp>
        <p:nvSpPr>
          <p:cNvPr id="120" name="Google Shape;120;p17"/>
          <p:cNvSpPr txBox="1"/>
          <p:nvPr/>
        </p:nvSpPr>
        <p:spPr>
          <a:xfrm>
            <a:off x="872925" y="276550"/>
            <a:ext cx="10870500" cy="71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400">
                <a:solidFill>
                  <a:srgbClr val="005089"/>
                </a:solidFill>
              </a:rPr>
              <a:t>Curriculum + Textbooks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8"/>
          <p:cNvSpPr txBox="1"/>
          <p:nvPr>
            <p:ph idx="12" type="sldNum"/>
          </p:nvPr>
        </p:nvSpPr>
        <p:spPr>
          <a:xfrm>
            <a:off x="11743509" y="6317170"/>
            <a:ext cx="302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6" name="Google Shape;126;p18"/>
          <p:cNvSpPr txBox="1"/>
          <p:nvPr/>
        </p:nvSpPr>
        <p:spPr>
          <a:xfrm>
            <a:off x="809275" y="1283275"/>
            <a:ext cx="10619400" cy="968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6DC1D0"/>
              </a:buClr>
              <a:buSzPts val="2400"/>
              <a:buFont typeface="Arial"/>
              <a:buNone/>
            </a:pPr>
            <a:r>
              <a:rPr b="1" lang="en-US" sz="2100">
                <a:solidFill>
                  <a:srgbClr val="6DC1D0"/>
                </a:solidFill>
              </a:rPr>
              <a:t>Discussion Question: </a:t>
            </a:r>
            <a:r>
              <a:rPr lang="en-US" sz="2100">
                <a:solidFill>
                  <a:srgbClr val="6DC1D0"/>
                </a:solidFill>
              </a:rPr>
              <a:t>As we look to pilot new curriculum for next year in US math and 5th grade social science classes, what best practices should we keep in mind to guide both the selection and implementation processes?</a:t>
            </a:r>
            <a:endParaRPr sz="1100">
              <a:solidFill>
                <a:schemeClr val="dk1"/>
              </a:solidFill>
            </a:endParaRPr>
          </a:p>
          <a:p>
            <a:pPr indent="0" lvl="0" marL="0" marR="0" rtl="0" algn="l">
              <a:lnSpc>
                <a:spcPct val="90000"/>
              </a:lnSpc>
              <a:spcBef>
                <a:spcPts val="0"/>
              </a:spcBef>
              <a:spcAft>
                <a:spcPts val="0"/>
              </a:spcAft>
              <a:buClr>
                <a:srgbClr val="6DC1D0"/>
              </a:buClr>
              <a:buSzPts val="2400"/>
              <a:buFont typeface="Arial"/>
              <a:buNone/>
            </a:pPr>
            <a:r>
              <a:t/>
            </a:r>
            <a:endParaRPr b="1" sz="2100">
              <a:solidFill>
                <a:srgbClr val="6DC1D0"/>
              </a:solidFill>
            </a:endParaRPr>
          </a:p>
        </p:txBody>
      </p:sp>
      <p:sp>
        <p:nvSpPr>
          <p:cNvPr id="127" name="Google Shape;127;p18"/>
          <p:cNvSpPr txBox="1"/>
          <p:nvPr/>
        </p:nvSpPr>
        <p:spPr>
          <a:xfrm>
            <a:off x="809275" y="2470800"/>
            <a:ext cx="10396500" cy="3560100"/>
          </a:xfrm>
          <a:prstGeom prst="rect">
            <a:avLst/>
          </a:prstGeom>
          <a:noFill/>
          <a:ln>
            <a:noFill/>
          </a:ln>
        </p:spPr>
        <p:txBody>
          <a:bodyPr anchorCtr="0" anchor="t" bIns="0" lIns="0" spcFirstLastPara="1" rIns="0" wrap="square" tIns="0">
            <a:noAutofit/>
          </a:bodyPr>
          <a:lstStyle/>
          <a:p>
            <a:pPr indent="0" lvl="0" marL="457200" rtl="0" algn="l">
              <a:lnSpc>
                <a:spcPct val="90000"/>
              </a:lnSpc>
              <a:spcBef>
                <a:spcPts val="1000"/>
              </a:spcBef>
              <a:spcAft>
                <a:spcPts val="0"/>
              </a:spcAft>
              <a:buNone/>
            </a:pPr>
            <a:r>
              <a:t/>
            </a:r>
            <a:endParaRPr sz="2000">
              <a:solidFill>
                <a:srgbClr val="495B67"/>
              </a:solidFill>
            </a:endParaRPr>
          </a:p>
          <a:p>
            <a:pPr indent="0" lvl="0" marL="0" marR="0" rtl="0" algn="l">
              <a:lnSpc>
                <a:spcPct val="90000"/>
              </a:lnSpc>
              <a:spcBef>
                <a:spcPts val="1000"/>
              </a:spcBef>
              <a:spcAft>
                <a:spcPts val="0"/>
              </a:spcAft>
              <a:buNone/>
            </a:pPr>
            <a:r>
              <a:rPr b="1" lang="en-US" sz="2100">
                <a:solidFill>
                  <a:srgbClr val="495B67"/>
                </a:solidFill>
              </a:rPr>
              <a:t>Curriculum + Textbook </a:t>
            </a:r>
            <a:r>
              <a:rPr b="1" lang="en-US" sz="2100">
                <a:solidFill>
                  <a:srgbClr val="495B67"/>
                </a:solidFill>
              </a:rPr>
              <a:t>Recommendations</a:t>
            </a:r>
            <a:r>
              <a:rPr b="1" lang="en-US" sz="2100">
                <a:solidFill>
                  <a:srgbClr val="495B67"/>
                </a:solidFill>
              </a:rPr>
              <a:t> for AY22/23</a:t>
            </a:r>
            <a:endParaRPr b="1" sz="2100">
              <a:solidFill>
                <a:srgbClr val="495B67"/>
              </a:solidFill>
            </a:endParaRPr>
          </a:p>
          <a:p>
            <a:pPr indent="-361950" lvl="0" marL="457200" marR="0" rtl="0" algn="l">
              <a:lnSpc>
                <a:spcPct val="90000"/>
              </a:lnSpc>
              <a:spcBef>
                <a:spcPts val="1000"/>
              </a:spcBef>
              <a:spcAft>
                <a:spcPts val="0"/>
              </a:spcAft>
              <a:buClr>
                <a:srgbClr val="495B67"/>
              </a:buClr>
              <a:buSzPts val="2100"/>
              <a:buChar char="●"/>
            </a:pPr>
            <a:r>
              <a:rPr b="1" lang="en-US" sz="2100">
                <a:solidFill>
                  <a:srgbClr val="495B67"/>
                </a:solidFill>
              </a:rPr>
              <a:t>Pilot</a:t>
            </a:r>
            <a:r>
              <a:rPr lang="en-US" sz="2100">
                <a:solidFill>
                  <a:srgbClr val="495B67"/>
                </a:solidFill>
              </a:rPr>
              <a:t> 5th Grade Social Studies </a:t>
            </a:r>
            <a:endParaRPr sz="2100">
              <a:solidFill>
                <a:srgbClr val="495B67"/>
              </a:solidFill>
            </a:endParaRPr>
          </a:p>
          <a:p>
            <a:pPr indent="-361950" lvl="0" marL="457200" marR="0" rtl="0" algn="l">
              <a:lnSpc>
                <a:spcPct val="90000"/>
              </a:lnSpc>
              <a:spcBef>
                <a:spcPts val="1000"/>
              </a:spcBef>
              <a:spcAft>
                <a:spcPts val="0"/>
              </a:spcAft>
              <a:buClr>
                <a:srgbClr val="495B67"/>
              </a:buClr>
              <a:buSzPts val="2100"/>
              <a:buChar char="●"/>
            </a:pPr>
            <a:r>
              <a:rPr b="1" lang="en-US" sz="2100">
                <a:solidFill>
                  <a:srgbClr val="495B67"/>
                </a:solidFill>
              </a:rPr>
              <a:t>Pilot</a:t>
            </a:r>
            <a:r>
              <a:rPr lang="en-US" sz="2100">
                <a:solidFill>
                  <a:srgbClr val="495B67"/>
                </a:solidFill>
              </a:rPr>
              <a:t> Upper School Math Curriculum </a:t>
            </a:r>
            <a:endParaRPr sz="2100">
              <a:solidFill>
                <a:srgbClr val="495B67"/>
              </a:solidFill>
            </a:endParaRPr>
          </a:p>
          <a:p>
            <a:pPr indent="-361950" lvl="0" marL="457200" marR="0" rtl="0" algn="l">
              <a:lnSpc>
                <a:spcPct val="90000"/>
              </a:lnSpc>
              <a:spcBef>
                <a:spcPts val="1000"/>
              </a:spcBef>
              <a:spcAft>
                <a:spcPts val="0"/>
              </a:spcAft>
              <a:buClr>
                <a:srgbClr val="495B67"/>
              </a:buClr>
              <a:buSzPts val="2100"/>
              <a:buChar char="●"/>
            </a:pPr>
            <a:r>
              <a:rPr b="1" lang="en-US" sz="2100">
                <a:solidFill>
                  <a:srgbClr val="495B67"/>
                </a:solidFill>
              </a:rPr>
              <a:t>Purchase </a:t>
            </a:r>
            <a:r>
              <a:rPr lang="en-US" sz="2100">
                <a:solidFill>
                  <a:srgbClr val="495B67"/>
                </a:solidFill>
              </a:rPr>
              <a:t>Upper School Psychology Textbook</a:t>
            </a:r>
            <a:endParaRPr sz="2100">
              <a:solidFill>
                <a:srgbClr val="495B67"/>
              </a:solidFill>
            </a:endParaRPr>
          </a:p>
          <a:p>
            <a:pPr indent="-361950" lvl="0" marL="457200" marR="0" rtl="0" algn="l">
              <a:lnSpc>
                <a:spcPct val="90000"/>
              </a:lnSpc>
              <a:spcBef>
                <a:spcPts val="1000"/>
              </a:spcBef>
              <a:spcAft>
                <a:spcPts val="0"/>
              </a:spcAft>
              <a:buClr>
                <a:srgbClr val="495B67"/>
              </a:buClr>
              <a:buSzPts val="2100"/>
              <a:buChar char="●"/>
            </a:pPr>
            <a:r>
              <a:rPr b="1" lang="en-US" sz="2100">
                <a:solidFill>
                  <a:srgbClr val="495B67"/>
                </a:solidFill>
              </a:rPr>
              <a:t>Purchase </a:t>
            </a:r>
            <a:r>
              <a:rPr lang="en-US" sz="2100">
                <a:solidFill>
                  <a:srgbClr val="495B67"/>
                </a:solidFill>
              </a:rPr>
              <a:t>Upper School Spanish Textbooks </a:t>
            </a:r>
            <a:endParaRPr sz="2100">
              <a:solidFill>
                <a:srgbClr val="495B67"/>
              </a:solidFill>
            </a:endParaRPr>
          </a:p>
          <a:p>
            <a:pPr indent="-361950" lvl="0" marL="457200" rtl="0" algn="l">
              <a:lnSpc>
                <a:spcPct val="90000"/>
              </a:lnSpc>
              <a:spcBef>
                <a:spcPts val="1000"/>
              </a:spcBef>
              <a:spcAft>
                <a:spcPts val="1000"/>
              </a:spcAft>
              <a:buClr>
                <a:srgbClr val="495B67"/>
              </a:buClr>
              <a:buSzPts val="2100"/>
              <a:buChar char="●"/>
            </a:pPr>
            <a:r>
              <a:rPr b="1" lang="en-US" sz="2100">
                <a:solidFill>
                  <a:srgbClr val="495B67"/>
                </a:solidFill>
              </a:rPr>
              <a:t>Planning</a:t>
            </a:r>
            <a:r>
              <a:rPr lang="en-US" sz="2100">
                <a:solidFill>
                  <a:srgbClr val="495B67"/>
                </a:solidFill>
              </a:rPr>
              <a:t> Ethics Studies </a:t>
            </a:r>
            <a:endParaRPr sz="2100">
              <a:solidFill>
                <a:srgbClr val="495B67"/>
              </a:solidFill>
            </a:endParaRPr>
          </a:p>
        </p:txBody>
      </p:sp>
      <p:sp>
        <p:nvSpPr>
          <p:cNvPr id="128" name="Google Shape;128;p18"/>
          <p:cNvSpPr txBox="1"/>
          <p:nvPr/>
        </p:nvSpPr>
        <p:spPr>
          <a:xfrm>
            <a:off x="872925" y="276550"/>
            <a:ext cx="10870500" cy="71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400">
                <a:solidFill>
                  <a:srgbClr val="005089"/>
                </a:solidFill>
              </a:rPr>
              <a:t>Curriculum + Textbooks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ph idx="12" type="sldNum"/>
          </p:nvPr>
        </p:nvSpPr>
        <p:spPr>
          <a:xfrm>
            <a:off x="11743509" y="6317170"/>
            <a:ext cx="302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4" name="Google Shape;134;p19"/>
          <p:cNvSpPr txBox="1"/>
          <p:nvPr/>
        </p:nvSpPr>
        <p:spPr>
          <a:xfrm>
            <a:off x="809275" y="1195025"/>
            <a:ext cx="10619400" cy="1561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6DC1D0"/>
              </a:buClr>
              <a:buSzPts val="2400"/>
              <a:buFont typeface="Arial"/>
              <a:buNone/>
            </a:pPr>
            <a:r>
              <a:rPr b="1" lang="en-US" sz="2400">
                <a:solidFill>
                  <a:srgbClr val="6DC1D0"/>
                </a:solidFill>
              </a:rPr>
              <a:t>Rationale</a:t>
            </a:r>
            <a:r>
              <a:rPr b="1" lang="en-US" sz="2400">
                <a:solidFill>
                  <a:srgbClr val="6DC1D0"/>
                </a:solidFill>
              </a:rPr>
              <a:t>: </a:t>
            </a:r>
            <a:endParaRPr b="1" sz="2400">
              <a:solidFill>
                <a:srgbClr val="6DC1D0"/>
              </a:solidFill>
            </a:endParaRPr>
          </a:p>
          <a:p>
            <a:pPr indent="0" lvl="0" marL="0" rtl="0" algn="l">
              <a:lnSpc>
                <a:spcPct val="90000"/>
              </a:lnSpc>
              <a:spcBef>
                <a:spcPts val="0"/>
              </a:spcBef>
              <a:spcAft>
                <a:spcPts val="0"/>
              </a:spcAft>
              <a:buClr>
                <a:srgbClr val="6DC1D0"/>
              </a:buClr>
              <a:buSzPts val="2400"/>
              <a:buFont typeface="Arial"/>
              <a:buNone/>
            </a:pPr>
            <a:r>
              <a:rPr lang="en-US" sz="2400">
                <a:solidFill>
                  <a:srgbClr val="6DC1D0"/>
                </a:solidFill>
              </a:rPr>
              <a:t>LCAP for AY21-22 indicated new Social Science curriculum for Middle School, grades 6-8 adopted Discovery Education; 5th grade curriculum requires an official update. A collaborative selection process will give faculty an opportunity to evaluate current curriculum, select to use an updated version of current curriculum or choose a new curriculum (all approved by CDE), and increase staff buy-in.</a:t>
            </a:r>
            <a:endParaRPr sz="2400">
              <a:solidFill>
                <a:srgbClr val="6DC1D0"/>
              </a:solidFill>
            </a:endParaRPr>
          </a:p>
          <a:p>
            <a:pPr indent="0" lvl="0" marL="0" rtl="0" algn="l">
              <a:lnSpc>
                <a:spcPct val="90000"/>
              </a:lnSpc>
              <a:spcBef>
                <a:spcPts val="0"/>
              </a:spcBef>
              <a:spcAft>
                <a:spcPts val="0"/>
              </a:spcAft>
              <a:buClr>
                <a:srgbClr val="6DC1D0"/>
              </a:buClr>
              <a:buSzPts val="2400"/>
              <a:buFont typeface="Arial"/>
              <a:buNone/>
            </a:pPr>
            <a:r>
              <a:t/>
            </a:r>
            <a:endParaRPr b="1" sz="2400">
              <a:solidFill>
                <a:srgbClr val="6DC1D0"/>
              </a:solidFill>
            </a:endParaRPr>
          </a:p>
          <a:p>
            <a:pPr indent="0" lvl="0" marL="0" rtl="0" algn="l">
              <a:lnSpc>
                <a:spcPct val="90000"/>
              </a:lnSpc>
              <a:spcBef>
                <a:spcPts val="0"/>
              </a:spcBef>
              <a:spcAft>
                <a:spcPts val="0"/>
              </a:spcAft>
              <a:buClr>
                <a:srgbClr val="6DC1D0"/>
              </a:buClr>
              <a:buSzPts val="2400"/>
              <a:buFont typeface="Arial"/>
              <a:buNone/>
            </a:pPr>
            <a:r>
              <a:t/>
            </a:r>
            <a:endParaRPr b="1" sz="2400">
              <a:solidFill>
                <a:srgbClr val="6DC1D0"/>
              </a:solidFill>
            </a:endParaRPr>
          </a:p>
          <a:p>
            <a:pPr indent="0" lvl="0" marL="0" rtl="0" algn="l">
              <a:lnSpc>
                <a:spcPct val="90000"/>
              </a:lnSpc>
              <a:spcBef>
                <a:spcPts val="0"/>
              </a:spcBef>
              <a:spcAft>
                <a:spcPts val="0"/>
              </a:spcAft>
              <a:buClr>
                <a:srgbClr val="6DC1D0"/>
              </a:buClr>
              <a:buSzPts val="2400"/>
              <a:buFont typeface="Arial"/>
              <a:buNone/>
            </a:pPr>
            <a:r>
              <a:t/>
            </a:r>
            <a:endParaRPr b="1" sz="2400">
              <a:solidFill>
                <a:srgbClr val="6DC1D0"/>
              </a:solidFill>
            </a:endParaRPr>
          </a:p>
          <a:p>
            <a:pPr indent="0" lvl="0" marL="0" marR="0" rtl="0" algn="l">
              <a:lnSpc>
                <a:spcPct val="90000"/>
              </a:lnSpc>
              <a:spcBef>
                <a:spcPts val="0"/>
              </a:spcBef>
              <a:spcAft>
                <a:spcPts val="0"/>
              </a:spcAft>
              <a:buClr>
                <a:srgbClr val="6DC1D0"/>
              </a:buClr>
              <a:buSzPts val="2400"/>
              <a:buFont typeface="Arial"/>
              <a:buNone/>
            </a:pPr>
            <a:r>
              <a:rPr lang="en-US" sz="2400">
                <a:solidFill>
                  <a:srgbClr val="6DC1D0"/>
                </a:solidFill>
              </a:rPr>
              <a:t> </a:t>
            </a:r>
            <a:endParaRPr/>
          </a:p>
        </p:txBody>
      </p:sp>
      <p:sp>
        <p:nvSpPr>
          <p:cNvPr id="135" name="Google Shape;135;p19"/>
          <p:cNvSpPr txBox="1"/>
          <p:nvPr/>
        </p:nvSpPr>
        <p:spPr>
          <a:xfrm>
            <a:off x="872925" y="276550"/>
            <a:ext cx="10870500" cy="71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000">
                <a:solidFill>
                  <a:srgbClr val="005089"/>
                </a:solidFill>
              </a:rPr>
              <a:t>Social Studies: 5th Grade Pilot </a:t>
            </a:r>
            <a:endParaRPr sz="1000"/>
          </a:p>
        </p:txBody>
      </p:sp>
      <p:sp>
        <p:nvSpPr>
          <p:cNvPr id="136" name="Google Shape;136;p19"/>
          <p:cNvSpPr txBox="1"/>
          <p:nvPr/>
        </p:nvSpPr>
        <p:spPr>
          <a:xfrm>
            <a:off x="551650" y="3893050"/>
            <a:ext cx="11191800" cy="20811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chemeClr val="dk1"/>
              </a:buClr>
              <a:buSzPts val="2200"/>
              <a:buChar char="●"/>
            </a:pPr>
            <a:r>
              <a:rPr lang="en-US" sz="2200">
                <a:solidFill>
                  <a:schemeClr val="dk1"/>
                </a:solidFill>
              </a:rPr>
              <a:t>Teachers’ Curriculum Institute (TCI) - </a:t>
            </a:r>
            <a:r>
              <a:rPr i="1" lang="en-US" sz="2200">
                <a:solidFill>
                  <a:schemeClr val="dk1"/>
                </a:solidFill>
              </a:rPr>
              <a:t>Social Studies Alive! California Series </a:t>
            </a:r>
            <a:r>
              <a:rPr lang="en-US" sz="2200">
                <a:solidFill>
                  <a:schemeClr val="dk1"/>
                </a:solidFill>
              </a:rPr>
              <a:t>(currently in use)</a:t>
            </a:r>
            <a:endParaRPr sz="2200">
              <a:solidFill>
                <a:schemeClr val="dk1"/>
              </a:solidFill>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highlight>
                  <a:srgbClr val="FFFFFF"/>
                </a:highlight>
              </a:rPr>
              <a:t>Pearson Scott Foresman and Prentice Hall - </a:t>
            </a:r>
            <a:r>
              <a:rPr i="1" lang="en-US" sz="2200">
                <a:solidFill>
                  <a:schemeClr val="dk1"/>
                </a:solidFill>
                <a:highlight>
                  <a:srgbClr val="FFFFFF"/>
                </a:highlight>
              </a:rPr>
              <a:t>California History-Social Science: myWorld Interactive</a:t>
            </a:r>
            <a:endParaRPr i="1" sz="2200">
              <a:solidFill>
                <a:schemeClr val="dk1"/>
              </a:solidFill>
              <a:highlight>
                <a:srgbClr val="FFFFFF"/>
              </a:highlight>
            </a:endParaRPr>
          </a:p>
          <a:p>
            <a:pPr indent="-368300" lvl="0" marL="457200" rtl="0" algn="l">
              <a:lnSpc>
                <a:spcPct val="115000"/>
              </a:lnSpc>
              <a:spcBef>
                <a:spcPts val="0"/>
              </a:spcBef>
              <a:spcAft>
                <a:spcPts val="0"/>
              </a:spcAft>
              <a:buClr>
                <a:schemeClr val="dk1"/>
              </a:buClr>
              <a:buSzPts val="2200"/>
              <a:buChar char="●"/>
            </a:pPr>
            <a:r>
              <a:rPr lang="en-US" sz="2200">
                <a:solidFill>
                  <a:schemeClr val="dk1"/>
                </a:solidFill>
                <a:highlight>
                  <a:srgbClr val="FFFFFF"/>
                </a:highlight>
              </a:rPr>
              <a:t>McGraw-Hill School Education - </a:t>
            </a:r>
            <a:r>
              <a:rPr i="1" lang="en-US" sz="2200">
                <a:solidFill>
                  <a:schemeClr val="dk1"/>
                </a:solidFill>
                <a:highlight>
                  <a:srgbClr val="FFFFFF"/>
                </a:highlight>
              </a:rPr>
              <a:t>Impact: California Social Studies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idx="12" type="sldNum"/>
          </p:nvPr>
        </p:nvSpPr>
        <p:spPr>
          <a:xfrm>
            <a:off x="11743509" y="6317170"/>
            <a:ext cx="3027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2" name="Google Shape;142;p20"/>
          <p:cNvSpPr txBox="1"/>
          <p:nvPr/>
        </p:nvSpPr>
        <p:spPr>
          <a:xfrm>
            <a:off x="809275" y="1195025"/>
            <a:ext cx="10619400" cy="71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6DC1D0"/>
              </a:buClr>
              <a:buSzPts val="2400"/>
              <a:buFont typeface="Arial"/>
              <a:buNone/>
            </a:pPr>
            <a:r>
              <a:rPr b="1" lang="en-US" sz="2400">
                <a:solidFill>
                  <a:srgbClr val="6DC1D0"/>
                </a:solidFill>
              </a:rPr>
              <a:t>Rationale: </a:t>
            </a:r>
            <a:r>
              <a:rPr lang="en-US" sz="2400">
                <a:solidFill>
                  <a:srgbClr val="6DC1D0"/>
                </a:solidFill>
              </a:rPr>
              <a:t>Implementation of the board approved (spring 2021) pilot for a new upper school math curriculum. </a:t>
            </a:r>
            <a:endParaRPr sz="2400">
              <a:solidFill>
                <a:srgbClr val="6DC1D0"/>
              </a:solidFill>
            </a:endParaRPr>
          </a:p>
          <a:p>
            <a:pPr indent="0" lvl="0" marL="0" marR="0" rtl="0" algn="l">
              <a:lnSpc>
                <a:spcPct val="90000"/>
              </a:lnSpc>
              <a:spcBef>
                <a:spcPts val="0"/>
              </a:spcBef>
              <a:spcAft>
                <a:spcPts val="0"/>
              </a:spcAft>
              <a:buClr>
                <a:srgbClr val="6DC1D0"/>
              </a:buClr>
              <a:buSzPts val="2400"/>
              <a:buFont typeface="Arial"/>
              <a:buNone/>
            </a:pPr>
            <a:r>
              <a:rPr lang="en-US" sz="2400">
                <a:solidFill>
                  <a:srgbClr val="6DC1D0"/>
                </a:solidFill>
              </a:rPr>
              <a:t> </a:t>
            </a:r>
            <a:endParaRPr/>
          </a:p>
        </p:txBody>
      </p:sp>
      <p:sp>
        <p:nvSpPr>
          <p:cNvPr id="143" name="Google Shape;143;p20"/>
          <p:cNvSpPr txBox="1"/>
          <p:nvPr/>
        </p:nvSpPr>
        <p:spPr>
          <a:xfrm>
            <a:off x="872925" y="276550"/>
            <a:ext cx="10870500" cy="71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000">
                <a:solidFill>
                  <a:srgbClr val="005089"/>
                </a:solidFill>
              </a:rPr>
              <a:t>Math</a:t>
            </a:r>
            <a:r>
              <a:rPr b="1" lang="en-US" sz="5000">
                <a:solidFill>
                  <a:srgbClr val="005089"/>
                </a:solidFill>
              </a:rPr>
              <a:t>: Upper School Pilot </a:t>
            </a:r>
            <a:endParaRPr sz="1000"/>
          </a:p>
        </p:txBody>
      </p:sp>
      <p:graphicFrame>
        <p:nvGraphicFramePr>
          <p:cNvPr id="144" name="Google Shape;144;p20"/>
          <p:cNvGraphicFramePr/>
          <p:nvPr/>
        </p:nvGraphicFramePr>
        <p:xfrm>
          <a:off x="749000" y="2209925"/>
          <a:ext cx="3000000" cy="3000000"/>
        </p:xfrm>
        <a:graphic>
          <a:graphicData uri="http://schemas.openxmlformats.org/drawingml/2006/table">
            <a:tbl>
              <a:tblPr>
                <a:noFill/>
                <a:tableStyleId>{50A34263-0F79-4F22-BD2E-D67AC929C78C}</a:tableStyleId>
              </a:tblPr>
              <a:tblGrid>
                <a:gridCol w="5143500"/>
                <a:gridCol w="5179650"/>
              </a:tblGrid>
              <a:tr h="381000">
                <a:tc gridSpan="2">
                  <a:txBody>
                    <a:bodyPr/>
                    <a:lstStyle/>
                    <a:p>
                      <a:pPr indent="0" lvl="0" marL="0" rtl="0" algn="ctr">
                        <a:spcBef>
                          <a:spcPts val="640"/>
                        </a:spcBef>
                        <a:spcAft>
                          <a:spcPts val="0"/>
                        </a:spcAft>
                        <a:buNone/>
                      </a:pPr>
                      <a:r>
                        <a:rPr b="1" lang="en-US" sz="1700">
                          <a:solidFill>
                            <a:schemeClr val="lt1"/>
                          </a:solidFill>
                        </a:rPr>
                        <a:t>Recommend</a:t>
                      </a:r>
                      <a:r>
                        <a:rPr b="1" lang="en-US" sz="1700">
                          <a:solidFill>
                            <a:schemeClr val="lt1"/>
                          </a:solidFill>
                        </a:rPr>
                        <a:t> Curriculum for Pilot (spring 2021) </a:t>
                      </a:r>
                      <a:endParaRPr b="1" sz="1700">
                        <a:solidFill>
                          <a:schemeClr val="lt1"/>
                        </a:solidFill>
                      </a:endParaRPr>
                    </a:p>
                  </a:txBody>
                  <a:tcPr marT="91425" marB="91425" marR="91425" marL="91425">
                    <a:solidFill>
                      <a:srgbClr val="005089"/>
                    </a:solidFill>
                  </a:tcPr>
                </a:tc>
                <a:tc hMerge="1"/>
              </a:tr>
              <a:tr h="381000">
                <a:tc>
                  <a:txBody>
                    <a:bodyPr/>
                    <a:lstStyle/>
                    <a:p>
                      <a:pPr indent="0" lvl="0" marL="0" rtl="0" algn="ctr">
                        <a:spcBef>
                          <a:spcPts val="640"/>
                        </a:spcBef>
                        <a:spcAft>
                          <a:spcPts val="0"/>
                        </a:spcAft>
                        <a:buClr>
                          <a:schemeClr val="dk1"/>
                        </a:buClr>
                        <a:buSzPts val="1100"/>
                        <a:buFont typeface="Arial"/>
                        <a:buNone/>
                      </a:pPr>
                      <a:r>
                        <a:rPr b="1" lang="en-US" sz="1700">
                          <a:solidFill>
                            <a:schemeClr val="dk2"/>
                          </a:solidFill>
                        </a:rPr>
                        <a:t>Carnegie Learning</a:t>
                      </a:r>
                      <a:endParaRPr b="1" sz="1700">
                        <a:solidFill>
                          <a:schemeClr val="dk2"/>
                        </a:solidFill>
                      </a:endParaRPr>
                    </a:p>
                    <a:p>
                      <a:pPr indent="0" lvl="0" marL="0" rtl="0" algn="l">
                        <a:spcBef>
                          <a:spcPts val="640"/>
                        </a:spcBef>
                        <a:spcAft>
                          <a:spcPts val="0"/>
                        </a:spcAft>
                        <a:buClr>
                          <a:schemeClr val="dk1"/>
                        </a:buClr>
                        <a:buSzPts val="1100"/>
                        <a:buFont typeface="Arial"/>
                        <a:buNone/>
                      </a:pPr>
                      <a:r>
                        <a:rPr lang="en-US" sz="1700">
                          <a:solidFill>
                            <a:schemeClr val="dk2"/>
                          </a:solidFill>
                        </a:rPr>
                        <a:t>-Standards-aligned</a:t>
                      </a:r>
                      <a:endParaRPr sz="1700">
                        <a:solidFill>
                          <a:schemeClr val="dk2"/>
                        </a:solidFill>
                      </a:endParaRPr>
                    </a:p>
                    <a:p>
                      <a:pPr indent="0" lvl="0" marL="0" rtl="0" algn="l">
                        <a:spcBef>
                          <a:spcPts val="640"/>
                        </a:spcBef>
                        <a:spcAft>
                          <a:spcPts val="0"/>
                        </a:spcAft>
                        <a:buClr>
                          <a:schemeClr val="dk1"/>
                        </a:buClr>
                        <a:buSzPts val="1100"/>
                        <a:buFont typeface="Arial"/>
                        <a:buNone/>
                      </a:pPr>
                      <a:r>
                        <a:rPr lang="en-US" sz="1700">
                          <a:solidFill>
                            <a:schemeClr val="dk2"/>
                          </a:solidFill>
                        </a:rPr>
                        <a:t>-Meets Expectations (EdReports)</a:t>
                      </a:r>
                      <a:endParaRPr sz="1700">
                        <a:solidFill>
                          <a:schemeClr val="dk2"/>
                        </a:solidFill>
                      </a:endParaRPr>
                    </a:p>
                    <a:p>
                      <a:pPr indent="0" lvl="0" marL="0" rtl="0" algn="l">
                        <a:spcBef>
                          <a:spcPts val="640"/>
                        </a:spcBef>
                        <a:spcAft>
                          <a:spcPts val="0"/>
                        </a:spcAft>
                        <a:buClr>
                          <a:schemeClr val="dk1"/>
                        </a:buClr>
                        <a:buSzPts val="1100"/>
                        <a:buFont typeface="Arial"/>
                        <a:buNone/>
                      </a:pPr>
                      <a:r>
                        <a:rPr lang="en-US" sz="1700">
                          <a:solidFill>
                            <a:schemeClr val="dk2"/>
                          </a:solidFill>
                        </a:rPr>
                        <a:t>-Offers digital and print resources</a:t>
                      </a:r>
                      <a:endParaRPr sz="1700">
                        <a:solidFill>
                          <a:schemeClr val="dk2"/>
                        </a:solidFill>
                      </a:endParaRPr>
                    </a:p>
                    <a:p>
                      <a:pPr indent="0" lvl="0" marL="0" rtl="0" algn="l">
                        <a:spcBef>
                          <a:spcPts val="0"/>
                        </a:spcBef>
                        <a:spcAft>
                          <a:spcPts val="0"/>
                        </a:spcAft>
                        <a:buNone/>
                      </a:pPr>
                      <a:r>
                        <a:t/>
                      </a:r>
                      <a:endParaRPr sz="1700">
                        <a:solidFill>
                          <a:schemeClr val="dk2"/>
                        </a:solidFill>
                      </a:endParaRPr>
                    </a:p>
                  </a:txBody>
                  <a:tcPr marT="91425" marB="91425" marR="91425" marL="91425"/>
                </a:tc>
                <a:tc>
                  <a:txBody>
                    <a:bodyPr/>
                    <a:lstStyle/>
                    <a:p>
                      <a:pPr indent="0" lvl="0" marL="0" rtl="0" algn="ctr">
                        <a:spcBef>
                          <a:spcPts val="640"/>
                        </a:spcBef>
                        <a:spcAft>
                          <a:spcPts val="0"/>
                        </a:spcAft>
                        <a:buClr>
                          <a:schemeClr val="dk1"/>
                        </a:buClr>
                        <a:buSzPts val="1100"/>
                        <a:buFont typeface="Arial"/>
                        <a:buNone/>
                      </a:pPr>
                      <a:r>
                        <a:rPr b="1" lang="en-US" sz="1700">
                          <a:solidFill>
                            <a:schemeClr val="dk2"/>
                          </a:solidFill>
                        </a:rPr>
                        <a:t>Open Up </a:t>
                      </a:r>
                      <a:r>
                        <a:rPr b="1" lang="en-US" sz="1700">
                          <a:solidFill>
                            <a:schemeClr val="dk2"/>
                          </a:solidFill>
                        </a:rPr>
                        <a:t>Resources</a:t>
                      </a:r>
                      <a:endParaRPr b="1" sz="1700">
                        <a:solidFill>
                          <a:schemeClr val="dk2"/>
                        </a:solidFill>
                      </a:endParaRPr>
                    </a:p>
                    <a:p>
                      <a:pPr indent="0" lvl="0" marL="0" rtl="0" algn="l">
                        <a:spcBef>
                          <a:spcPts val="640"/>
                        </a:spcBef>
                        <a:spcAft>
                          <a:spcPts val="0"/>
                        </a:spcAft>
                        <a:buNone/>
                      </a:pPr>
                      <a:r>
                        <a:rPr lang="en-US" sz="1700">
                          <a:solidFill>
                            <a:schemeClr val="dk2"/>
                          </a:solidFill>
                        </a:rPr>
                        <a:t>-Standards-aligned</a:t>
                      </a:r>
                      <a:endParaRPr sz="1700">
                        <a:solidFill>
                          <a:schemeClr val="dk2"/>
                        </a:solidFill>
                      </a:endParaRPr>
                    </a:p>
                    <a:p>
                      <a:pPr indent="0" lvl="0" marL="0" rtl="0" algn="l">
                        <a:spcBef>
                          <a:spcPts val="640"/>
                        </a:spcBef>
                        <a:spcAft>
                          <a:spcPts val="0"/>
                        </a:spcAft>
                        <a:buClr>
                          <a:schemeClr val="dk1"/>
                        </a:buClr>
                        <a:buSzPts val="1100"/>
                        <a:buFont typeface="Arial"/>
                        <a:buNone/>
                      </a:pPr>
                      <a:r>
                        <a:rPr lang="en-US" sz="1700">
                          <a:solidFill>
                            <a:schemeClr val="dk2"/>
                          </a:solidFill>
                        </a:rPr>
                        <a:t>-Meets Expectations (EdReports) </a:t>
                      </a:r>
                      <a:endParaRPr sz="1700">
                        <a:solidFill>
                          <a:schemeClr val="dk2"/>
                        </a:solidFill>
                      </a:endParaRPr>
                    </a:p>
                    <a:p>
                      <a:pPr indent="0" lvl="0" marL="0" rtl="0" algn="l">
                        <a:spcBef>
                          <a:spcPts val="640"/>
                        </a:spcBef>
                        <a:spcAft>
                          <a:spcPts val="0"/>
                        </a:spcAft>
                        <a:buClr>
                          <a:schemeClr val="dk1"/>
                        </a:buClr>
                        <a:buSzPts val="1100"/>
                        <a:buFont typeface="Arial"/>
                        <a:buNone/>
                      </a:pPr>
                      <a:r>
                        <a:rPr lang="en-US" sz="1700">
                          <a:solidFill>
                            <a:schemeClr val="dk2"/>
                          </a:solidFill>
                        </a:rPr>
                        <a:t>-Offers continuity from grades 6-11</a:t>
                      </a:r>
                      <a:endParaRPr sz="1700">
                        <a:solidFill>
                          <a:schemeClr val="dk2"/>
                        </a:solidFill>
                      </a:endParaRPr>
                    </a:p>
                    <a:p>
                      <a:pPr indent="0" lvl="0" marL="0" rtl="0" algn="l">
                        <a:spcBef>
                          <a:spcPts val="640"/>
                        </a:spcBef>
                        <a:spcAft>
                          <a:spcPts val="0"/>
                        </a:spcAft>
                        <a:buClr>
                          <a:schemeClr val="dk1"/>
                        </a:buClr>
                        <a:buSzPts val="1100"/>
                        <a:buFont typeface="Arial"/>
                        <a:buNone/>
                      </a:pPr>
                      <a:r>
                        <a:rPr lang="en-US" sz="1700">
                          <a:solidFill>
                            <a:schemeClr val="dk2"/>
                          </a:solidFill>
                        </a:rPr>
                        <a:t>-Offers digital and print resources</a:t>
                      </a:r>
                      <a:endParaRPr sz="1700">
                        <a:solidFill>
                          <a:schemeClr val="dk2"/>
                        </a:solidFill>
                      </a:endParaRPr>
                    </a:p>
                    <a:p>
                      <a:pPr indent="0" lvl="0" marL="0" rtl="0" algn="l">
                        <a:spcBef>
                          <a:spcPts val="0"/>
                        </a:spcBef>
                        <a:spcAft>
                          <a:spcPts val="0"/>
                        </a:spcAft>
                        <a:buNone/>
                      </a:pPr>
                      <a:r>
                        <a:t/>
                      </a:r>
                      <a:endParaRPr sz="1700">
                        <a:solidFill>
                          <a:schemeClr val="dk2"/>
                        </a:solidFill>
                      </a:endParaRPr>
                    </a:p>
                  </a:txBody>
                  <a:tcPr marT="91425" marB="91425" marR="91425" marL="91425" anchor="ctr"/>
                </a:tc>
              </a:tr>
              <a:tr h="381000">
                <a:tc gridSpan="2">
                  <a:txBody>
                    <a:bodyPr/>
                    <a:lstStyle/>
                    <a:p>
                      <a:pPr indent="0" lvl="0" marL="0" rtl="0" algn="ctr">
                        <a:spcBef>
                          <a:spcPts val="640"/>
                        </a:spcBef>
                        <a:spcAft>
                          <a:spcPts val="0"/>
                        </a:spcAft>
                        <a:buNone/>
                      </a:pPr>
                      <a:r>
                        <a:rPr b="1" lang="en-US" sz="1700">
                          <a:solidFill>
                            <a:schemeClr val="lt1"/>
                          </a:solidFill>
                        </a:rPr>
                        <a:t>Updated ASK for Pilot </a:t>
                      </a:r>
                      <a:endParaRPr b="1" sz="1700">
                        <a:solidFill>
                          <a:schemeClr val="lt1"/>
                        </a:solidFill>
                      </a:endParaRPr>
                    </a:p>
                  </a:txBody>
                  <a:tcPr marT="91425" marB="91425" marR="91425" marL="91425">
                    <a:solidFill>
                      <a:srgbClr val="005089"/>
                    </a:solidFill>
                  </a:tcPr>
                </a:tc>
                <a:tc hMerge="1"/>
              </a:tr>
              <a:tr h="381000">
                <a:tc gridSpan="2">
                  <a:txBody>
                    <a:bodyPr/>
                    <a:lstStyle/>
                    <a:p>
                      <a:pPr indent="-336550" lvl="0" marL="457200" rtl="0" algn="l">
                        <a:spcBef>
                          <a:spcPts val="1000"/>
                        </a:spcBef>
                        <a:spcAft>
                          <a:spcPts val="0"/>
                        </a:spcAft>
                        <a:buClr>
                          <a:schemeClr val="dk2"/>
                        </a:buClr>
                        <a:buSzPts val="1700"/>
                        <a:buChar char="●"/>
                      </a:pPr>
                      <a:r>
                        <a:rPr lang="en-US" sz="1700">
                          <a:solidFill>
                            <a:schemeClr val="dk2"/>
                          </a:solidFill>
                        </a:rPr>
                        <a:t>Pilot Carnegie Learning OR Open Up Resources during AY2022-23</a:t>
                      </a:r>
                      <a:endParaRPr sz="1700">
                        <a:solidFill>
                          <a:schemeClr val="dk2"/>
                        </a:solidFill>
                      </a:endParaRPr>
                    </a:p>
                    <a:p>
                      <a:pPr indent="-336550" lvl="0" marL="457200" rtl="0" algn="l">
                        <a:spcBef>
                          <a:spcPts val="1000"/>
                        </a:spcBef>
                        <a:spcAft>
                          <a:spcPts val="0"/>
                        </a:spcAft>
                        <a:buClr>
                          <a:schemeClr val="dk2"/>
                        </a:buClr>
                        <a:buSzPts val="1700"/>
                        <a:buChar char="●"/>
                      </a:pPr>
                      <a:r>
                        <a:rPr lang="en-US" sz="1700">
                          <a:solidFill>
                            <a:schemeClr val="dk2"/>
                          </a:solidFill>
                        </a:rPr>
                        <a:t>Purchase professional </a:t>
                      </a:r>
                      <a:r>
                        <a:rPr lang="en-US" sz="1700">
                          <a:solidFill>
                            <a:schemeClr val="dk2"/>
                          </a:solidFill>
                        </a:rPr>
                        <a:t>development</a:t>
                      </a:r>
                      <a:r>
                        <a:rPr lang="en-US" sz="1700">
                          <a:solidFill>
                            <a:schemeClr val="dk2"/>
                          </a:solidFill>
                        </a:rPr>
                        <a:t> for math </a:t>
                      </a:r>
                      <a:r>
                        <a:rPr lang="en-US" sz="1700">
                          <a:solidFill>
                            <a:schemeClr val="dk2"/>
                          </a:solidFill>
                        </a:rPr>
                        <a:t>curriculum</a:t>
                      </a:r>
                      <a:r>
                        <a:rPr lang="en-US" sz="1700">
                          <a:solidFill>
                            <a:schemeClr val="dk2"/>
                          </a:solidFill>
                        </a:rPr>
                        <a:t> for summer 2022</a:t>
                      </a:r>
                      <a:endParaRPr sz="1700">
                        <a:solidFill>
                          <a:schemeClr val="dk2"/>
                        </a:solidFill>
                      </a:endParaRPr>
                    </a:p>
                  </a:txBody>
                  <a:tcPr marT="91425" marB="91425" marR="91425" marL="91425"/>
                </a:tc>
                <a:tc h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1"/>
          <p:cNvSpPr txBox="1"/>
          <p:nvPr>
            <p:ph idx="1" type="subTitle"/>
          </p:nvPr>
        </p:nvSpPr>
        <p:spPr>
          <a:xfrm>
            <a:off x="-133" y="67"/>
            <a:ext cx="12192000" cy="1058700"/>
          </a:xfrm>
          <a:prstGeom prst="rect">
            <a:avLst/>
          </a:prstGeom>
          <a:noFill/>
          <a:ln>
            <a:noFill/>
          </a:ln>
        </p:spPr>
        <p:txBody>
          <a:bodyPr anchorCtr="0" anchor="t" bIns="60925" lIns="121900" spcFirstLastPara="1" rIns="121900" wrap="square" tIns="60925">
            <a:noAutofit/>
          </a:bodyPr>
          <a:lstStyle/>
          <a:p>
            <a:pPr indent="0" lvl="0" marL="0" rtl="0" algn="ctr">
              <a:lnSpc>
                <a:spcPct val="100000"/>
              </a:lnSpc>
              <a:spcBef>
                <a:spcPts val="0"/>
              </a:spcBef>
              <a:spcAft>
                <a:spcPts val="0"/>
              </a:spcAft>
              <a:buClr>
                <a:schemeClr val="dk1"/>
              </a:buClr>
              <a:buFont typeface="Arial"/>
              <a:buNone/>
            </a:pPr>
            <a:r>
              <a:rPr b="1" lang="en-US" sz="5000" u="sng">
                <a:solidFill>
                  <a:srgbClr val="005089"/>
                </a:solidFill>
                <a:latin typeface="Arial"/>
                <a:ea typeface="Arial"/>
                <a:cs typeface="Arial"/>
                <a:sym typeface="Arial"/>
              </a:rPr>
              <a:t>Ethnic Studies: Planning</a:t>
            </a:r>
            <a:endParaRPr sz="1000" u="sng">
              <a:latin typeface="Arial"/>
              <a:ea typeface="Arial"/>
              <a:cs typeface="Arial"/>
              <a:sym typeface="Arial"/>
            </a:endParaRPr>
          </a:p>
          <a:p>
            <a:pPr indent="0" lvl="0" marL="0" rtl="0" algn="ctr">
              <a:lnSpc>
                <a:spcPct val="100000"/>
              </a:lnSpc>
              <a:spcBef>
                <a:spcPts val="900"/>
              </a:spcBef>
              <a:spcAft>
                <a:spcPts val="0"/>
              </a:spcAft>
              <a:buSzPts val="4300"/>
              <a:buNone/>
            </a:pPr>
            <a:r>
              <a:t/>
            </a:r>
            <a:endParaRPr b="1" sz="4800" u="sng"/>
          </a:p>
        </p:txBody>
      </p:sp>
      <p:sp>
        <p:nvSpPr>
          <p:cNvPr id="150" name="Google Shape;150;p21"/>
          <p:cNvSpPr/>
          <p:nvPr/>
        </p:nvSpPr>
        <p:spPr>
          <a:xfrm>
            <a:off x="8353232" y="4028122"/>
            <a:ext cx="2468400" cy="125700"/>
          </a:xfrm>
          <a:prstGeom prst="roundRect">
            <a:avLst>
              <a:gd fmla="val 50000" name="adj"/>
            </a:avLst>
          </a:prstGeom>
          <a:solidFill>
            <a:srgbClr val="1F497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300"/>
              <a:buFont typeface="Arial"/>
              <a:buNone/>
            </a:pPr>
            <a:r>
              <a:t/>
            </a:r>
            <a:endParaRPr b="0" i="0" sz="2000" u="none" cap="none" strike="noStrike">
              <a:solidFill>
                <a:srgbClr val="000000"/>
              </a:solidFill>
              <a:latin typeface="Arial"/>
              <a:ea typeface="Arial"/>
              <a:cs typeface="Arial"/>
              <a:sym typeface="Arial"/>
            </a:endParaRPr>
          </a:p>
        </p:txBody>
      </p:sp>
      <p:sp>
        <p:nvSpPr>
          <p:cNvPr id="151" name="Google Shape;151;p21"/>
          <p:cNvSpPr/>
          <p:nvPr/>
        </p:nvSpPr>
        <p:spPr>
          <a:xfrm flipH="1">
            <a:off x="5974903" y="4028122"/>
            <a:ext cx="2468400" cy="125700"/>
          </a:xfrm>
          <a:prstGeom prst="roundRect">
            <a:avLst>
              <a:gd fmla="val 50000" name="adj"/>
            </a:avLst>
          </a:prstGeom>
          <a:solidFill>
            <a:srgbClr val="1F497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300"/>
              <a:buFont typeface="Arial"/>
              <a:buNone/>
            </a:pPr>
            <a:r>
              <a:t/>
            </a:r>
            <a:endParaRPr b="0" i="0" sz="2000" u="none" cap="none" strike="noStrike">
              <a:solidFill>
                <a:srgbClr val="000000"/>
              </a:solidFill>
              <a:latin typeface="Arial"/>
              <a:ea typeface="Arial"/>
              <a:cs typeface="Arial"/>
              <a:sym typeface="Arial"/>
            </a:endParaRPr>
          </a:p>
        </p:txBody>
      </p:sp>
      <p:grpSp>
        <p:nvGrpSpPr>
          <p:cNvPr id="152" name="Google Shape;152;p21"/>
          <p:cNvGrpSpPr/>
          <p:nvPr/>
        </p:nvGrpSpPr>
        <p:grpSpPr>
          <a:xfrm>
            <a:off x="6663708" y="4204832"/>
            <a:ext cx="3378278" cy="2653131"/>
            <a:chOff x="5758344" y="2612446"/>
            <a:chExt cx="1906800" cy="1202688"/>
          </a:xfrm>
        </p:grpSpPr>
        <p:sp>
          <p:nvSpPr>
            <p:cNvPr id="153" name="Google Shape;153;p21"/>
            <p:cNvSpPr txBox="1"/>
            <p:nvPr/>
          </p:nvSpPr>
          <p:spPr>
            <a:xfrm>
              <a:off x="6296607" y="2612446"/>
              <a:ext cx="755400" cy="703500"/>
            </a:xfrm>
            <a:prstGeom prst="rect">
              <a:avLst/>
            </a:prstGeom>
            <a:solidFill>
              <a:srgbClr val="FFFFFF"/>
            </a:solid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Clr>
                  <a:schemeClr val="dk1"/>
                </a:buClr>
                <a:buSzPts val="2100"/>
                <a:buFont typeface="Arial"/>
                <a:buNone/>
              </a:pPr>
              <a:r>
                <a:rPr b="1" lang="en-US" sz="2000">
                  <a:solidFill>
                    <a:srgbClr val="1F497D"/>
                  </a:solidFill>
                  <a:latin typeface="Roboto"/>
                  <a:ea typeface="Roboto"/>
                  <a:cs typeface="Roboto"/>
                  <a:sym typeface="Roboto"/>
                </a:rPr>
                <a:t>Winter</a:t>
              </a:r>
              <a:endParaRPr b="1" sz="2000">
                <a:solidFill>
                  <a:srgbClr val="1F497D"/>
                </a:solidFill>
                <a:latin typeface="Roboto"/>
                <a:ea typeface="Roboto"/>
                <a:cs typeface="Roboto"/>
                <a:sym typeface="Roboto"/>
              </a:endParaRPr>
            </a:p>
            <a:p>
              <a:pPr indent="0" lvl="0" marL="0" rtl="0" algn="ctr">
                <a:lnSpc>
                  <a:spcPct val="115000"/>
                </a:lnSpc>
                <a:spcBef>
                  <a:spcPts val="0"/>
                </a:spcBef>
                <a:spcAft>
                  <a:spcPts val="0"/>
                </a:spcAft>
                <a:buClr>
                  <a:schemeClr val="dk1"/>
                </a:buClr>
                <a:buSzPts val="2100"/>
                <a:buFont typeface="Arial"/>
                <a:buNone/>
              </a:pPr>
              <a:r>
                <a:rPr b="1" lang="en-US" sz="2000">
                  <a:solidFill>
                    <a:srgbClr val="1F497D"/>
                  </a:solidFill>
                  <a:latin typeface="Roboto"/>
                  <a:ea typeface="Roboto"/>
                  <a:cs typeface="Roboto"/>
                  <a:sym typeface="Roboto"/>
                </a:rPr>
                <a:t>2023</a:t>
              </a:r>
              <a:endParaRPr b="1" sz="2000">
                <a:solidFill>
                  <a:srgbClr val="1F497D"/>
                </a:solidFill>
                <a:latin typeface="Roboto"/>
                <a:ea typeface="Roboto"/>
                <a:cs typeface="Roboto"/>
                <a:sym typeface="Roboto"/>
              </a:endParaRPr>
            </a:p>
            <a:p>
              <a:pPr indent="0" lvl="0" marL="0" rtl="0" algn="ctr">
                <a:lnSpc>
                  <a:spcPct val="115000"/>
                </a:lnSpc>
                <a:spcBef>
                  <a:spcPts val="0"/>
                </a:spcBef>
                <a:spcAft>
                  <a:spcPts val="0"/>
                </a:spcAft>
                <a:buClr>
                  <a:schemeClr val="dk1"/>
                </a:buClr>
                <a:buSzPts val="2100"/>
                <a:buFont typeface="Arial"/>
                <a:buNone/>
              </a:pPr>
              <a:r>
                <a:t/>
              </a:r>
              <a:endParaRPr b="1" sz="2000">
                <a:solidFill>
                  <a:srgbClr val="1F497D"/>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2100"/>
                <a:buFont typeface="Arial"/>
                <a:buNone/>
              </a:pPr>
              <a:r>
                <a:t/>
              </a:r>
              <a:endParaRPr b="1" sz="2000">
                <a:solidFill>
                  <a:srgbClr val="1F497D"/>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2100"/>
                <a:buFont typeface="Arial"/>
                <a:buNone/>
              </a:pPr>
              <a:r>
                <a:rPr b="1" lang="en-US" sz="2000">
                  <a:solidFill>
                    <a:srgbClr val="1F497D"/>
                  </a:solidFill>
                  <a:latin typeface="Roboto"/>
                  <a:ea typeface="Roboto"/>
                  <a:cs typeface="Roboto"/>
                  <a:sym typeface="Roboto"/>
                </a:rPr>
                <a:t>2022</a:t>
              </a:r>
              <a:endParaRPr b="1" i="0" sz="2000" u="none" cap="none" strike="noStrike">
                <a:solidFill>
                  <a:srgbClr val="1F497D"/>
                </a:solidFill>
                <a:latin typeface="Roboto"/>
                <a:ea typeface="Roboto"/>
                <a:cs typeface="Roboto"/>
                <a:sym typeface="Roboto"/>
              </a:endParaRPr>
            </a:p>
          </p:txBody>
        </p:sp>
        <p:sp>
          <p:nvSpPr>
            <p:cNvPr id="154" name="Google Shape;154;p21"/>
            <p:cNvSpPr/>
            <p:nvPr/>
          </p:nvSpPr>
          <p:spPr>
            <a:xfrm>
              <a:off x="5796625" y="3069013"/>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p:txBody>
        </p:sp>
        <p:sp>
          <p:nvSpPr>
            <p:cNvPr id="155" name="Google Shape;155;p21"/>
            <p:cNvSpPr txBox="1"/>
            <p:nvPr/>
          </p:nvSpPr>
          <p:spPr>
            <a:xfrm>
              <a:off x="5758344" y="3011434"/>
              <a:ext cx="1906800" cy="803700"/>
            </a:xfrm>
            <a:prstGeom prst="rect">
              <a:avLst/>
            </a:prstGeom>
            <a:solidFill>
              <a:srgbClr val="FFFFFF"/>
            </a:solid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Clr>
                  <a:schemeClr val="dk1"/>
                </a:buClr>
                <a:buSzPts val="2100"/>
                <a:buFont typeface="Arial"/>
                <a:buNone/>
              </a:pPr>
              <a:r>
                <a:rPr b="1" lang="en-US" sz="2000">
                  <a:solidFill>
                    <a:srgbClr val="1F497D"/>
                  </a:solidFill>
                  <a:latin typeface="Roboto"/>
                  <a:ea typeface="Roboto"/>
                  <a:cs typeface="Roboto"/>
                  <a:sym typeface="Roboto"/>
                </a:rPr>
                <a:t>Seek A-G Approval</a:t>
              </a:r>
              <a:endParaRPr b="1" sz="2000">
                <a:solidFill>
                  <a:srgbClr val="1F497D"/>
                </a:solidFill>
                <a:latin typeface="Roboto"/>
                <a:ea typeface="Roboto"/>
                <a:cs typeface="Roboto"/>
                <a:sym typeface="Roboto"/>
              </a:endParaRPr>
            </a:p>
            <a:p>
              <a:pPr indent="0" lvl="0" marL="0" rtl="0" algn="ctr">
                <a:lnSpc>
                  <a:spcPct val="115000"/>
                </a:lnSpc>
                <a:spcBef>
                  <a:spcPts val="0"/>
                </a:spcBef>
                <a:spcAft>
                  <a:spcPts val="0"/>
                </a:spcAft>
                <a:buClr>
                  <a:schemeClr val="dk1"/>
                </a:buClr>
                <a:buSzPts val="2100"/>
                <a:buFont typeface="Arial"/>
                <a:buNone/>
              </a:pPr>
              <a:r>
                <a:t/>
              </a:r>
              <a:endParaRPr sz="2000">
                <a:solidFill>
                  <a:srgbClr val="1F497D"/>
                </a:solidFill>
                <a:latin typeface="Roboto"/>
                <a:ea typeface="Roboto"/>
                <a:cs typeface="Roboto"/>
                <a:sym typeface="Roboto"/>
              </a:endParaRPr>
            </a:p>
            <a:p>
              <a:pPr indent="0" lvl="0" marL="0" rtl="0" algn="ctr">
                <a:lnSpc>
                  <a:spcPct val="115000"/>
                </a:lnSpc>
                <a:spcBef>
                  <a:spcPts val="0"/>
                </a:spcBef>
                <a:spcAft>
                  <a:spcPts val="0"/>
                </a:spcAft>
                <a:buClr>
                  <a:schemeClr val="dk1"/>
                </a:buClr>
                <a:buSzPts val="2100"/>
                <a:buFont typeface="Arial"/>
                <a:buNone/>
              </a:pPr>
              <a:r>
                <a:rPr lang="en-US" sz="2000">
                  <a:solidFill>
                    <a:srgbClr val="1F497D"/>
                  </a:solidFill>
                  <a:latin typeface="Roboto"/>
                  <a:ea typeface="Roboto"/>
                  <a:cs typeface="Roboto"/>
                  <a:sym typeface="Roboto"/>
                </a:rPr>
                <a:t>Internal Review &amp; UC CMP Submission</a:t>
              </a:r>
              <a:endParaRPr i="0" sz="2000" u="none" cap="none" strike="noStrike">
                <a:solidFill>
                  <a:srgbClr val="1F497D"/>
                </a:solidFill>
                <a:latin typeface="Roboto"/>
                <a:ea typeface="Roboto"/>
                <a:cs typeface="Roboto"/>
                <a:sym typeface="Roboto"/>
              </a:endParaRPr>
            </a:p>
          </p:txBody>
        </p:sp>
      </p:grpSp>
      <p:sp>
        <p:nvSpPr>
          <p:cNvPr id="156" name="Google Shape;156;p21"/>
          <p:cNvSpPr/>
          <p:nvPr/>
        </p:nvSpPr>
        <p:spPr>
          <a:xfrm>
            <a:off x="3706176" y="4028122"/>
            <a:ext cx="2468400" cy="125700"/>
          </a:xfrm>
          <a:prstGeom prst="roundRect">
            <a:avLst>
              <a:gd fmla="val 50000" name="adj"/>
            </a:avLst>
          </a:prstGeom>
          <a:solidFill>
            <a:srgbClr val="1F497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300"/>
              <a:buFont typeface="Arial"/>
              <a:buNone/>
            </a:pPr>
            <a:r>
              <a:t/>
            </a:r>
            <a:endParaRPr b="0" i="0" sz="2000" u="none" cap="none" strike="noStrike">
              <a:solidFill>
                <a:srgbClr val="000000"/>
              </a:solidFill>
              <a:latin typeface="Arial"/>
              <a:ea typeface="Arial"/>
              <a:cs typeface="Arial"/>
              <a:sym typeface="Arial"/>
            </a:endParaRPr>
          </a:p>
        </p:txBody>
      </p:sp>
      <p:grpSp>
        <p:nvGrpSpPr>
          <p:cNvPr id="157" name="Google Shape;157;p21"/>
          <p:cNvGrpSpPr/>
          <p:nvPr/>
        </p:nvGrpSpPr>
        <p:grpSpPr>
          <a:xfrm>
            <a:off x="4511438" y="1178599"/>
            <a:ext cx="3258698" cy="2614047"/>
            <a:chOff x="4409300" y="1219941"/>
            <a:chExt cx="1839306" cy="1184972"/>
          </a:xfrm>
        </p:grpSpPr>
        <p:sp>
          <p:nvSpPr>
            <p:cNvPr id="158" name="Google Shape;158;p21"/>
            <p:cNvSpPr txBox="1"/>
            <p:nvPr/>
          </p:nvSpPr>
          <p:spPr>
            <a:xfrm>
              <a:off x="4921723" y="2113912"/>
              <a:ext cx="696900" cy="291000"/>
            </a:xfrm>
            <a:prstGeom prst="rect">
              <a:avLst/>
            </a:prstGeom>
            <a:solidFill>
              <a:srgbClr val="FFFFFF"/>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00"/>
                </a:spcAft>
                <a:buClr>
                  <a:srgbClr val="000000"/>
                </a:buClr>
                <a:buSzPts val="2100"/>
                <a:buFont typeface="Arial"/>
                <a:buNone/>
              </a:pPr>
              <a:r>
                <a:rPr b="1" lang="en-US" sz="2000">
                  <a:solidFill>
                    <a:srgbClr val="1F497D"/>
                  </a:solidFill>
                  <a:latin typeface="Roboto"/>
                  <a:ea typeface="Roboto"/>
                  <a:cs typeface="Roboto"/>
                  <a:sym typeface="Roboto"/>
                </a:rPr>
                <a:t>Fall </a:t>
              </a:r>
              <a:r>
                <a:rPr b="1" i="0" lang="en-US" sz="2000" u="none" cap="none" strike="noStrike">
                  <a:solidFill>
                    <a:srgbClr val="1F497D"/>
                  </a:solidFill>
                  <a:latin typeface="Roboto"/>
                  <a:ea typeface="Roboto"/>
                  <a:cs typeface="Roboto"/>
                  <a:sym typeface="Roboto"/>
                </a:rPr>
                <a:t>202</a:t>
              </a:r>
              <a:r>
                <a:rPr b="1" lang="en-US" sz="2000">
                  <a:solidFill>
                    <a:srgbClr val="1F497D"/>
                  </a:solidFill>
                  <a:latin typeface="Roboto"/>
                  <a:ea typeface="Roboto"/>
                  <a:cs typeface="Roboto"/>
                  <a:sym typeface="Roboto"/>
                </a:rPr>
                <a:t>2</a:t>
              </a:r>
              <a:endParaRPr b="1" i="0" sz="2000" u="none" cap="none" strike="noStrike">
                <a:solidFill>
                  <a:srgbClr val="1F497D"/>
                </a:solidFill>
                <a:latin typeface="Roboto"/>
                <a:ea typeface="Roboto"/>
                <a:cs typeface="Roboto"/>
                <a:sym typeface="Roboto"/>
              </a:endParaRPr>
            </a:p>
          </p:txBody>
        </p:sp>
        <p:sp>
          <p:nvSpPr>
            <p:cNvPr id="159" name="Google Shape;159;p21"/>
            <p:cNvSpPr/>
            <p:nvPr/>
          </p:nvSpPr>
          <p:spPr>
            <a:xfrm>
              <a:off x="4409300" y="1219942"/>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p:txBody>
        </p:sp>
        <p:sp>
          <p:nvSpPr>
            <p:cNvPr id="160" name="Google Shape;160;p21"/>
            <p:cNvSpPr/>
            <p:nvPr/>
          </p:nvSpPr>
          <p:spPr>
            <a:xfrm rot="10800000">
              <a:off x="5220625" y="1919036"/>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p:txBody>
        </p:sp>
        <p:sp>
          <p:nvSpPr>
            <p:cNvPr id="161" name="Google Shape;161;p21"/>
            <p:cNvSpPr txBox="1"/>
            <p:nvPr/>
          </p:nvSpPr>
          <p:spPr>
            <a:xfrm>
              <a:off x="4409306" y="1219941"/>
              <a:ext cx="1839300" cy="765300"/>
            </a:xfrm>
            <a:prstGeom prst="rect">
              <a:avLst/>
            </a:prstGeom>
            <a:solidFill>
              <a:srgbClr val="FFFFFF"/>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2100"/>
                <a:buFont typeface="Arial"/>
                <a:buNone/>
              </a:pPr>
              <a:r>
                <a:rPr b="1" lang="en-US" sz="2000">
                  <a:solidFill>
                    <a:srgbClr val="1F497D"/>
                  </a:solidFill>
                  <a:latin typeface="Roboto"/>
                  <a:ea typeface="Roboto"/>
                  <a:cs typeface="Roboto"/>
                  <a:sym typeface="Roboto"/>
                </a:rPr>
                <a:t>Gather Educational Partner Input</a:t>
              </a:r>
              <a:r>
                <a:rPr b="1" i="0" lang="en-US" sz="2000" u="none" cap="none" strike="noStrike">
                  <a:solidFill>
                    <a:srgbClr val="1F497D"/>
                  </a:solidFill>
                  <a:latin typeface="Roboto"/>
                  <a:ea typeface="Roboto"/>
                  <a:cs typeface="Roboto"/>
                  <a:sym typeface="Roboto"/>
                </a:rPr>
                <a:t> </a:t>
              </a:r>
              <a:endParaRPr b="1" i="0" sz="2000" u="none" cap="none" strike="noStrike">
                <a:solidFill>
                  <a:srgbClr val="1F497D"/>
                </a:solidFill>
                <a:latin typeface="Roboto"/>
                <a:ea typeface="Roboto"/>
                <a:cs typeface="Roboto"/>
                <a:sym typeface="Roboto"/>
              </a:endParaRPr>
            </a:p>
            <a:p>
              <a:pPr indent="0" lvl="0" marL="0" rtl="0" algn="ctr">
                <a:lnSpc>
                  <a:spcPct val="115000"/>
                </a:lnSpc>
                <a:spcBef>
                  <a:spcPts val="0"/>
                </a:spcBef>
                <a:spcAft>
                  <a:spcPts val="0"/>
                </a:spcAft>
                <a:buNone/>
              </a:pPr>
              <a:r>
                <a:t/>
              </a:r>
              <a:endParaRPr sz="2000">
                <a:solidFill>
                  <a:schemeClr val="dk1"/>
                </a:solidFill>
                <a:latin typeface="Roboto"/>
                <a:ea typeface="Roboto"/>
                <a:cs typeface="Roboto"/>
                <a:sym typeface="Roboto"/>
              </a:endParaRPr>
            </a:p>
            <a:p>
              <a:pPr indent="0" lvl="0" marL="0" rtl="0" algn="ctr">
                <a:lnSpc>
                  <a:spcPct val="115000"/>
                </a:lnSpc>
                <a:spcBef>
                  <a:spcPts val="0"/>
                </a:spcBef>
                <a:spcAft>
                  <a:spcPts val="0"/>
                </a:spcAft>
                <a:buNone/>
              </a:pPr>
              <a:r>
                <a:rPr lang="en-US" sz="2000">
                  <a:solidFill>
                    <a:srgbClr val="1F497D"/>
                  </a:solidFill>
                  <a:latin typeface="Roboto"/>
                  <a:ea typeface="Roboto"/>
                  <a:cs typeface="Roboto"/>
                  <a:sym typeface="Roboto"/>
                </a:rPr>
                <a:t> Parents/ guardians, students, staff + draft proposal CRC meeting</a:t>
              </a:r>
              <a:endParaRPr i="0" sz="2000" u="none" cap="none" strike="noStrike">
                <a:solidFill>
                  <a:srgbClr val="1F497D"/>
                </a:solidFill>
                <a:latin typeface="Roboto"/>
                <a:ea typeface="Roboto"/>
                <a:cs typeface="Roboto"/>
                <a:sym typeface="Roboto"/>
              </a:endParaRPr>
            </a:p>
          </p:txBody>
        </p:sp>
      </p:grpSp>
      <p:sp>
        <p:nvSpPr>
          <p:cNvPr id="162" name="Google Shape;162;p21"/>
          <p:cNvSpPr/>
          <p:nvPr/>
        </p:nvSpPr>
        <p:spPr>
          <a:xfrm flipH="1" rot="-2957">
            <a:off x="1443003" y="4031417"/>
            <a:ext cx="2441701" cy="125700"/>
          </a:xfrm>
          <a:prstGeom prst="roundRect">
            <a:avLst>
              <a:gd fmla="val 50000" name="adj"/>
            </a:avLst>
          </a:prstGeom>
          <a:solidFill>
            <a:srgbClr val="1F497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300"/>
              <a:buFont typeface="Arial"/>
              <a:buNone/>
            </a:pPr>
            <a:r>
              <a:t/>
            </a:r>
            <a:endParaRPr b="0" i="0" sz="2000" u="none" cap="none" strike="noStrike">
              <a:solidFill>
                <a:srgbClr val="000000"/>
              </a:solidFill>
              <a:latin typeface="Arial"/>
              <a:ea typeface="Arial"/>
              <a:cs typeface="Arial"/>
              <a:sym typeface="Arial"/>
            </a:endParaRPr>
          </a:p>
        </p:txBody>
      </p:sp>
      <p:grpSp>
        <p:nvGrpSpPr>
          <p:cNvPr id="163" name="Google Shape;163;p21"/>
          <p:cNvGrpSpPr/>
          <p:nvPr/>
        </p:nvGrpSpPr>
        <p:grpSpPr>
          <a:xfrm>
            <a:off x="2285427" y="4204817"/>
            <a:ext cx="3258688" cy="2653086"/>
            <a:chOff x="3021972" y="2612439"/>
            <a:chExt cx="1839300" cy="1202668"/>
          </a:xfrm>
        </p:grpSpPr>
        <p:sp>
          <p:nvSpPr>
            <p:cNvPr id="164" name="Google Shape;164;p21"/>
            <p:cNvSpPr txBox="1"/>
            <p:nvPr/>
          </p:nvSpPr>
          <p:spPr>
            <a:xfrm>
              <a:off x="3529874" y="2612439"/>
              <a:ext cx="696900" cy="399000"/>
            </a:xfrm>
            <a:prstGeom prst="rect">
              <a:avLst/>
            </a:prstGeom>
            <a:solidFill>
              <a:srgbClr val="FFFFFF"/>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2100"/>
                <a:buFont typeface="Arial"/>
                <a:buNone/>
              </a:pPr>
              <a:r>
                <a:rPr b="1" lang="en-US" sz="2000">
                  <a:solidFill>
                    <a:srgbClr val="1F497D"/>
                  </a:solidFill>
                  <a:latin typeface="Roboto"/>
                  <a:ea typeface="Roboto"/>
                  <a:cs typeface="Roboto"/>
                  <a:sym typeface="Roboto"/>
                </a:rPr>
                <a:t>Summer</a:t>
              </a:r>
              <a:endParaRPr b="1" sz="2000">
                <a:solidFill>
                  <a:srgbClr val="1F497D"/>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2100"/>
                <a:buFont typeface="Arial"/>
                <a:buNone/>
              </a:pPr>
              <a:r>
                <a:rPr b="1" lang="en-US" sz="2000">
                  <a:solidFill>
                    <a:srgbClr val="1F497D"/>
                  </a:solidFill>
                  <a:latin typeface="Roboto"/>
                  <a:ea typeface="Roboto"/>
                  <a:cs typeface="Roboto"/>
                  <a:sym typeface="Roboto"/>
                </a:rPr>
                <a:t>2022</a:t>
              </a:r>
              <a:endParaRPr b="1" i="0" sz="2000" u="none" cap="none" strike="noStrike">
                <a:solidFill>
                  <a:srgbClr val="1F497D"/>
                </a:solidFill>
                <a:latin typeface="Roboto"/>
                <a:ea typeface="Roboto"/>
                <a:cs typeface="Roboto"/>
                <a:sym typeface="Roboto"/>
              </a:endParaRPr>
            </a:p>
          </p:txBody>
        </p:sp>
        <p:sp>
          <p:nvSpPr>
            <p:cNvPr id="165" name="Google Shape;165;p21"/>
            <p:cNvSpPr/>
            <p:nvPr/>
          </p:nvSpPr>
          <p:spPr>
            <a:xfrm>
              <a:off x="3021975" y="3069013"/>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1F497D"/>
                </a:solidFill>
                <a:latin typeface="Arial"/>
                <a:ea typeface="Arial"/>
                <a:cs typeface="Arial"/>
                <a:sym typeface="Arial"/>
              </a:endParaRPr>
            </a:p>
          </p:txBody>
        </p:sp>
        <p:sp>
          <p:nvSpPr>
            <p:cNvPr id="166" name="Google Shape;166;p21"/>
            <p:cNvSpPr txBox="1"/>
            <p:nvPr/>
          </p:nvSpPr>
          <p:spPr>
            <a:xfrm>
              <a:off x="3021972" y="3027307"/>
              <a:ext cx="1839300" cy="787800"/>
            </a:xfrm>
            <a:prstGeom prst="rect">
              <a:avLst/>
            </a:prstGeom>
            <a:solidFill>
              <a:srgbClr val="FFFFFF"/>
            </a:solidFill>
            <a:ln>
              <a:noFill/>
            </a:ln>
          </p:spPr>
          <p:txBody>
            <a:bodyPr anchorCtr="0" anchor="t" bIns="121900" lIns="121900" spcFirstLastPara="1" rIns="121900" wrap="square" tIns="121900">
              <a:noAutofit/>
            </a:bodyPr>
            <a:lstStyle/>
            <a:p>
              <a:pPr indent="0" lvl="0" marL="0" rtl="0" algn="ctr">
                <a:lnSpc>
                  <a:spcPct val="115000"/>
                </a:lnSpc>
                <a:spcBef>
                  <a:spcPts val="2100"/>
                </a:spcBef>
                <a:spcAft>
                  <a:spcPts val="0"/>
                </a:spcAft>
                <a:buNone/>
              </a:pPr>
              <a:r>
                <a:rPr b="1" lang="en-US" sz="2000">
                  <a:solidFill>
                    <a:srgbClr val="1F497D"/>
                  </a:solidFill>
                  <a:latin typeface="Roboto"/>
                  <a:ea typeface="Roboto"/>
                  <a:cs typeface="Roboto"/>
                  <a:sym typeface="Roboto"/>
                </a:rPr>
                <a:t>Planning</a:t>
              </a:r>
              <a:endParaRPr sz="2000">
                <a:solidFill>
                  <a:srgbClr val="1F497D"/>
                </a:solidFill>
                <a:latin typeface="Roboto"/>
                <a:ea typeface="Roboto"/>
                <a:cs typeface="Roboto"/>
                <a:sym typeface="Roboto"/>
              </a:endParaRPr>
            </a:p>
            <a:p>
              <a:pPr indent="0" lvl="0" marL="0" rtl="0" algn="ctr">
                <a:lnSpc>
                  <a:spcPct val="115000"/>
                </a:lnSpc>
                <a:spcBef>
                  <a:spcPts val="2100"/>
                </a:spcBef>
                <a:spcAft>
                  <a:spcPts val="0"/>
                </a:spcAft>
                <a:buNone/>
              </a:pPr>
              <a:r>
                <a:rPr lang="en-US" sz="2000">
                  <a:solidFill>
                    <a:srgbClr val="1F497D"/>
                  </a:solidFill>
                  <a:latin typeface="Roboto"/>
                  <a:ea typeface="Roboto"/>
                  <a:cs typeface="Roboto"/>
                  <a:sym typeface="Roboto"/>
                </a:rPr>
                <a:t>Develop a plan to acquire and inco</a:t>
              </a:r>
              <a:r>
                <a:rPr lang="en-US" sz="2000">
                  <a:solidFill>
                    <a:srgbClr val="1F497D"/>
                  </a:solidFill>
                  <a:latin typeface="Roboto"/>
                  <a:ea typeface="Roboto"/>
                  <a:cs typeface="Roboto"/>
                  <a:sym typeface="Roboto"/>
                </a:rPr>
                <a:t>r</a:t>
              </a:r>
              <a:r>
                <a:rPr lang="en-US" sz="2000">
                  <a:solidFill>
                    <a:srgbClr val="1F497D"/>
                  </a:solidFill>
                  <a:latin typeface="Roboto"/>
                  <a:ea typeface="Roboto"/>
                  <a:cs typeface="Roboto"/>
                  <a:sym typeface="Roboto"/>
                </a:rPr>
                <a:t>porate input</a:t>
              </a:r>
              <a:endParaRPr sz="2000">
                <a:solidFill>
                  <a:srgbClr val="1F497D"/>
                </a:solidFill>
                <a:latin typeface="Roboto"/>
                <a:ea typeface="Roboto"/>
                <a:cs typeface="Roboto"/>
                <a:sym typeface="Roboto"/>
              </a:endParaRPr>
            </a:p>
            <a:p>
              <a:pPr indent="0" lvl="0" marL="0" marR="0" rtl="0" algn="ctr">
                <a:lnSpc>
                  <a:spcPct val="115000"/>
                </a:lnSpc>
                <a:spcBef>
                  <a:spcPts val="2100"/>
                </a:spcBef>
                <a:spcAft>
                  <a:spcPts val="2100"/>
                </a:spcAft>
                <a:buClr>
                  <a:srgbClr val="000000"/>
                </a:buClr>
                <a:buSzPts val="2100"/>
                <a:buFont typeface="Arial"/>
                <a:buNone/>
              </a:pPr>
              <a:r>
                <a:t/>
              </a:r>
              <a:endParaRPr b="1" sz="2000">
                <a:solidFill>
                  <a:srgbClr val="1F497D"/>
                </a:solidFill>
                <a:latin typeface="Roboto"/>
                <a:ea typeface="Roboto"/>
                <a:cs typeface="Roboto"/>
                <a:sym typeface="Roboto"/>
              </a:endParaRPr>
            </a:p>
          </p:txBody>
        </p:sp>
      </p:grpSp>
      <p:grpSp>
        <p:nvGrpSpPr>
          <p:cNvPr id="167" name="Google Shape;167;p21"/>
          <p:cNvGrpSpPr/>
          <p:nvPr/>
        </p:nvGrpSpPr>
        <p:grpSpPr>
          <a:xfrm>
            <a:off x="256214" y="1178550"/>
            <a:ext cx="3258661" cy="2660954"/>
            <a:chOff x="1525719" y="1173999"/>
            <a:chExt cx="2100600" cy="1087302"/>
          </a:xfrm>
        </p:grpSpPr>
        <p:sp>
          <p:nvSpPr>
            <p:cNvPr id="168" name="Google Shape;168;p21"/>
            <p:cNvSpPr/>
            <p:nvPr/>
          </p:nvSpPr>
          <p:spPr>
            <a:xfrm>
              <a:off x="1637475" y="1219942"/>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000000"/>
                </a:solidFill>
                <a:latin typeface="Arial"/>
                <a:ea typeface="Arial"/>
                <a:cs typeface="Arial"/>
                <a:sym typeface="Arial"/>
              </a:endParaRPr>
            </a:p>
          </p:txBody>
        </p:sp>
        <p:sp>
          <p:nvSpPr>
            <p:cNvPr id="169" name="Google Shape;169;p21"/>
            <p:cNvSpPr txBox="1"/>
            <p:nvPr/>
          </p:nvSpPr>
          <p:spPr>
            <a:xfrm>
              <a:off x="1962391" y="1985301"/>
              <a:ext cx="910500" cy="276000"/>
            </a:xfrm>
            <a:prstGeom prst="rect">
              <a:avLst/>
            </a:prstGeom>
            <a:solidFill>
              <a:srgbClr val="FFFFFF"/>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2100"/>
                <a:buFont typeface="Arial"/>
                <a:buNone/>
              </a:pPr>
              <a:r>
                <a:rPr b="1" lang="en-US" sz="2000">
                  <a:solidFill>
                    <a:srgbClr val="1F497D"/>
                  </a:solidFill>
                  <a:latin typeface="Roboto"/>
                  <a:ea typeface="Roboto"/>
                  <a:cs typeface="Roboto"/>
                  <a:sym typeface="Roboto"/>
                </a:rPr>
                <a:t>Spring</a:t>
              </a:r>
              <a:endParaRPr b="1" sz="2000">
                <a:solidFill>
                  <a:srgbClr val="1F497D"/>
                </a:solidFill>
                <a:latin typeface="Roboto"/>
                <a:ea typeface="Roboto"/>
                <a:cs typeface="Roboto"/>
                <a:sym typeface="Roboto"/>
              </a:endParaRPr>
            </a:p>
            <a:p>
              <a:pPr indent="0" lvl="0" marL="0" marR="0" rtl="0" algn="ctr">
                <a:lnSpc>
                  <a:spcPct val="115000"/>
                </a:lnSpc>
                <a:spcBef>
                  <a:spcPts val="0"/>
                </a:spcBef>
                <a:spcAft>
                  <a:spcPts val="2100"/>
                </a:spcAft>
                <a:buClr>
                  <a:srgbClr val="000000"/>
                </a:buClr>
                <a:buSzPts val="2100"/>
                <a:buFont typeface="Arial"/>
                <a:buNone/>
              </a:pPr>
              <a:r>
                <a:rPr b="1" i="0" lang="en-US" sz="2000" u="none" cap="none" strike="noStrike">
                  <a:solidFill>
                    <a:srgbClr val="1F497D"/>
                  </a:solidFill>
                  <a:latin typeface="Roboto"/>
                  <a:ea typeface="Roboto"/>
                  <a:cs typeface="Roboto"/>
                  <a:sym typeface="Roboto"/>
                </a:rPr>
                <a:t>202</a:t>
              </a:r>
              <a:r>
                <a:rPr b="1" lang="en-US" sz="2000">
                  <a:solidFill>
                    <a:srgbClr val="1F497D"/>
                  </a:solidFill>
                  <a:latin typeface="Roboto"/>
                  <a:ea typeface="Roboto"/>
                  <a:cs typeface="Roboto"/>
                  <a:sym typeface="Roboto"/>
                </a:rPr>
                <a:t>2</a:t>
              </a:r>
              <a:endParaRPr b="1" i="0" sz="2000" u="none" cap="none" strike="noStrike">
                <a:solidFill>
                  <a:srgbClr val="1F497D"/>
                </a:solidFill>
                <a:latin typeface="Roboto"/>
                <a:ea typeface="Roboto"/>
                <a:cs typeface="Roboto"/>
                <a:sym typeface="Roboto"/>
              </a:endParaRPr>
            </a:p>
          </p:txBody>
        </p:sp>
        <p:sp>
          <p:nvSpPr>
            <p:cNvPr id="170" name="Google Shape;170;p21"/>
            <p:cNvSpPr/>
            <p:nvPr/>
          </p:nvSpPr>
          <p:spPr>
            <a:xfrm rot="10800000">
              <a:off x="2448800" y="1919036"/>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000000"/>
                </a:solidFill>
                <a:latin typeface="Arial"/>
                <a:ea typeface="Arial"/>
                <a:cs typeface="Arial"/>
                <a:sym typeface="Arial"/>
              </a:endParaRPr>
            </a:p>
          </p:txBody>
        </p:sp>
        <p:sp>
          <p:nvSpPr>
            <p:cNvPr id="171" name="Google Shape;171;p21"/>
            <p:cNvSpPr txBox="1"/>
            <p:nvPr/>
          </p:nvSpPr>
          <p:spPr>
            <a:xfrm>
              <a:off x="1525719" y="1173999"/>
              <a:ext cx="2100600" cy="786600"/>
            </a:xfrm>
            <a:prstGeom prst="rect">
              <a:avLst/>
            </a:prstGeom>
            <a:solidFill>
              <a:srgbClr val="FFFFFF"/>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2100"/>
                <a:buFont typeface="Arial"/>
                <a:buNone/>
              </a:pPr>
              <a:r>
                <a:rPr b="1" lang="en-US" sz="2000">
                  <a:solidFill>
                    <a:srgbClr val="1F497D"/>
                  </a:solidFill>
                  <a:highlight>
                    <a:srgbClr val="FFFFFF"/>
                  </a:highlight>
                  <a:latin typeface="Roboto"/>
                  <a:ea typeface="Roboto"/>
                  <a:cs typeface="Roboto"/>
                  <a:sym typeface="Roboto"/>
                </a:rPr>
                <a:t>Recruit Planning Committee</a:t>
              </a:r>
              <a:endParaRPr b="1" sz="2000">
                <a:solidFill>
                  <a:srgbClr val="1F497D"/>
                </a:solidFill>
                <a:highlight>
                  <a:srgbClr val="FFFFFF"/>
                </a:highlight>
                <a:latin typeface="Roboto"/>
                <a:ea typeface="Roboto"/>
                <a:cs typeface="Roboto"/>
                <a:sym typeface="Roboto"/>
              </a:endParaRPr>
            </a:p>
            <a:p>
              <a:pPr indent="0" lvl="0" marL="0" marR="0" rtl="0" algn="ctr">
                <a:lnSpc>
                  <a:spcPct val="115000"/>
                </a:lnSpc>
                <a:spcBef>
                  <a:spcPts val="0"/>
                </a:spcBef>
                <a:spcAft>
                  <a:spcPts val="0"/>
                </a:spcAft>
                <a:buClr>
                  <a:srgbClr val="000000"/>
                </a:buClr>
                <a:buSzPts val="2100"/>
                <a:buFont typeface="Arial"/>
                <a:buNone/>
              </a:pPr>
              <a:r>
                <a:t/>
              </a:r>
              <a:endParaRPr b="1" sz="2000">
                <a:solidFill>
                  <a:srgbClr val="1F497D"/>
                </a:solidFill>
                <a:highlight>
                  <a:srgbClr val="FFFFFF"/>
                </a:highlight>
                <a:latin typeface="Roboto"/>
                <a:ea typeface="Roboto"/>
                <a:cs typeface="Roboto"/>
                <a:sym typeface="Roboto"/>
              </a:endParaRPr>
            </a:p>
            <a:p>
              <a:pPr indent="0" lvl="0" marL="0" marR="0" rtl="0" algn="ctr">
                <a:lnSpc>
                  <a:spcPct val="115000"/>
                </a:lnSpc>
                <a:spcBef>
                  <a:spcPts val="0"/>
                </a:spcBef>
                <a:spcAft>
                  <a:spcPts val="0"/>
                </a:spcAft>
                <a:buClr>
                  <a:srgbClr val="000000"/>
                </a:buClr>
                <a:buSzPts val="2100"/>
                <a:buFont typeface="Arial"/>
                <a:buNone/>
              </a:pPr>
              <a:r>
                <a:rPr lang="en-US" sz="2000">
                  <a:solidFill>
                    <a:srgbClr val="1F497D"/>
                  </a:solidFill>
                  <a:highlight>
                    <a:srgbClr val="FFFFFF"/>
                  </a:highlight>
                  <a:latin typeface="Roboto"/>
                  <a:ea typeface="Roboto"/>
                  <a:cs typeface="Roboto"/>
                  <a:sym typeface="Roboto"/>
                </a:rPr>
                <a:t>Use CA framework and AB101 for launch</a:t>
              </a:r>
              <a:endParaRPr sz="2000">
                <a:solidFill>
                  <a:srgbClr val="1F497D"/>
                </a:solidFill>
                <a:highlight>
                  <a:srgbClr val="FFFFFF"/>
                </a:highlight>
                <a:latin typeface="Roboto"/>
                <a:ea typeface="Roboto"/>
                <a:cs typeface="Roboto"/>
                <a:sym typeface="Roboto"/>
              </a:endParaRPr>
            </a:p>
          </p:txBody>
        </p:sp>
      </p:grpSp>
      <p:grpSp>
        <p:nvGrpSpPr>
          <p:cNvPr id="172" name="Google Shape;172;p21"/>
          <p:cNvGrpSpPr/>
          <p:nvPr/>
        </p:nvGrpSpPr>
        <p:grpSpPr>
          <a:xfrm>
            <a:off x="9270722" y="1178600"/>
            <a:ext cx="2921281" cy="2661032"/>
            <a:chOff x="1615358" y="1219975"/>
            <a:chExt cx="1613700" cy="1206270"/>
          </a:xfrm>
        </p:grpSpPr>
        <p:sp>
          <p:nvSpPr>
            <p:cNvPr id="173" name="Google Shape;173;p21"/>
            <p:cNvSpPr txBox="1"/>
            <p:nvPr/>
          </p:nvSpPr>
          <p:spPr>
            <a:xfrm>
              <a:off x="2144543" y="2113945"/>
              <a:ext cx="696900" cy="312300"/>
            </a:xfrm>
            <a:prstGeom prst="rect">
              <a:avLst/>
            </a:prstGeom>
            <a:solidFill>
              <a:srgbClr val="FFFFFF"/>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00"/>
                </a:spcAft>
                <a:buClr>
                  <a:srgbClr val="000000"/>
                </a:buClr>
                <a:buSzPts val="2100"/>
                <a:buFont typeface="Arial"/>
                <a:buNone/>
              </a:pPr>
              <a:r>
                <a:rPr b="1" lang="en-US" sz="2000">
                  <a:solidFill>
                    <a:srgbClr val="1F497D"/>
                  </a:solidFill>
                  <a:latin typeface="Roboto"/>
                  <a:ea typeface="Roboto"/>
                  <a:cs typeface="Roboto"/>
                  <a:sym typeface="Roboto"/>
                </a:rPr>
                <a:t>Spring</a:t>
              </a:r>
              <a:r>
                <a:rPr b="1" lang="en-US" sz="2000">
                  <a:solidFill>
                    <a:srgbClr val="1F497D"/>
                  </a:solidFill>
                  <a:latin typeface="Roboto"/>
                  <a:ea typeface="Roboto"/>
                  <a:cs typeface="Roboto"/>
                  <a:sym typeface="Roboto"/>
                </a:rPr>
                <a:t> 2023</a:t>
              </a:r>
              <a:endParaRPr b="1" i="0" sz="2000" u="none" cap="none" strike="noStrike">
                <a:solidFill>
                  <a:srgbClr val="1F497D"/>
                </a:solidFill>
                <a:latin typeface="Roboto"/>
                <a:ea typeface="Roboto"/>
                <a:cs typeface="Roboto"/>
                <a:sym typeface="Roboto"/>
              </a:endParaRPr>
            </a:p>
          </p:txBody>
        </p:sp>
        <p:sp>
          <p:nvSpPr>
            <p:cNvPr id="174" name="Google Shape;174;p21"/>
            <p:cNvSpPr/>
            <p:nvPr/>
          </p:nvSpPr>
          <p:spPr>
            <a:xfrm rot="10800000">
              <a:off x="2448800" y="1919036"/>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000" u="none" cap="none" strike="noStrike">
                <a:solidFill>
                  <a:srgbClr val="000000"/>
                </a:solidFill>
                <a:latin typeface="Arial"/>
                <a:ea typeface="Arial"/>
                <a:cs typeface="Arial"/>
                <a:sym typeface="Arial"/>
              </a:endParaRPr>
            </a:p>
          </p:txBody>
        </p:sp>
        <p:sp>
          <p:nvSpPr>
            <p:cNvPr id="175" name="Google Shape;175;p21"/>
            <p:cNvSpPr txBox="1"/>
            <p:nvPr/>
          </p:nvSpPr>
          <p:spPr>
            <a:xfrm>
              <a:off x="1615358" y="1219975"/>
              <a:ext cx="1613700" cy="838200"/>
            </a:xfrm>
            <a:prstGeom prst="rect">
              <a:avLst/>
            </a:prstGeom>
            <a:solidFill>
              <a:srgbClr val="FFFFFF"/>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2100"/>
                <a:buFont typeface="Arial"/>
                <a:buNone/>
              </a:pPr>
              <a:r>
                <a:rPr b="1" lang="en-US" sz="2000">
                  <a:solidFill>
                    <a:srgbClr val="1F497D"/>
                  </a:solidFill>
                  <a:latin typeface="Roboto"/>
                  <a:ea typeface="Roboto"/>
                  <a:cs typeface="Roboto"/>
                  <a:sym typeface="Roboto"/>
                </a:rPr>
                <a:t>Finalize</a:t>
              </a:r>
              <a:endParaRPr b="1" sz="2000">
                <a:solidFill>
                  <a:srgbClr val="1F497D"/>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2100"/>
                <a:buFont typeface="Arial"/>
                <a:buNone/>
              </a:pPr>
              <a:r>
                <a:t/>
              </a:r>
              <a:endParaRPr b="1" sz="2000">
                <a:solidFill>
                  <a:srgbClr val="1F497D"/>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2100"/>
                <a:buFont typeface="Arial"/>
                <a:buNone/>
              </a:pPr>
              <a:r>
                <a:rPr lang="en-US" sz="2000">
                  <a:solidFill>
                    <a:srgbClr val="1F497D"/>
                  </a:solidFill>
                  <a:latin typeface="Roboto"/>
                  <a:ea typeface="Roboto"/>
                  <a:cs typeface="Roboto"/>
                  <a:sym typeface="Roboto"/>
                </a:rPr>
                <a:t>Finalize framework and </a:t>
              </a:r>
              <a:r>
                <a:rPr lang="en-US" sz="2000">
                  <a:solidFill>
                    <a:srgbClr val="1F497D"/>
                  </a:solidFill>
                  <a:latin typeface="Roboto"/>
                  <a:ea typeface="Roboto"/>
                  <a:cs typeface="Roboto"/>
                  <a:sym typeface="Roboto"/>
                </a:rPr>
                <a:t>curriculum</a:t>
              </a:r>
              <a:r>
                <a:rPr lang="en-US" sz="2000">
                  <a:solidFill>
                    <a:srgbClr val="1F497D"/>
                  </a:solidFill>
                  <a:latin typeface="Roboto"/>
                  <a:ea typeface="Roboto"/>
                  <a:cs typeface="Roboto"/>
                  <a:sym typeface="Roboto"/>
                </a:rPr>
                <a:t> adoption by Spring CRC</a:t>
              </a:r>
              <a:endParaRPr sz="2000">
                <a:solidFill>
                  <a:srgbClr val="1F497D"/>
                </a:solidFill>
                <a:latin typeface="Roboto"/>
                <a:ea typeface="Roboto"/>
                <a:cs typeface="Roboto"/>
                <a:sym typeface="Roboto"/>
              </a:endParaRPr>
            </a:p>
            <a:p>
              <a:pPr indent="0" lvl="0" marL="0" marR="0" rtl="0" algn="l">
                <a:lnSpc>
                  <a:spcPct val="115000"/>
                </a:lnSpc>
                <a:spcBef>
                  <a:spcPts val="2100"/>
                </a:spcBef>
                <a:spcAft>
                  <a:spcPts val="2100"/>
                </a:spcAft>
                <a:buClr>
                  <a:srgbClr val="000000"/>
                </a:buClr>
                <a:buSzPts val="2100"/>
                <a:buFont typeface="Arial"/>
                <a:buNone/>
              </a:pPr>
              <a:r>
                <a:t/>
              </a:r>
              <a:endParaRPr b="0" i="0" sz="2000" u="none" cap="none" strike="noStrike">
                <a:solidFill>
                  <a:srgbClr val="1F497D"/>
                </a:solidFill>
                <a:latin typeface="Roboto"/>
                <a:ea typeface="Roboto"/>
                <a:cs typeface="Roboto"/>
                <a:sym typeface="Roboto"/>
              </a:endParaRPr>
            </a:p>
          </p:txBody>
        </p:sp>
      </p:grpSp>
      <p:sp>
        <p:nvSpPr>
          <p:cNvPr id="176" name="Google Shape;176;p21"/>
          <p:cNvSpPr/>
          <p:nvPr/>
        </p:nvSpPr>
        <p:spPr>
          <a:xfrm>
            <a:off x="1329898" y="3940912"/>
            <a:ext cx="299100" cy="300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2000" u="none" cap="none" strike="noStrike">
              <a:solidFill>
                <a:srgbClr val="000000"/>
              </a:solidFill>
              <a:latin typeface="Arial"/>
              <a:ea typeface="Arial"/>
              <a:cs typeface="Arial"/>
              <a:sym typeface="Arial"/>
            </a:endParaRPr>
          </a:p>
        </p:txBody>
      </p:sp>
      <p:sp>
        <p:nvSpPr>
          <p:cNvPr id="177" name="Google Shape;177;p21"/>
          <p:cNvSpPr/>
          <p:nvPr/>
        </p:nvSpPr>
        <p:spPr>
          <a:xfrm>
            <a:off x="3652400" y="3940912"/>
            <a:ext cx="299100" cy="300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2000" u="none" cap="none" strike="noStrike">
              <a:solidFill>
                <a:srgbClr val="000000"/>
              </a:solidFill>
              <a:latin typeface="Arial"/>
              <a:ea typeface="Arial"/>
              <a:cs typeface="Arial"/>
              <a:sym typeface="Arial"/>
            </a:endParaRPr>
          </a:p>
        </p:txBody>
      </p:sp>
      <p:sp>
        <p:nvSpPr>
          <p:cNvPr id="178" name="Google Shape;178;p21"/>
          <p:cNvSpPr/>
          <p:nvPr/>
        </p:nvSpPr>
        <p:spPr>
          <a:xfrm>
            <a:off x="5918619" y="3940912"/>
            <a:ext cx="299100" cy="300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2000" u="none" cap="none" strike="noStrike">
              <a:solidFill>
                <a:srgbClr val="000000"/>
              </a:solidFill>
              <a:latin typeface="Arial"/>
              <a:ea typeface="Arial"/>
              <a:cs typeface="Arial"/>
              <a:sym typeface="Arial"/>
            </a:endParaRPr>
          </a:p>
        </p:txBody>
      </p:sp>
      <p:sp>
        <p:nvSpPr>
          <p:cNvPr id="179" name="Google Shape;179;p21"/>
          <p:cNvSpPr/>
          <p:nvPr/>
        </p:nvSpPr>
        <p:spPr>
          <a:xfrm>
            <a:off x="8184870" y="3940912"/>
            <a:ext cx="299100" cy="300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2000" u="none" cap="none" strike="noStrike">
              <a:solidFill>
                <a:srgbClr val="000000"/>
              </a:solidFill>
              <a:latin typeface="Arial"/>
              <a:ea typeface="Arial"/>
              <a:cs typeface="Arial"/>
              <a:sym typeface="Arial"/>
            </a:endParaRPr>
          </a:p>
        </p:txBody>
      </p:sp>
      <p:sp>
        <p:nvSpPr>
          <p:cNvPr id="180" name="Google Shape;180;p21"/>
          <p:cNvSpPr/>
          <p:nvPr/>
        </p:nvSpPr>
        <p:spPr>
          <a:xfrm>
            <a:off x="10755905" y="3944086"/>
            <a:ext cx="299100" cy="300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