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6858000" cx="12192000"/>
  <p:notesSz cx="6858000" cy="9144000"/>
  <p:embeddedFontLst>
    <p:embeddedFont>
      <p:font typeface="Open Sans"/>
      <p:regular r:id="rId12"/>
      <p:bold r:id="rId13"/>
      <p:italic r:id="rId14"/>
      <p:boldItalic r:id="rId1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722E17A-2C02-438D-A7B0-ABE112B686F6}">
  <a:tblStyle styleId="{B722E17A-2C02-438D-A7B0-ABE112B686F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OpenSans-bold.fntdata"/><Relationship Id="rId12" Type="http://schemas.openxmlformats.org/officeDocument/2006/relationships/font" Target="fonts/OpenSans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OpenSans-boldItalic.fntdata"/><Relationship Id="rId14" Type="http://schemas.openxmlformats.org/officeDocument/2006/relationships/font" Target="fonts/OpenSans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97f194cdf4_1_1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g97f194cdf4_1_1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246bb3322d_2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g1246bb3322d_2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23f4e36295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g123f4e36295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246bb3322d_2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g1246bb3322d_2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11743509" y="6291051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_1">
  <p:cSld name="TITLE_ONLY_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33" y="4140496"/>
            <a:ext cx="12192000" cy="25558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3"/>
          <p:cNvSpPr/>
          <p:nvPr/>
        </p:nvSpPr>
        <p:spPr>
          <a:xfrm>
            <a:off x="10633" y="0"/>
            <a:ext cx="12192000" cy="1308900"/>
          </a:xfrm>
          <a:prstGeom prst="rect">
            <a:avLst/>
          </a:prstGeom>
          <a:solidFill>
            <a:srgbClr val="78F5EC">
              <a:alpha val="13079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3"/>
          <p:cNvSpPr txBox="1"/>
          <p:nvPr>
            <p:ph type="title"/>
          </p:nvPr>
        </p:nvSpPr>
        <p:spPr>
          <a:xfrm>
            <a:off x="314000" y="288567"/>
            <a:ext cx="10215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Char char="●"/>
              <a:defRPr b="1"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9pPr>
          </a:lstStyle>
          <a:p/>
        </p:txBody>
      </p:sp>
      <p:sp>
        <p:nvSpPr>
          <p:cNvPr id="84" name="Google Shape;84;p13"/>
          <p:cNvSpPr txBox="1"/>
          <p:nvPr>
            <p:ph idx="1" type="body"/>
          </p:nvPr>
        </p:nvSpPr>
        <p:spPr>
          <a:xfrm>
            <a:off x="314000" y="1649600"/>
            <a:ext cx="115587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○"/>
              <a:defRPr sz="1600">
                <a:latin typeface="Open Sans"/>
                <a:ea typeface="Open Sans"/>
                <a:cs typeface="Open Sans"/>
                <a:sym typeface="Open Sans"/>
              </a:defRPr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■"/>
              <a:defRPr sz="1600">
                <a:latin typeface="Open Sans"/>
                <a:ea typeface="Open Sans"/>
                <a:cs typeface="Open Sans"/>
                <a:sym typeface="Open Sans"/>
              </a:defRPr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  <a:defRPr sz="1600">
                <a:latin typeface="Open Sans"/>
                <a:ea typeface="Open Sans"/>
                <a:cs typeface="Open Sans"/>
                <a:sym typeface="Open Sans"/>
              </a:defRPr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○"/>
              <a:defRPr sz="1600">
                <a:latin typeface="Open Sans"/>
                <a:ea typeface="Open Sans"/>
                <a:cs typeface="Open Sans"/>
                <a:sym typeface="Open Sans"/>
              </a:defRPr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■"/>
              <a:defRPr sz="1600">
                <a:latin typeface="Open Sans"/>
                <a:ea typeface="Open Sans"/>
                <a:cs typeface="Open Sans"/>
                <a:sym typeface="Open Sans"/>
              </a:defRPr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  <a:defRPr sz="1600">
                <a:latin typeface="Open Sans"/>
                <a:ea typeface="Open Sans"/>
                <a:cs typeface="Open Sans"/>
                <a:sym typeface="Open Sans"/>
              </a:defRPr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○"/>
              <a:defRPr sz="1600">
                <a:latin typeface="Open Sans"/>
                <a:ea typeface="Open Sans"/>
                <a:cs typeface="Open Sans"/>
                <a:sym typeface="Open Sans"/>
              </a:defRPr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■"/>
              <a:defRPr sz="16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pic>
        <p:nvPicPr>
          <p:cNvPr id="85" name="Google Shape;8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2956" y="209900"/>
            <a:ext cx="860734" cy="88476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_2">
  <p:cSld name="TITLE_ONLY_2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33" y="4140496"/>
            <a:ext cx="12192000" cy="255587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4"/>
          <p:cNvSpPr/>
          <p:nvPr/>
        </p:nvSpPr>
        <p:spPr>
          <a:xfrm>
            <a:off x="10633" y="0"/>
            <a:ext cx="12192000" cy="1308900"/>
          </a:xfrm>
          <a:prstGeom prst="rect">
            <a:avLst/>
          </a:prstGeom>
          <a:solidFill>
            <a:srgbClr val="78F5EC">
              <a:alpha val="13079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4"/>
          <p:cNvSpPr txBox="1"/>
          <p:nvPr>
            <p:ph type="title"/>
          </p:nvPr>
        </p:nvSpPr>
        <p:spPr>
          <a:xfrm>
            <a:off x="314000" y="288567"/>
            <a:ext cx="10215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Char char="●"/>
              <a:defRPr b="1"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9pPr>
          </a:lstStyle>
          <a:p/>
        </p:txBody>
      </p:sp>
      <p:sp>
        <p:nvSpPr>
          <p:cNvPr id="91" name="Google Shape;91;p14"/>
          <p:cNvSpPr txBox="1"/>
          <p:nvPr>
            <p:ph idx="1" type="body"/>
          </p:nvPr>
        </p:nvSpPr>
        <p:spPr>
          <a:xfrm>
            <a:off x="314000" y="1649600"/>
            <a:ext cx="115587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○"/>
              <a:defRPr sz="1600">
                <a:latin typeface="Open Sans"/>
                <a:ea typeface="Open Sans"/>
                <a:cs typeface="Open Sans"/>
                <a:sym typeface="Open Sans"/>
              </a:defRPr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■"/>
              <a:defRPr sz="1600">
                <a:latin typeface="Open Sans"/>
                <a:ea typeface="Open Sans"/>
                <a:cs typeface="Open Sans"/>
                <a:sym typeface="Open Sans"/>
              </a:defRPr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  <a:defRPr sz="1600">
                <a:latin typeface="Open Sans"/>
                <a:ea typeface="Open Sans"/>
                <a:cs typeface="Open Sans"/>
                <a:sym typeface="Open Sans"/>
              </a:defRPr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○"/>
              <a:defRPr sz="1600">
                <a:latin typeface="Open Sans"/>
                <a:ea typeface="Open Sans"/>
                <a:cs typeface="Open Sans"/>
                <a:sym typeface="Open Sans"/>
              </a:defRPr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■"/>
              <a:defRPr sz="1600">
                <a:latin typeface="Open Sans"/>
                <a:ea typeface="Open Sans"/>
                <a:cs typeface="Open Sans"/>
                <a:sym typeface="Open Sans"/>
              </a:defRPr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  <a:defRPr sz="1600">
                <a:latin typeface="Open Sans"/>
                <a:ea typeface="Open Sans"/>
                <a:cs typeface="Open Sans"/>
                <a:sym typeface="Open Sans"/>
              </a:defRPr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○"/>
              <a:defRPr sz="1600">
                <a:latin typeface="Open Sans"/>
                <a:ea typeface="Open Sans"/>
                <a:cs typeface="Open Sans"/>
                <a:sym typeface="Open Sans"/>
              </a:defRPr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■"/>
              <a:defRPr sz="16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pic>
        <p:nvPicPr>
          <p:cNvPr id="92" name="Google Shape;9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2956" y="209900"/>
            <a:ext cx="860734" cy="884766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_3">
  <p:cSld name="TITLE_ONLY_3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33" y="4140496"/>
            <a:ext cx="12192000" cy="255587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5"/>
          <p:cNvSpPr/>
          <p:nvPr/>
        </p:nvSpPr>
        <p:spPr>
          <a:xfrm>
            <a:off x="10633" y="0"/>
            <a:ext cx="12192000" cy="1308900"/>
          </a:xfrm>
          <a:prstGeom prst="rect">
            <a:avLst/>
          </a:prstGeom>
          <a:solidFill>
            <a:srgbClr val="78F5EC">
              <a:alpha val="13079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5"/>
          <p:cNvSpPr txBox="1"/>
          <p:nvPr>
            <p:ph type="title"/>
          </p:nvPr>
        </p:nvSpPr>
        <p:spPr>
          <a:xfrm>
            <a:off x="314000" y="288567"/>
            <a:ext cx="10215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Char char="●"/>
              <a:defRPr b="1"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9pPr>
          </a:lstStyle>
          <a:p/>
        </p:txBody>
      </p:sp>
      <p:sp>
        <p:nvSpPr>
          <p:cNvPr id="98" name="Google Shape;98;p15"/>
          <p:cNvSpPr txBox="1"/>
          <p:nvPr>
            <p:ph idx="1" type="body"/>
          </p:nvPr>
        </p:nvSpPr>
        <p:spPr>
          <a:xfrm>
            <a:off x="314000" y="1649600"/>
            <a:ext cx="115587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○"/>
              <a:defRPr sz="1600">
                <a:latin typeface="Open Sans"/>
                <a:ea typeface="Open Sans"/>
                <a:cs typeface="Open Sans"/>
                <a:sym typeface="Open Sans"/>
              </a:defRPr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■"/>
              <a:defRPr sz="1600">
                <a:latin typeface="Open Sans"/>
                <a:ea typeface="Open Sans"/>
                <a:cs typeface="Open Sans"/>
                <a:sym typeface="Open Sans"/>
              </a:defRPr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  <a:defRPr sz="1600">
                <a:latin typeface="Open Sans"/>
                <a:ea typeface="Open Sans"/>
                <a:cs typeface="Open Sans"/>
                <a:sym typeface="Open Sans"/>
              </a:defRPr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○"/>
              <a:defRPr sz="1600">
                <a:latin typeface="Open Sans"/>
                <a:ea typeface="Open Sans"/>
                <a:cs typeface="Open Sans"/>
                <a:sym typeface="Open Sans"/>
              </a:defRPr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■"/>
              <a:defRPr sz="1600">
                <a:latin typeface="Open Sans"/>
                <a:ea typeface="Open Sans"/>
                <a:cs typeface="Open Sans"/>
                <a:sym typeface="Open Sans"/>
              </a:defRPr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  <a:defRPr sz="1600">
                <a:latin typeface="Open Sans"/>
                <a:ea typeface="Open Sans"/>
                <a:cs typeface="Open Sans"/>
                <a:sym typeface="Open Sans"/>
              </a:defRPr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○"/>
              <a:defRPr sz="1600">
                <a:latin typeface="Open Sans"/>
                <a:ea typeface="Open Sans"/>
                <a:cs typeface="Open Sans"/>
                <a:sym typeface="Open Sans"/>
              </a:defRPr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■"/>
              <a:defRPr sz="16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pic>
        <p:nvPicPr>
          <p:cNvPr id="99" name="Google Shape;9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2956" y="209900"/>
            <a:ext cx="860734" cy="884766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Content">
  <p:cSld name="Title &amp; Conten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399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03875" y="178157"/>
            <a:ext cx="1016001" cy="104139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6"/>
          <p:cNvSpPr txBox="1"/>
          <p:nvPr>
            <p:ph idx="1" type="body"/>
          </p:nvPr>
        </p:nvSpPr>
        <p:spPr>
          <a:xfrm>
            <a:off x="315075" y="360363"/>
            <a:ext cx="96987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" name="Google Shape;106;p16"/>
          <p:cNvSpPr txBox="1"/>
          <p:nvPr>
            <p:ph idx="2" type="body"/>
          </p:nvPr>
        </p:nvSpPr>
        <p:spPr>
          <a:xfrm>
            <a:off x="315384" y="1535112"/>
            <a:ext cx="11616300" cy="51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Google Shape;27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Google Shape;40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</a:t>
            </a:r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7"/>
          <p:cNvPicPr preferRelativeResize="0"/>
          <p:nvPr/>
        </p:nvPicPr>
        <p:blipFill rotWithShape="1">
          <a:blip r:embed="rId3">
            <a:alphaModFix/>
          </a:blip>
          <a:srcRect b="0" l="0" r="0" t="25014"/>
          <a:stretch/>
        </p:blipFill>
        <p:spPr>
          <a:xfrm>
            <a:off x="-6625" y="0"/>
            <a:ext cx="12198627" cy="685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7"/>
          <p:cNvPicPr preferRelativeResize="0"/>
          <p:nvPr/>
        </p:nvPicPr>
        <p:blipFill rotWithShape="1">
          <a:blip r:embed="rId4">
            <a:alphaModFix/>
          </a:blip>
          <a:srcRect b="13754" l="24975" r="0" t="21974"/>
          <a:stretch/>
        </p:blipFill>
        <p:spPr>
          <a:xfrm>
            <a:off x="-6625" y="0"/>
            <a:ext cx="1219862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7"/>
          <p:cNvSpPr txBox="1"/>
          <p:nvPr/>
        </p:nvSpPr>
        <p:spPr>
          <a:xfrm>
            <a:off x="440525" y="5574750"/>
            <a:ext cx="9152400" cy="804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b="1" lang="en-US" sz="4400">
                <a:solidFill>
                  <a:srgbClr val="005089"/>
                </a:solidFill>
              </a:rPr>
              <a:t>College and Career Counseling</a:t>
            </a:r>
            <a:endParaRPr b="1" sz="4400">
              <a:solidFill>
                <a:srgbClr val="005089"/>
              </a:solidFill>
            </a:endParaRPr>
          </a:p>
        </p:txBody>
      </p:sp>
      <p:pic>
        <p:nvPicPr>
          <p:cNvPr id="114" name="Google Shape;114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14416" y="4280784"/>
            <a:ext cx="3273837" cy="245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0" name="Google Shape;120;p18"/>
          <p:cNvSpPr txBox="1"/>
          <p:nvPr/>
        </p:nvSpPr>
        <p:spPr>
          <a:xfrm>
            <a:off x="635850" y="496900"/>
            <a:ext cx="11025000" cy="8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005089"/>
                </a:solidFill>
              </a:rPr>
              <a:t>Agenda</a:t>
            </a:r>
            <a:endParaRPr baseline="30000"/>
          </a:p>
        </p:txBody>
      </p:sp>
      <p:graphicFrame>
        <p:nvGraphicFramePr>
          <p:cNvPr id="121" name="Google Shape;121;p18"/>
          <p:cNvGraphicFramePr/>
          <p:nvPr/>
        </p:nvGraphicFramePr>
        <p:xfrm>
          <a:off x="952500" y="2514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{B722E17A-2C02-438D-A7B0-ABE112B686F6}</a:tableStyleId>
              </a:tblPr>
              <a:tblGrid>
                <a:gridCol w="5143500"/>
                <a:gridCol w="5143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/>
                        <a:t>Agenda Item</a:t>
                      </a:r>
                      <a:endParaRPr b="1" sz="1600"/>
                    </a:p>
                  </a:txBody>
                  <a:tcPr marT="91425" marB="91425" marR="91425" marL="91425" anchor="ctr">
                    <a:solidFill>
                      <a:srgbClr val="78F5EC">
                        <a:alpha val="1307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/>
                        <a:t>Time</a:t>
                      </a:r>
                      <a:endParaRPr b="1" sz="1600"/>
                    </a:p>
                  </a:txBody>
                  <a:tcPr marT="91425" marB="91425" marR="91425" marL="91425" anchor="ctr">
                    <a:solidFill>
                      <a:srgbClr val="78F5EC">
                        <a:alpha val="13079"/>
                      </a:srgb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Snapshot of Seniors’ Post-secondary Plans</a:t>
                      </a:r>
                      <a:endParaRPr sz="16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15 Minutes</a:t>
                      </a:r>
                      <a:endParaRPr sz="1600"/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Course Offering for AY 2022-23</a:t>
                      </a:r>
                      <a:endParaRPr sz="16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Dual Enrollment</a:t>
                      </a:r>
                      <a:endParaRPr sz="16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25</a:t>
                      </a:r>
                      <a:r>
                        <a:rPr lang="en-US" sz="1600"/>
                        <a:t> Minutes</a:t>
                      </a:r>
                      <a:endParaRPr sz="1600"/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Closing</a:t>
                      </a:r>
                      <a:endParaRPr sz="16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5 Minutes</a:t>
                      </a:r>
                      <a:endParaRPr sz="1600"/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5089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7" name="Google Shape;127;p19"/>
          <p:cNvSpPr txBox="1"/>
          <p:nvPr/>
        </p:nvSpPr>
        <p:spPr>
          <a:xfrm>
            <a:off x="635850" y="496900"/>
            <a:ext cx="11025000" cy="8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chemeClr val="lt1"/>
                </a:solidFill>
              </a:rPr>
              <a:t>Post-secondary Plans</a:t>
            </a:r>
            <a:endParaRPr baseline="30000">
              <a:solidFill>
                <a:schemeClr val="lt1"/>
              </a:solidFill>
            </a:endParaRPr>
          </a:p>
        </p:txBody>
      </p:sp>
      <p:sp>
        <p:nvSpPr>
          <p:cNvPr id="128" name="Google Shape;128;p19"/>
          <p:cNvSpPr txBox="1"/>
          <p:nvPr/>
        </p:nvSpPr>
        <p:spPr>
          <a:xfrm>
            <a:off x="635825" y="2920250"/>
            <a:ext cx="53694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US" sz="1800">
                <a:solidFill>
                  <a:schemeClr val="lt1"/>
                </a:solidFill>
                <a:highlight>
                  <a:srgbClr val="005089"/>
                </a:highlight>
              </a:rPr>
              <a:t>1</a:t>
            </a:r>
            <a:endParaRPr b="1" i="1" sz="1800">
              <a:solidFill>
                <a:schemeClr val="lt1"/>
              </a:solidFill>
              <a:highlight>
                <a:srgbClr val="005089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lt1"/>
              </a:solidFill>
              <a:highlight>
                <a:srgbClr val="005089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800">
                <a:solidFill>
                  <a:schemeClr val="lt1"/>
                </a:solidFill>
                <a:highlight>
                  <a:srgbClr val="005089"/>
                </a:highlight>
              </a:rPr>
              <a:t>A brief snapshot of seniors’ college admissions results and post-secondary plans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29" name="Google Shape;129;p19"/>
          <p:cNvSpPr txBox="1"/>
          <p:nvPr/>
        </p:nvSpPr>
        <p:spPr>
          <a:xfrm>
            <a:off x="6280700" y="2938050"/>
            <a:ext cx="53694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US" sz="1800">
                <a:solidFill>
                  <a:schemeClr val="lt1"/>
                </a:solidFill>
                <a:highlight>
                  <a:srgbClr val="005089"/>
                </a:highlight>
              </a:rPr>
              <a:t>2</a:t>
            </a:r>
            <a:endParaRPr b="1" i="1" sz="1800">
              <a:solidFill>
                <a:schemeClr val="lt1"/>
              </a:solidFill>
              <a:highlight>
                <a:srgbClr val="005089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lt1"/>
              </a:solidFill>
              <a:highlight>
                <a:srgbClr val="005089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800">
                <a:solidFill>
                  <a:schemeClr val="lt1"/>
                </a:solidFill>
                <a:highlight>
                  <a:srgbClr val="005089"/>
                </a:highlight>
              </a:rPr>
              <a:t>Key takeaways and learnings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5" name="Google Shape;135;p20"/>
          <p:cNvSpPr txBox="1"/>
          <p:nvPr/>
        </p:nvSpPr>
        <p:spPr>
          <a:xfrm>
            <a:off x="635850" y="496900"/>
            <a:ext cx="11025000" cy="8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005089"/>
                </a:solidFill>
              </a:rPr>
              <a:t>Course Offering</a:t>
            </a:r>
            <a:endParaRPr baseline="30000"/>
          </a:p>
        </p:txBody>
      </p:sp>
      <p:sp>
        <p:nvSpPr>
          <p:cNvPr id="136" name="Google Shape;136;p20"/>
          <p:cNvSpPr txBox="1"/>
          <p:nvPr/>
        </p:nvSpPr>
        <p:spPr>
          <a:xfrm>
            <a:off x="635825" y="1853450"/>
            <a:ext cx="5507100" cy="43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</a:rPr>
              <a:t>New courses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Principles of Finance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Beginning Band (or other subject(s) within Visual and Performing Arts, depending on talent recruitment)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600">
                <a:solidFill>
                  <a:schemeClr val="dk1"/>
                </a:solidFill>
              </a:rPr>
              <a:t>Revisions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Condensing the Career Technical Education (CTE) pathway from three years to two years</a:t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Discontinuing Anatomy and Physiology</a:t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Increasing minimum enrollment of course sections from 13 to 18 students</a:t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Initiating planning for Ethnic Studies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37" name="Google Shape;137;p20"/>
          <p:cNvSpPr txBox="1"/>
          <p:nvPr/>
        </p:nvSpPr>
        <p:spPr>
          <a:xfrm>
            <a:off x="6295325" y="1853450"/>
            <a:ext cx="55071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600">
                <a:solidFill>
                  <a:schemeClr val="lt1"/>
                </a:solidFill>
                <a:highlight>
                  <a:srgbClr val="005089"/>
                </a:highlight>
              </a:rPr>
              <a:t>Recommendation</a:t>
            </a:r>
            <a:endParaRPr b="1" sz="1600">
              <a:solidFill>
                <a:schemeClr val="lt1"/>
              </a:solidFill>
              <a:highlight>
                <a:srgbClr val="005089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>
              <a:solidFill>
                <a:schemeClr val="lt1"/>
              </a:solidFill>
              <a:highlight>
                <a:srgbClr val="005089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We recommend that the Curriculum and Instruction Review Advisory Committee (CIRAC) approve our course offering for AY 2022-23.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3" name="Google Shape;143;p21"/>
          <p:cNvSpPr txBox="1"/>
          <p:nvPr/>
        </p:nvSpPr>
        <p:spPr>
          <a:xfrm>
            <a:off x="635850" y="496900"/>
            <a:ext cx="11025000" cy="8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005089"/>
                </a:solidFill>
              </a:rPr>
              <a:t>Dual Enrollment</a:t>
            </a:r>
            <a:endParaRPr baseline="30000"/>
          </a:p>
        </p:txBody>
      </p:sp>
      <p:sp>
        <p:nvSpPr>
          <p:cNvPr id="144" name="Google Shape;144;p21"/>
          <p:cNvSpPr txBox="1"/>
          <p:nvPr/>
        </p:nvSpPr>
        <p:spPr>
          <a:xfrm>
            <a:off x="635825" y="1853450"/>
            <a:ext cx="5507100" cy="46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</a:rPr>
              <a:t>Test-and-learn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We propose that the A-G Completion Improvement Grant be used as seed capital to launch a three-year test-and-learn for dual enrollment.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6-12 months before the test-and-learn period ends, the continuation of the program would be contingent upon demonstrating satisfactory metrics and answering key questions.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</a:rPr>
              <a:t>Questions for discussion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What metrics would demonstrate that our dual enrollment program is “working”?</a:t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What key questions would we need to answer to signal readiness for ongoing investment?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45" name="Google Shape;145;p21"/>
          <p:cNvSpPr txBox="1"/>
          <p:nvPr/>
        </p:nvSpPr>
        <p:spPr>
          <a:xfrm>
            <a:off x="6295325" y="1853450"/>
            <a:ext cx="55071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600">
                <a:solidFill>
                  <a:schemeClr val="lt1"/>
                </a:solidFill>
                <a:highlight>
                  <a:srgbClr val="005089"/>
                </a:highlight>
              </a:rPr>
              <a:t>Recommendation</a:t>
            </a:r>
            <a:endParaRPr b="1" sz="1600">
              <a:solidFill>
                <a:schemeClr val="lt1"/>
              </a:solidFill>
              <a:highlight>
                <a:srgbClr val="005089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>
              <a:solidFill>
                <a:schemeClr val="lt1"/>
              </a:solidFill>
              <a:highlight>
                <a:srgbClr val="005089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We recommend that the Curriculum and Instruction Review Advisory Committee (CIRAC) vote in favor of using grant funding to launch a dual enrollment program at the next public board meeting.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2"/>
          <p:cNvPicPr preferRelativeResize="0"/>
          <p:nvPr/>
        </p:nvPicPr>
        <p:blipFill rotWithShape="1">
          <a:blip r:embed="rId3">
            <a:alphaModFix/>
          </a:blip>
          <a:srcRect b="26782" l="0" r="2037" t="0"/>
          <a:stretch/>
        </p:blipFill>
        <p:spPr>
          <a:xfrm>
            <a:off x="-42375" y="0"/>
            <a:ext cx="1223437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2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2" name="Google Shape;152;p22"/>
          <p:cNvSpPr txBox="1"/>
          <p:nvPr/>
        </p:nvSpPr>
        <p:spPr>
          <a:xfrm>
            <a:off x="635838" y="496908"/>
            <a:ext cx="6501941" cy="11437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Thank you.</a:t>
            </a:r>
            <a:endParaRPr/>
          </a:p>
        </p:txBody>
      </p:sp>
      <p:pic>
        <p:nvPicPr>
          <p:cNvPr id="153" name="Google Shape;153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14416" y="4280784"/>
            <a:ext cx="3273837" cy="245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