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budget????</a:t>
            </a:r>
            <a:endParaRPr/>
          </a:p>
        </p:txBody>
      </p:sp>
      <p:sp>
        <p:nvSpPr>
          <p:cNvPr id="105" name="Google Shape;10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b75351995f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lack of funding</a:t>
            </a:r>
            <a:endParaRPr/>
          </a:p>
        </p:txBody>
      </p:sp>
      <p:sp>
        <p:nvSpPr>
          <p:cNvPr id="119" name="Google Shape;119;gb75351995f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b75351995f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gb75351995f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168957e87e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lack of funding</a:t>
            </a:r>
            <a:endParaRPr/>
          </a:p>
        </p:txBody>
      </p:sp>
      <p:sp>
        <p:nvSpPr>
          <p:cNvPr id="133" name="Google Shape;133;g1168957e87e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11743509" y="6291051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Google Shape;27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Google Shape;33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Google Shape;40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7" name="Google Shape;47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</a:t>
            </a:r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618" y="-2288072"/>
            <a:ext cx="12198618" cy="9146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4067684" y="-2344565"/>
            <a:ext cx="16259685" cy="10670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14416" y="4280784"/>
            <a:ext cx="3273836" cy="24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3"/>
          <p:cNvSpPr txBox="1"/>
          <p:nvPr/>
        </p:nvSpPr>
        <p:spPr>
          <a:xfrm>
            <a:off x="516725" y="5416025"/>
            <a:ext cx="9207300" cy="139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4400"/>
              <a:buFont typeface="Arial"/>
              <a:buNone/>
            </a:pPr>
            <a:r>
              <a:rPr b="1" lang="en-US" sz="4000">
                <a:solidFill>
                  <a:srgbClr val="215984"/>
                </a:solidFill>
              </a:rPr>
              <a:t>ASB Board Report - March 2022</a:t>
            </a:r>
            <a:r>
              <a:rPr b="1" lang="en-US" sz="4000">
                <a:solidFill>
                  <a:srgbClr val="215984"/>
                </a:solidFill>
              </a:rPr>
              <a:t> </a:t>
            </a:r>
            <a:endParaRPr b="1" sz="4000">
              <a:solidFill>
                <a:srgbClr val="215984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4400"/>
              <a:buFont typeface="Arial"/>
              <a:buNone/>
            </a:pPr>
            <a:r>
              <a:rPr lang="en-US" sz="3400">
                <a:solidFill>
                  <a:srgbClr val="215984"/>
                </a:solidFill>
              </a:rPr>
              <a:t>ASB Members</a:t>
            </a:r>
            <a:br>
              <a:rPr lang="en-US" sz="3400">
                <a:solidFill>
                  <a:srgbClr val="215984"/>
                </a:solidFill>
              </a:rPr>
            </a:br>
            <a:r>
              <a:rPr lang="en-US" sz="3400">
                <a:solidFill>
                  <a:srgbClr val="215984"/>
                </a:solidFill>
              </a:rPr>
              <a:t>March 10th</a:t>
            </a:r>
            <a:r>
              <a:rPr lang="en-US" sz="3400">
                <a:solidFill>
                  <a:srgbClr val="215984"/>
                </a:solidFill>
              </a:rPr>
              <a:t>, 2022</a:t>
            </a:r>
            <a:endParaRPr sz="3400">
              <a:solidFill>
                <a:srgbClr val="215984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93" name="Google Shape;9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16220" y="-1787993"/>
            <a:ext cx="12355252" cy="9266438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1"/>
          <p:nvPr/>
        </p:nvSpPr>
        <p:spPr>
          <a:xfrm>
            <a:off x="6999700" y="872500"/>
            <a:ext cx="5046300" cy="22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064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5089"/>
              </a:buClr>
              <a:buSzPts val="2800"/>
              <a:buChar char="●"/>
            </a:pPr>
            <a:r>
              <a:rPr b="1" lang="en-US" sz="2800">
                <a:solidFill>
                  <a:srgbClr val="005089"/>
                </a:solidFill>
              </a:rPr>
              <a:t>Successes </a:t>
            </a:r>
            <a:endParaRPr b="1" sz="2800">
              <a:solidFill>
                <a:srgbClr val="005089"/>
              </a:solidFill>
            </a:endParaRPr>
          </a:p>
          <a:p>
            <a:pPr indent="-4064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005089"/>
              </a:buClr>
              <a:buSzPts val="2800"/>
              <a:buChar char="●"/>
            </a:pPr>
            <a:r>
              <a:rPr b="1" lang="en-US" sz="2800">
                <a:solidFill>
                  <a:srgbClr val="005089"/>
                </a:solidFill>
              </a:rPr>
              <a:t>Challenges</a:t>
            </a:r>
            <a:endParaRPr b="1" sz="2800">
              <a:solidFill>
                <a:srgbClr val="005089"/>
              </a:solidFill>
            </a:endParaRPr>
          </a:p>
          <a:p>
            <a:pPr indent="-4064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005089"/>
              </a:buClr>
              <a:buSzPts val="2800"/>
              <a:buChar char="●"/>
            </a:pPr>
            <a:r>
              <a:rPr b="1" lang="en-US" sz="2800">
                <a:solidFill>
                  <a:srgbClr val="005089"/>
                </a:solidFill>
              </a:rPr>
              <a:t>Priorities</a:t>
            </a:r>
            <a:endParaRPr b="1" sz="2800">
              <a:solidFill>
                <a:srgbClr val="005089"/>
              </a:solidFill>
            </a:endParaRPr>
          </a:p>
          <a:p>
            <a:pPr indent="-393700" lvl="0" marL="457200" marR="0" rtl="0" algn="l">
              <a:spcBef>
                <a:spcPts val="1000"/>
              </a:spcBef>
              <a:spcAft>
                <a:spcPts val="1000"/>
              </a:spcAft>
              <a:buClr>
                <a:srgbClr val="005089"/>
              </a:buClr>
              <a:buSzPts val="2600"/>
              <a:buChar char="●"/>
            </a:pPr>
            <a:r>
              <a:rPr b="1" lang="en-US" sz="2800">
                <a:solidFill>
                  <a:srgbClr val="005089"/>
                </a:solidFill>
              </a:rPr>
              <a:t>Questions &amp; Conversation</a:t>
            </a:r>
            <a:r>
              <a:rPr b="1" lang="en-US" sz="2200">
                <a:solidFill>
                  <a:srgbClr val="005089"/>
                </a:solidFill>
              </a:rPr>
              <a:t> </a:t>
            </a:r>
            <a:endParaRPr b="1" sz="2200">
              <a:solidFill>
                <a:srgbClr val="005089"/>
              </a:solidFill>
            </a:endParaRPr>
          </a:p>
        </p:txBody>
      </p:sp>
      <p:sp>
        <p:nvSpPr>
          <p:cNvPr id="95" name="Google Shape;95;p14"/>
          <p:cNvSpPr txBox="1"/>
          <p:nvPr/>
        </p:nvSpPr>
        <p:spPr>
          <a:xfrm>
            <a:off x="495975" y="4492700"/>
            <a:ext cx="4293600" cy="17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00" u="none" cap="none" strike="noStrike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Table of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00" u="none" cap="none" strike="noStrike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Contents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1" name="Google Shape;10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04274" y="-18047"/>
            <a:ext cx="9168063" cy="6876047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5"/>
          <p:cNvSpPr txBox="1"/>
          <p:nvPr/>
        </p:nvSpPr>
        <p:spPr>
          <a:xfrm>
            <a:off x="5551500" y="2621800"/>
            <a:ext cx="6192000" cy="17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6DC1D0"/>
                </a:solidFill>
              </a:rPr>
              <a:t>Successes</a:t>
            </a:r>
            <a:endParaRPr b="1" i="0" sz="5400" u="none" cap="none" strike="noStrike">
              <a:solidFill>
                <a:srgbClr val="6DC1D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8" name="Google Shape;108;p16"/>
          <p:cNvSpPr txBox="1"/>
          <p:nvPr/>
        </p:nvSpPr>
        <p:spPr>
          <a:xfrm>
            <a:off x="506475" y="1412200"/>
            <a:ext cx="10934100" cy="49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●"/>
            </a:pPr>
            <a:r>
              <a:rPr b="1" lang="en-US" sz="2000">
                <a:solidFill>
                  <a:srgbClr val="495B67"/>
                </a:solidFill>
              </a:rPr>
              <a:t>ASB Was A Part Of The Interview Process For A New Advisor</a:t>
            </a:r>
            <a:endParaRPr sz="2000">
              <a:solidFill>
                <a:srgbClr val="495B67"/>
              </a:solidFill>
            </a:endParaRPr>
          </a:p>
          <a:p>
            <a:pPr indent="-35560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>
                <a:solidFill>
                  <a:srgbClr val="495B67"/>
                </a:solidFill>
              </a:rPr>
              <a:t>We now have 2 co-advisors</a:t>
            </a:r>
            <a:endParaRPr sz="2000">
              <a:solidFill>
                <a:srgbClr val="495B67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495B67"/>
              </a:solidFill>
            </a:endParaRPr>
          </a:p>
          <a:p>
            <a:pPr indent="-355600" lvl="0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95B67"/>
              </a:buClr>
              <a:buSzPts val="2000"/>
              <a:buChar char="●"/>
            </a:pPr>
            <a:r>
              <a:rPr b="1" lang="en-US" sz="2000">
                <a:solidFill>
                  <a:srgbClr val="495B67"/>
                </a:solidFill>
              </a:rPr>
              <a:t>Clubs/Student Led Activities</a:t>
            </a:r>
            <a:endParaRPr sz="2000">
              <a:solidFill>
                <a:srgbClr val="495B67"/>
              </a:solidFill>
            </a:endParaRPr>
          </a:p>
          <a:p>
            <a:pPr indent="-35560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>
                <a:solidFill>
                  <a:srgbClr val="495B67"/>
                </a:solidFill>
              </a:rPr>
              <a:t>Students are trying to make the best of the situation/ perseverance</a:t>
            </a:r>
            <a:endParaRPr sz="2000">
              <a:solidFill>
                <a:srgbClr val="495B67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495B67"/>
              </a:buClr>
              <a:buSzPts val="900"/>
              <a:buFont typeface="Arial"/>
              <a:buNone/>
            </a:pPr>
            <a:r>
              <a:t/>
            </a:r>
            <a:endParaRPr b="1" i="0" sz="900">
              <a:solidFill>
                <a:srgbClr val="495B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6"/>
          <p:cNvSpPr txBox="1"/>
          <p:nvPr/>
        </p:nvSpPr>
        <p:spPr>
          <a:xfrm>
            <a:off x="628938" y="344508"/>
            <a:ext cx="6501900" cy="11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005089"/>
                </a:solidFill>
              </a:rPr>
              <a:t>Successes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5" name="Google Shape;11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16220" y="-1787993"/>
            <a:ext cx="12355252" cy="926643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7"/>
          <p:cNvSpPr/>
          <p:nvPr/>
        </p:nvSpPr>
        <p:spPr>
          <a:xfrm>
            <a:off x="6999900" y="2690700"/>
            <a:ext cx="4743600" cy="17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005089"/>
                </a:solidFill>
              </a:rPr>
              <a:t>Challenges</a:t>
            </a:r>
            <a:endParaRPr sz="1800">
              <a:solidFill>
                <a:srgbClr val="0050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2" name="Google Shape;122;p18"/>
          <p:cNvSpPr txBox="1"/>
          <p:nvPr/>
        </p:nvSpPr>
        <p:spPr>
          <a:xfrm>
            <a:off x="397800" y="1488400"/>
            <a:ext cx="11218200" cy="52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495B67"/>
              </a:solidFill>
            </a:endParaRPr>
          </a:p>
          <a:p>
            <a:pPr indent="-3683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200"/>
              <a:buChar char="●"/>
            </a:pPr>
            <a:r>
              <a:rPr b="1" lang="en-US" sz="2000">
                <a:solidFill>
                  <a:srgbClr val="495B67"/>
                </a:solidFill>
              </a:rPr>
              <a:t>Adjusting To No ASB Advisor</a:t>
            </a:r>
            <a:endParaRPr b="1" sz="2000">
              <a:solidFill>
                <a:srgbClr val="495B67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495B67"/>
              </a:solidFill>
            </a:endParaRPr>
          </a:p>
          <a:p>
            <a:pPr indent="-3683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200"/>
              <a:buChar char="●"/>
            </a:pPr>
            <a:r>
              <a:rPr b="1" lang="en-US" sz="2000">
                <a:solidFill>
                  <a:srgbClr val="495B67"/>
                </a:solidFill>
              </a:rPr>
              <a:t>Communication</a:t>
            </a:r>
            <a:endParaRPr b="1" sz="2000">
              <a:solidFill>
                <a:srgbClr val="495B67"/>
              </a:solidFill>
            </a:endParaRPr>
          </a:p>
          <a:p>
            <a:pPr indent="-35560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>
                <a:solidFill>
                  <a:srgbClr val="495B67"/>
                </a:solidFill>
              </a:rPr>
              <a:t>Unclear consensus on Senior activities</a:t>
            </a:r>
            <a:endParaRPr sz="2000">
              <a:solidFill>
                <a:srgbClr val="495B67"/>
              </a:solidFill>
            </a:endParaRPr>
          </a:p>
          <a:p>
            <a:pPr indent="-355600" lvl="2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■"/>
            </a:pPr>
            <a:r>
              <a:rPr lang="en-US" sz="2000">
                <a:solidFill>
                  <a:srgbClr val="495B67"/>
                </a:solidFill>
              </a:rPr>
              <a:t>Graduation, Grad Night, 100 Days until Graduation</a:t>
            </a:r>
            <a:endParaRPr sz="2000">
              <a:solidFill>
                <a:srgbClr val="495B67"/>
              </a:solidFill>
            </a:endParaRPr>
          </a:p>
          <a:p>
            <a:pPr indent="-355600" lvl="2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■"/>
            </a:pPr>
            <a:r>
              <a:rPr lang="en-US" sz="2000">
                <a:solidFill>
                  <a:srgbClr val="495B67"/>
                </a:solidFill>
              </a:rPr>
              <a:t>Lack of funding ($400 Grad Night)</a:t>
            </a:r>
            <a:endParaRPr sz="2000">
              <a:solidFill>
                <a:srgbClr val="495B67"/>
              </a:solidFill>
            </a:endParaRPr>
          </a:p>
          <a:p>
            <a:pPr indent="-35560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>
                <a:solidFill>
                  <a:srgbClr val="495B67"/>
                </a:solidFill>
              </a:rPr>
              <a:t>COVID-19 Updates</a:t>
            </a:r>
            <a:endParaRPr sz="2000">
              <a:solidFill>
                <a:srgbClr val="495B67"/>
              </a:solidFill>
            </a:endParaRPr>
          </a:p>
          <a:p>
            <a:pPr indent="-35560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>
                <a:solidFill>
                  <a:srgbClr val="495B67"/>
                </a:solidFill>
              </a:rPr>
              <a:t>Concern for Student Safety</a:t>
            </a:r>
            <a:endParaRPr sz="2000">
              <a:solidFill>
                <a:srgbClr val="495B67"/>
              </a:solidFill>
            </a:endParaRPr>
          </a:p>
          <a:p>
            <a:pPr indent="-355600" lvl="2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■"/>
            </a:pPr>
            <a:r>
              <a:rPr lang="en-US" sz="2000">
                <a:solidFill>
                  <a:srgbClr val="495B67"/>
                </a:solidFill>
              </a:rPr>
              <a:t>Transparency</a:t>
            </a:r>
            <a:r>
              <a:rPr lang="en-US" sz="2000">
                <a:solidFill>
                  <a:srgbClr val="495B67"/>
                </a:solidFill>
              </a:rPr>
              <a:t> on all issues against student and teacher safety </a:t>
            </a:r>
            <a:endParaRPr b="1" sz="2000">
              <a:solidFill>
                <a:srgbClr val="495B67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495B67"/>
              </a:solidFill>
            </a:endParaRPr>
          </a:p>
          <a:p>
            <a:pPr indent="-3556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●"/>
            </a:pPr>
            <a:r>
              <a:rPr b="1" lang="en-US" sz="2000">
                <a:solidFill>
                  <a:srgbClr val="495B67"/>
                </a:solidFill>
              </a:rPr>
              <a:t>Student Behavior</a:t>
            </a:r>
            <a:endParaRPr sz="2000">
              <a:solidFill>
                <a:srgbClr val="495B67"/>
              </a:solidFill>
            </a:endParaRPr>
          </a:p>
          <a:p>
            <a:pPr indent="-355600" lvl="2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■"/>
            </a:pPr>
            <a:r>
              <a:rPr lang="en-US" sz="2000">
                <a:solidFill>
                  <a:srgbClr val="495B67"/>
                </a:solidFill>
              </a:rPr>
              <a:t>No </a:t>
            </a:r>
            <a:r>
              <a:rPr lang="en-US" sz="2000">
                <a:solidFill>
                  <a:srgbClr val="495B67"/>
                </a:solidFill>
              </a:rPr>
              <a:t>structured</a:t>
            </a:r>
            <a:r>
              <a:rPr lang="en-US" sz="2000">
                <a:solidFill>
                  <a:srgbClr val="495B67"/>
                </a:solidFill>
              </a:rPr>
              <a:t> </a:t>
            </a:r>
            <a:r>
              <a:rPr lang="en-US" sz="2000">
                <a:solidFill>
                  <a:srgbClr val="495B67"/>
                </a:solidFill>
              </a:rPr>
              <a:t>disciplinary</a:t>
            </a:r>
            <a:r>
              <a:rPr lang="en-US" sz="2000">
                <a:solidFill>
                  <a:srgbClr val="495B67"/>
                </a:solidFill>
              </a:rPr>
              <a:t> measure to set expectations for student </a:t>
            </a:r>
            <a:endParaRPr sz="2000">
              <a:solidFill>
                <a:srgbClr val="495B67"/>
              </a:solidFill>
            </a:endParaRPr>
          </a:p>
          <a:p>
            <a:pPr indent="-355600" lvl="3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●"/>
            </a:pPr>
            <a:r>
              <a:rPr lang="en-US" sz="2000">
                <a:solidFill>
                  <a:srgbClr val="495B67"/>
                </a:solidFill>
              </a:rPr>
              <a:t>Inappropriate and </a:t>
            </a:r>
            <a:r>
              <a:rPr lang="en-US" sz="2000">
                <a:solidFill>
                  <a:srgbClr val="495B67"/>
                </a:solidFill>
              </a:rPr>
              <a:t>disruptive</a:t>
            </a:r>
            <a:r>
              <a:rPr lang="en-US" sz="2000">
                <a:solidFill>
                  <a:srgbClr val="495B67"/>
                </a:solidFill>
              </a:rPr>
              <a:t> behavior is normalized </a:t>
            </a:r>
            <a:endParaRPr sz="2000">
              <a:solidFill>
                <a:srgbClr val="495B67"/>
              </a:solidFill>
            </a:endParaRPr>
          </a:p>
        </p:txBody>
      </p:sp>
      <p:sp>
        <p:nvSpPr>
          <p:cNvPr id="123" name="Google Shape;123;p18"/>
          <p:cNvSpPr txBox="1"/>
          <p:nvPr/>
        </p:nvSpPr>
        <p:spPr>
          <a:xfrm>
            <a:off x="635850" y="496902"/>
            <a:ext cx="6501900" cy="7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005089"/>
                </a:solidFill>
              </a:rPr>
              <a:t>Challenges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9" name="Google Shape;12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04274" y="-18047"/>
            <a:ext cx="9168060" cy="6876048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9"/>
          <p:cNvSpPr txBox="1"/>
          <p:nvPr/>
        </p:nvSpPr>
        <p:spPr>
          <a:xfrm>
            <a:off x="5551500" y="2621800"/>
            <a:ext cx="6192000" cy="17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6DC1D0"/>
                </a:solidFill>
              </a:rPr>
              <a:t>Priorities</a:t>
            </a:r>
            <a:endParaRPr b="1" i="0" sz="5400" u="none" cap="none" strike="noStrike">
              <a:solidFill>
                <a:srgbClr val="6DC1D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6" name="Google Shape;136;p20"/>
          <p:cNvSpPr txBox="1"/>
          <p:nvPr/>
        </p:nvSpPr>
        <p:spPr>
          <a:xfrm>
            <a:off x="397800" y="1488400"/>
            <a:ext cx="11218200" cy="52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495B67"/>
              </a:solidFill>
            </a:endParaRPr>
          </a:p>
          <a:p>
            <a:pPr indent="-3556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●"/>
            </a:pPr>
            <a:r>
              <a:rPr b="1" lang="en-US" sz="2000">
                <a:solidFill>
                  <a:srgbClr val="495B67"/>
                </a:solidFill>
              </a:rPr>
              <a:t>Spring Spirit Week &amp; Outdoor Pep Rally</a:t>
            </a:r>
            <a:endParaRPr b="1" sz="2000">
              <a:solidFill>
                <a:srgbClr val="495B67"/>
              </a:solidFill>
            </a:endParaRPr>
          </a:p>
          <a:p>
            <a:pPr indent="-35560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>
                <a:solidFill>
                  <a:srgbClr val="495B67"/>
                </a:solidFill>
              </a:rPr>
              <a:t>First Pep Rally In 2 Years</a:t>
            </a:r>
            <a:endParaRPr sz="2000">
              <a:solidFill>
                <a:srgbClr val="495B67"/>
              </a:solidFill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495B67"/>
              </a:solidFill>
            </a:endParaRPr>
          </a:p>
          <a:p>
            <a:pPr indent="-3556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●"/>
            </a:pPr>
            <a:r>
              <a:rPr b="1" lang="en-US" sz="2000">
                <a:solidFill>
                  <a:srgbClr val="495B67"/>
                </a:solidFill>
              </a:rPr>
              <a:t>Staff Retention</a:t>
            </a:r>
            <a:endParaRPr sz="2200">
              <a:solidFill>
                <a:srgbClr val="495B67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495B67"/>
              </a:solidFill>
            </a:endParaRPr>
          </a:p>
          <a:p>
            <a:pPr indent="-3556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●"/>
            </a:pPr>
            <a:r>
              <a:rPr b="1" lang="en-US" sz="2000">
                <a:solidFill>
                  <a:srgbClr val="495B67"/>
                </a:solidFill>
              </a:rPr>
              <a:t>Community Building</a:t>
            </a:r>
            <a:endParaRPr b="1" sz="2000">
              <a:solidFill>
                <a:srgbClr val="495B67"/>
              </a:solidFill>
            </a:endParaRPr>
          </a:p>
          <a:p>
            <a:pPr indent="-35560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>
                <a:solidFill>
                  <a:srgbClr val="495B67"/>
                </a:solidFill>
              </a:rPr>
              <a:t>Spring Festival</a:t>
            </a:r>
            <a:endParaRPr sz="2000">
              <a:solidFill>
                <a:srgbClr val="495B67"/>
              </a:solidFill>
            </a:endParaRPr>
          </a:p>
          <a:p>
            <a:pPr indent="-35560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>
                <a:solidFill>
                  <a:srgbClr val="495B67"/>
                </a:solidFill>
              </a:rPr>
              <a:t>Senior Activities</a:t>
            </a:r>
            <a:endParaRPr sz="2000">
              <a:solidFill>
                <a:srgbClr val="495B67"/>
              </a:solidFill>
            </a:endParaRPr>
          </a:p>
          <a:p>
            <a:pPr indent="-35560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>
                <a:solidFill>
                  <a:srgbClr val="495B67"/>
                </a:solidFill>
              </a:rPr>
              <a:t>ASB Elections</a:t>
            </a:r>
            <a:endParaRPr sz="2000">
              <a:solidFill>
                <a:srgbClr val="495B67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495B67"/>
              </a:solidFill>
            </a:endParaRPr>
          </a:p>
        </p:txBody>
      </p:sp>
      <p:sp>
        <p:nvSpPr>
          <p:cNvPr id="137" name="Google Shape;137;p20"/>
          <p:cNvSpPr txBox="1"/>
          <p:nvPr/>
        </p:nvSpPr>
        <p:spPr>
          <a:xfrm>
            <a:off x="635850" y="496902"/>
            <a:ext cx="6501900" cy="7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005089"/>
                </a:solidFill>
              </a:rPr>
              <a:t>Priorities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2384" y="0"/>
            <a:ext cx="12489141" cy="9366856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1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4" name="Google Shape;144;p21"/>
          <p:cNvSpPr txBox="1"/>
          <p:nvPr/>
        </p:nvSpPr>
        <p:spPr>
          <a:xfrm>
            <a:off x="635850" y="496900"/>
            <a:ext cx="9936900" cy="46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005089"/>
                </a:solidFill>
              </a:rPr>
              <a:t>Questions &amp; Conversation</a:t>
            </a:r>
            <a:endParaRPr b="1" sz="5400">
              <a:solidFill>
                <a:srgbClr val="005089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200">
              <a:solidFill>
                <a:srgbClr val="005089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400">
              <a:solidFill>
                <a:srgbClr val="005089"/>
              </a:solidFill>
            </a:endParaRPr>
          </a:p>
        </p:txBody>
      </p:sp>
      <p:pic>
        <p:nvPicPr>
          <p:cNvPr id="145" name="Google Shape;145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14416" y="4280784"/>
            <a:ext cx="3273836" cy="2456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