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65" r:id="rId2"/>
    <p:sldId id="257" r:id="rId3"/>
    <p:sldId id="258" r:id="rId4"/>
    <p:sldId id="268" r:id="rId5"/>
    <p:sldId id="264" r:id="rId6"/>
    <p:sldId id="263" r:id="rId7"/>
    <p:sldId id="267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562"/>
  </p:normalViewPr>
  <p:slideViewPr>
    <p:cSldViewPr snapToGrid="0" snapToObjects="1">
      <p:cViewPr varScale="1">
        <p:scale>
          <a:sx n="94" d="100"/>
          <a:sy n="94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3851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2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69881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1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1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4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66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60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037A6FA-9073-409F-AEC1-BEF677E5AE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8113408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0DE7840-FD59-5648-92C7-9537F54792A1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5FEDA91-F40D-884F-A703-40928FE724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9120DF6-FB32-45E6-AAF7-566EA73F925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9120DF6-FB32-45E6-AAF7-566EA73F92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EE99AD1-8D6F-4B74-863E-9794342A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Board Listening Sessions with staff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1C027-92D5-4BA7-ABFE-4346A1CC3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endParaRPr lang="en-US" dirty="0"/>
          </a:p>
          <a:p>
            <a:pPr marL="0" indent="0" algn="l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endParaRPr lang="en-US" dirty="0"/>
          </a:p>
          <a:p>
            <a:pPr marL="0" indent="0" algn="l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23037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458F-9B67-F345-9E8F-82A2B9CCD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0015"/>
            <a:ext cx="10406418" cy="6107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A63D-466D-0044-A000-92E88DD8D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037229"/>
            <a:ext cx="10406419" cy="5691117"/>
          </a:xfrm>
        </p:spPr>
        <p:txBody>
          <a:bodyPr/>
          <a:lstStyle/>
          <a:p>
            <a:r>
              <a:rPr lang="en-US" b="1" dirty="0"/>
              <a:t>Alton encouraged the board to hear concerns from staff directly</a:t>
            </a:r>
          </a:p>
          <a:p>
            <a:r>
              <a:rPr lang="en-US" b="1" dirty="0"/>
              <a:t>7 hour-long sessions with Alicia, Layla, Margaret, Jess</a:t>
            </a:r>
          </a:p>
          <a:p>
            <a:r>
              <a:rPr lang="en-US" b="1" dirty="0"/>
              <a:t>Staff split into diverse groups representing the entire Academy:</a:t>
            </a:r>
          </a:p>
          <a:p>
            <a:pPr marL="530352" lvl="1" indent="0">
              <a:buNone/>
            </a:pPr>
            <a:r>
              <a:rPr lang="en-US" dirty="0"/>
              <a:t>•Central Office   •New Teachers, Subs, Residents  •Non-faculty Staff  •After-school Team</a:t>
            </a:r>
          </a:p>
          <a:p>
            <a:pPr marL="530352" lvl="1" indent="0">
              <a:buNone/>
            </a:pPr>
            <a:r>
              <a:rPr lang="en-US" dirty="0"/>
              <a:t>•Humanities Teachers   •Non-executive School Leaders  •Math/Science/Art Teachers</a:t>
            </a:r>
          </a:p>
          <a:p>
            <a:r>
              <a:rPr lang="en-US" b="1" dirty="0"/>
              <a:t>68 participants overall – </a:t>
            </a:r>
            <a:r>
              <a:rPr lang="en-US" dirty="0"/>
              <a:t>about 50% of total </a:t>
            </a:r>
            <a:r>
              <a:rPr lang="en-US" b="1" dirty="0"/>
              <a:t>– and good representation in each group</a:t>
            </a:r>
          </a:p>
          <a:p>
            <a:r>
              <a:rPr lang="en-US" b="1" dirty="0"/>
              <a:t>Questions posed:</a:t>
            </a:r>
          </a:p>
          <a:p>
            <a:pPr marL="530352" lvl="1" indent="0">
              <a:buNone/>
            </a:pPr>
            <a:r>
              <a:rPr lang="en-US" dirty="0"/>
              <a:t>•What is working well/better?   •What are challenges/pain points?</a:t>
            </a:r>
          </a:p>
          <a:p>
            <a:pPr marL="530352" lvl="1" indent="0">
              <a:buNone/>
            </a:pPr>
            <a:r>
              <a:rPr lang="en-US" dirty="0"/>
              <a:t>•What suggestions do you have for leadership?</a:t>
            </a:r>
          </a:p>
          <a:p>
            <a:r>
              <a:rPr lang="en-US" b="1" dirty="0"/>
              <a:t>Solution-oriented mindset was evident</a:t>
            </a:r>
          </a:p>
          <a:p>
            <a:r>
              <a:rPr lang="en-US" b="1" dirty="0"/>
              <a:t>Most expressed deep care for MWA staff culture, student culture, learning and safety</a:t>
            </a:r>
          </a:p>
          <a:p>
            <a:r>
              <a:rPr lang="en-US" b="1" dirty="0"/>
              <a:t>Broad acknowledgement that everyone is stretched thin, including leaders, and that issues are occurring within the context of a challenging year for schools everywhere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3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E43C-8A13-5C48-B9F7-834B824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12845"/>
            <a:ext cx="9601200" cy="6653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Bright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B2E40-3C59-8043-A749-7B477547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6537"/>
            <a:ext cx="9601200" cy="515885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All Groups:</a:t>
            </a:r>
          </a:p>
          <a:p>
            <a:pPr lvl="1"/>
            <a:r>
              <a:rPr lang="en-US" dirty="0"/>
              <a:t>Support of colleagues (mostly laterally)</a:t>
            </a:r>
          </a:p>
          <a:p>
            <a:pPr lvl="1"/>
            <a:endParaRPr lang="en-US" dirty="0"/>
          </a:p>
          <a:p>
            <a:r>
              <a:rPr lang="en-US" b="1" dirty="0"/>
              <a:t>Most Groups:</a:t>
            </a:r>
          </a:p>
          <a:p>
            <a:pPr lvl="1"/>
            <a:r>
              <a:rPr lang="en-US" dirty="0"/>
              <a:t>Increased listening by leadership</a:t>
            </a:r>
          </a:p>
          <a:p>
            <a:pPr lvl="1"/>
            <a:r>
              <a:rPr lang="en-US" dirty="0"/>
              <a:t>Hiring/permanent subs</a:t>
            </a:r>
          </a:p>
          <a:p>
            <a:pPr lvl="1"/>
            <a:r>
              <a:rPr lang="en-US" dirty="0"/>
              <a:t>People are stepping up, chipping in, learning to manage</a:t>
            </a:r>
          </a:p>
          <a:p>
            <a:pPr lvl="1"/>
            <a:r>
              <a:rPr lang="en-US" dirty="0"/>
              <a:t>Recent community building , improving sense of community</a:t>
            </a:r>
          </a:p>
          <a:p>
            <a:pPr lvl="1"/>
            <a:endParaRPr lang="en-US" dirty="0"/>
          </a:p>
          <a:p>
            <a:r>
              <a:rPr lang="en-US" b="1" dirty="0"/>
              <a:t>Also mentioned:</a:t>
            </a:r>
          </a:p>
          <a:p>
            <a:pPr lvl="1"/>
            <a:r>
              <a:rPr lang="en-US" dirty="0"/>
              <a:t>Students are great</a:t>
            </a:r>
          </a:p>
          <a:p>
            <a:pPr lvl="1"/>
            <a:r>
              <a:rPr lang="en-US" dirty="0"/>
              <a:t>Improving student behavior</a:t>
            </a:r>
          </a:p>
          <a:p>
            <a:pPr lvl="1"/>
            <a:r>
              <a:rPr lang="en-US" dirty="0"/>
              <a:t>Resources, compensation/benefits, opportunities for career growth</a:t>
            </a:r>
          </a:p>
          <a:p>
            <a:pPr lvl="1"/>
            <a:r>
              <a:rPr lang="en-US" dirty="0"/>
              <a:t>ASB announcements are back!</a:t>
            </a:r>
          </a:p>
          <a:p>
            <a:pPr marL="53035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6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5368813-B1C9-4F82-9C39-007B5AA4937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93485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75368813-B1C9-4F82-9C39-007B5AA49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A4E43C-8A13-5C48-B9F7-834B824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12845"/>
            <a:ext cx="10570191" cy="665328"/>
          </a:xfrm>
        </p:spPr>
        <p:txBody>
          <a:bodyPr vert="horz">
            <a:normAutofit fontScale="90000"/>
          </a:bodyPr>
          <a:lstStyle/>
          <a:p>
            <a:r>
              <a:rPr lang="en-US" b="1" dirty="0"/>
              <a:t>High-level Themes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44AABF-E232-4DCD-A06D-BAB80BF95E39}"/>
              </a:ext>
            </a:extLst>
          </p:cNvPr>
          <p:cNvSpPr/>
          <p:nvPr/>
        </p:nvSpPr>
        <p:spPr>
          <a:xfrm>
            <a:off x="1691838" y="1213109"/>
            <a:ext cx="2382482" cy="602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Respect &amp; Community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81C373-E3E2-47C5-8415-690CE81B639E}"/>
              </a:ext>
            </a:extLst>
          </p:cNvPr>
          <p:cNvSpPr/>
          <p:nvPr/>
        </p:nvSpPr>
        <p:spPr>
          <a:xfrm>
            <a:off x="4350960" y="1213109"/>
            <a:ext cx="2382482" cy="602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A933E-EF5C-4E94-8B9B-21E9D8A61686}"/>
              </a:ext>
            </a:extLst>
          </p:cNvPr>
          <p:cNvSpPr/>
          <p:nvPr/>
        </p:nvSpPr>
        <p:spPr>
          <a:xfrm>
            <a:off x="7010082" y="1213109"/>
            <a:ext cx="2382482" cy="602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Tools &amp; Support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9BCA26-B640-4658-9182-FAB4E35C2920}"/>
              </a:ext>
            </a:extLst>
          </p:cNvPr>
          <p:cNvSpPr/>
          <p:nvPr/>
        </p:nvSpPr>
        <p:spPr>
          <a:xfrm>
            <a:off x="9669203" y="1213109"/>
            <a:ext cx="2382482" cy="602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Behavior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172A8-77D6-4C2E-A061-78D5C7CAA13A}"/>
              </a:ext>
            </a:extLst>
          </p:cNvPr>
          <p:cNvSpPr/>
          <p:nvPr/>
        </p:nvSpPr>
        <p:spPr>
          <a:xfrm>
            <a:off x="1010653" y="1973179"/>
            <a:ext cx="11041032" cy="2237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2D06D55-90B4-41AC-BC45-4F817969117D}"/>
              </a:ext>
            </a:extLst>
          </p:cNvPr>
          <p:cNvSpPr/>
          <p:nvPr/>
        </p:nvSpPr>
        <p:spPr>
          <a:xfrm>
            <a:off x="1010653" y="4368823"/>
            <a:ext cx="11041032" cy="22378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34D0092-1B29-48C6-BC40-288412740974}"/>
              </a:ext>
            </a:extLst>
          </p:cNvPr>
          <p:cNvSpPr/>
          <p:nvPr/>
        </p:nvSpPr>
        <p:spPr>
          <a:xfrm>
            <a:off x="2558227" y="4042611"/>
            <a:ext cx="649705" cy="48126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B9DAAED5-35F2-49AA-A1B1-2AB0D499466D}"/>
              </a:ext>
            </a:extLst>
          </p:cNvPr>
          <p:cNvSpPr/>
          <p:nvPr/>
        </p:nvSpPr>
        <p:spPr>
          <a:xfrm>
            <a:off x="5217348" y="4042611"/>
            <a:ext cx="649705" cy="48126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E724FF52-9979-4825-9E67-9F5C726DE8F7}"/>
              </a:ext>
            </a:extLst>
          </p:cNvPr>
          <p:cNvSpPr/>
          <p:nvPr/>
        </p:nvSpPr>
        <p:spPr>
          <a:xfrm>
            <a:off x="7876469" y="4042611"/>
            <a:ext cx="649705" cy="48126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385D96BB-1B40-472F-A3AE-42F7A938D57D}"/>
              </a:ext>
            </a:extLst>
          </p:cNvPr>
          <p:cNvSpPr/>
          <p:nvPr/>
        </p:nvSpPr>
        <p:spPr>
          <a:xfrm>
            <a:off x="10535591" y="4042611"/>
            <a:ext cx="649705" cy="48126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FFE69-130B-4607-9CEF-06AF4B16C94D}"/>
              </a:ext>
            </a:extLst>
          </p:cNvPr>
          <p:cNvSpPr txBox="1"/>
          <p:nvPr/>
        </p:nvSpPr>
        <p:spPr>
          <a:xfrm rot="16200000">
            <a:off x="573869" y="2907450"/>
            <a:ext cx="1270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Pain points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9E858B-60D3-40C8-BC5C-DF282BF5DFEE}"/>
              </a:ext>
            </a:extLst>
          </p:cNvPr>
          <p:cNvSpPr txBox="1"/>
          <p:nvPr/>
        </p:nvSpPr>
        <p:spPr>
          <a:xfrm rot="16200000">
            <a:off x="250982" y="5303094"/>
            <a:ext cx="195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145DAD-514D-4101-84B7-B4C390D00EF7}"/>
              </a:ext>
            </a:extLst>
          </p:cNvPr>
          <p:cNvSpPr txBox="1"/>
          <p:nvPr/>
        </p:nvSpPr>
        <p:spPr>
          <a:xfrm>
            <a:off x="1691838" y="2102854"/>
            <a:ext cx="2382482" cy="206210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/>
              <a:t>Staff feeling </a:t>
            </a:r>
            <a:r>
              <a:rPr lang="en-US" sz="1600" b="1" i="1" dirty="0"/>
              <a:t>lack of community</a:t>
            </a:r>
            <a:r>
              <a:rPr lang="en-US" sz="1600" i="1" dirty="0"/>
              <a:t> and not </a:t>
            </a:r>
            <a:r>
              <a:rPr lang="en-US" sz="1600" b="1" i="1" dirty="0"/>
              <a:t>feeling valued</a:t>
            </a:r>
            <a:r>
              <a:rPr lang="en-US" sz="1600" i="1" dirty="0"/>
              <a:t>, particularly with staff turnover</a:t>
            </a:r>
          </a:p>
          <a:p>
            <a:pPr algn="ctr"/>
            <a:endParaRPr lang="en-US" sz="1400" i="1" dirty="0"/>
          </a:p>
          <a:p>
            <a:pPr algn="ctr"/>
            <a:r>
              <a:rPr lang="en-US" sz="1600" i="1" dirty="0"/>
              <a:t>Pressure to be perfect and </a:t>
            </a:r>
            <a:r>
              <a:rPr lang="en-US" sz="1600" b="1" i="1" dirty="0"/>
              <a:t>fear of admitting mistakes/raising red flags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FA330B-EF42-46C5-B0F5-A6BEB1547096}"/>
              </a:ext>
            </a:extLst>
          </p:cNvPr>
          <p:cNvCxnSpPr>
            <a:cxnSpLocks/>
          </p:cNvCxnSpPr>
          <p:nvPr/>
        </p:nvCxnSpPr>
        <p:spPr>
          <a:xfrm>
            <a:off x="4259179" y="2064084"/>
            <a:ext cx="0" cy="4372811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23175ED-7AB2-436F-A837-9D0D597CC261}"/>
              </a:ext>
            </a:extLst>
          </p:cNvPr>
          <p:cNvCxnSpPr>
            <a:cxnSpLocks/>
          </p:cNvCxnSpPr>
          <p:nvPr/>
        </p:nvCxnSpPr>
        <p:spPr>
          <a:xfrm>
            <a:off x="6878053" y="2064084"/>
            <a:ext cx="0" cy="4372811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841076F-F56E-4E2A-B620-0F5CA93F1527}"/>
              </a:ext>
            </a:extLst>
          </p:cNvPr>
          <p:cNvCxnSpPr>
            <a:cxnSpLocks/>
          </p:cNvCxnSpPr>
          <p:nvPr/>
        </p:nvCxnSpPr>
        <p:spPr>
          <a:xfrm>
            <a:off x="9545053" y="2064084"/>
            <a:ext cx="0" cy="4372811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01B0814-8E42-4460-A1A4-D02CFC007010}"/>
              </a:ext>
            </a:extLst>
          </p:cNvPr>
          <p:cNvSpPr txBox="1"/>
          <p:nvPr/>
        </p:nvSpPr>
        <p:spPr>
          <a:xfrm>
            <a:off x="4358836" y="2102854"/>
            <a:ext cx="2503917" cy="181588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/>
              <a:t>Last-minute </a:t>
            </a:r>
            <a:r>
              <a:rPr lang="en-US" sz="1600" i="1" dirty="0"/>
              <a:t>communication</a:t>
            </a:r>
          </a:p>
          <a:p>
            <a:pPr algn="ctr"/>
            <a:endParaRPr lang="en-US" sz="1600" i="1" dirty="0"/>
          </a:p>
          <a:p>
            <a:pPr algn="ctr"/>
            <a:r>
              <a:rPr lang="en-US" sz="1600" i="1" dirty="0"/>
              <a:t>Slow and </a:t>
            </a:r>
            <a:r>
              <a:rPr lang="en-US" sz="1600" b="1" i="1" dirty="0"/>
              <a:t>opaque decision making</a:t>
            </a:r>
          </a:p>
          <a:p>
            <a:pPr algn="ctr"/>
            <a:endParaRPr lang="en-US" sz="1600" i="1" dirty="0"/>
          </a:p>
          <a:p>
            <a:pPr algn="ctr"/>
            <a:r>
              <a:rPr lang="en-US" sz="1600" b="1" i="1" dirty="0"/>
              <a:t>Lack of responsiveness </a:t>
            </a:r>
            <a:r>
              <a:rPr lang="en-US" sz="1600" i="1" dirty="0"/>
              <a:t>to questions and concerns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45EAD3-97D1-4D09-A932-3F8399E98D93}"/>
              </a:ext>
            </a:extLst>
          </p:cNvPr>
          <p:cNvSpPr txBox="1"/>
          <p:nvPr/>
        </p:nvSpPr>
        <p:spPr>
          <a:xfrm>
            <a:off x="1620191" y="4621483"/>
            <a:ext cx="2525775" cy="16312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Community building for students and staff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Focus on making people feel valued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Make time for collaboration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BE9829-C49F-4F85-8557-5EF87FC8A6CD}"/>
              </a:ext>
            </a:extLst>
          </p:cNvPr>
          <p:cNvSpPr txBox="1"/>
          <p:nvPr/>
        </p:nvSpPr>
        <p:spPr>
          <a:xfrm>
            <a:off x="4382446" y="4760534"/>
            <a:ext cx="2525775" cy="123110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Improved communication from school and leadership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Add teacher voice to </a:t>
            </a:r>
            <a:br>
              <a:rPr lang="en-US" sz="1600" dirty="0"/>
            </a:br>
            <a:r>
              <a:rPr lang="en-US" sz="1600" dirty="0"/>
              <a:t>board meetings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64A3C49-0FEA-4B45-B35A-73BDEFB3903A}"/>
              </a:ext>
            </a:extLst>
          </p:cNvPr>
          <p:cNvSpPr txBox="1"/>
          <p:nvPr/>
        </p:nvSpPr>
        <p:spPr>
          <a:xfrm>
            <a:off x="7034578" y="4621483"/>
            <a:ext cx="2525775" cy="187743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Improve systems and planning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Hire more supervisors and temps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Provide more support for new teachers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5F2412-D82A-4063-83BC-61A2EBEB98F5}"/>
              </a:ext>
            </a:extLst>
          </p:cNvPr>
          <p:cNvSpPr txBox="1"/>
          <p:nvPr/>
        </p:nvSpPr>
        <p:spPr>
          <a:xfrm>
            <a:off x="9712753" y="4621482"/>
            <a:ext cx="2525775" cy="123110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Set expectations for students, have consequences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Hire more deans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168226D-A34C-4C02-B526-1B6F0C272494}"/>
              </a:ext>
            </a:extLst>
          </p:cNvPr>
          <p:cNvSpPr txBox="1"/>
          <p:nvPr/>
        </p:nvSpPr>
        <p:spPr>
          <a:xfrm>
            <a:off x="6964115" y="2102854"/>
            <a:ext cx="2503917" cy="206210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/>
              <a:t>Understaffing </a:t>
            </a:r>
            <a:r>
              <a:rPr lang="en-US" sz="1600" i="1" dirty="0"/>
              <a:t>causing extra burden on staff and lack of support for teachers</a:t>
            </a:r>
          </a:p>
          <a:p>
            <a:pPr algn="ctr"/>
            <a:endParaRPr lang="en-US" sz="1400" i="1" dirty="0"/>
          </a:p>
          <a:p>
            <a:pPr algn="ctr"/>
            <a:r>
              <a:rPr lang="en-US" sz="1600" b="1" i="1" dirty="0"/>
              <a:t>Poor planning and</a:t>
            </a:r>
            <a:r>
              <a:rPr lang="en-US" sz="1600" i="1" dirty="0"/>
              <a:t> </a:t>
            </a:r>
            <a:r>
              <a:rPr lang="en-US" sz="1600" b="1" i="1" dirty="0"/>
              <a:t>lack of systems</a:t>
            </a:r>
            <a:r>
              <a:rPr lang="en-US" sz="1600" i="1" dirty="0"/>
              <a:t> leading to disorganization and confusion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1F642D3-63A6-4CFA-AD26-F1953F424C39}"/>
              </a:ext>
            </a:extLst>
          </p:cNvPr>
          <p:cNvSpPr txBox="1"/>
          <p:nvPr/>
        </p:nvSpPr>
        <p:spPr>
          <a:xfrm>
            <a:off x="9669050" y="2102854"/>
            <a:ext cx="2382635" cy="178510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/>
              <a:t>Challenges with </a:t>
            </a:r>
            <a:r>
              <a:rPr lang="en-US" sz="1600" b="1" i="1" dirty="0"/>
              <a:t>behavior management</a:t>
            </a:r>
            <a:r>
              <a:rPr lang="en-US" sz="1600" i="1" dirty="0"/>
              <a:t> and lack of support</a:t>
            </a:r>
          </a:p>
          <a:p>
            <a:pPr algn="ctr"/>
            <a:endParaRPr lang="en-US" sz="1400" i="1" dirty="0"/>
          </a:p>
          <a:p>
            <a:pPr algn="ctr"/>
            <a:r>
              <a:rPr lang="en-US" sz="1600" i="1" dirty="0"/>
              <a:t>Concern for </a:t>
            </a:r>
            <a:r>
              <a:rPr lang="en-US" sz="1600" b="1" i="1" dirty="0"/>
              <a:t>student achievement, experience, equity and safety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5020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E43C-8A13-5C48-B9F7-834B824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12845"/>
            <a:ext cx="10570191" cy="6653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Follow-up Steps Taken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B2E40-3C59-8043-A749-7B477547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78173"/>
            <a:ext cx="9601200" cy="4789227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en-US" sz="2400" b="1" dirty="0"/>
          </a:p>
          <a:p>
            <a:r>
              <a:rPr lang="en-US" sz="2400" dirty="0"/>
              <a:t>Detailed reports from all sessions provided to executive leaders</a:t>
            </a:r>
          </a:p>
          <a:p>
            <a:r>
              <a:rPr lang="en-US" sz="2400" dirty="0"/>
              <a:t>Follow-up email sent by Alicia to staff prior to Thanksgiving</a:t>
            </a:r>
          </a:p>
          <a:p>
            <a:r>
              <a:rPr lang="en-US" sz="2400" dirty="0"/>
              <a:t>Board members engaged on the project debriefed with Alton</a:t>
            </a:r>
          </a:p>
          <a:p>
            <a:r>
              <a:rPr lang="en-US" sz="2400" dirty="0"/>
              <a:t>Alton discussed reports with senior leaders</a:t>
            </a:r>
          </a:p>
          <a:p>
            <a:r>
              <a:rPr lang="en-US" sz="2400" dirty="0"/>
              <a:t>This presentation to the full board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338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E43C-8A13-5C48-B9F7-834B824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12845"/>
            <a:ext cx="10570191" cy="6653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B2E40-3C59-8043-A749-7B477547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078173"/>
            <a:ext cx="10037929" cy="4789227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en-US" sz="800" b="1" dirty="0"/>
          </a:p>
          <a:p>
            <a:r>
              <a:rPr lang="en-US" sz="2400" dirty="0"/>
              <a:t>Share this presentation with all staff</a:t>
            </a:r>
          </a:p>
          <a:p>
            <a:r>
              <a:rPr lang="en-US" sz="2400" dirty="0"/>
              <a:t>Leadership will engage with staff on findings</a:t>
            </a:r>
          </a:p>
          <a:p>
            <a:r>
              <a:rPr lang="en-US" sz="2400" dirty="0"/>
              <a:t>Board members on the project will hold a second discussion with Alton on short/long term fixes</a:t>
            </a:r>
          </a:p>
          <a:p>
            <a:r>
              <a:rPr lang="en-US" sz="2400" dirty="0"/>
              <a:t>Leadership will develop tactical plans for shorter term items and strategic plans for larger issues</a:t>
            </a:r>
          </a:p>
          <a:p>
            <a:r>
              <a:rPr lang="en-US" sz="2400" dirty="0"/>
              <a:t>Position for reset in Semester 2</a:t>
            </a:r>
          </a:p>
          <a:p>
            <a:r>
              <a:rPr lang="en-US" sz="2400" dirty="0"/>
              <a:t>Explore ways to make sure the board regularly hears teacher perspectives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188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E43C-8A13-5C48-B9F7-834B824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35423"/>
            <a:ext cx="10570191" cy="10611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Implications for Board Committees Working to Support and Advise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B2E40-3C59-8043-A749-7B477547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78962"/>
            <a:ext cx="9601200" cy="5479038"/>
          </a:xfrm>
        </p:spPr>
        <p:txBody>
          <a:bodyPr>
            <a:normAutofit fontScale="92500" lnSpcReduction="20000"/>
          </a:bodyPr>
          <a:lstStyle/>
          <a:p>
            <a:pPr marL="530352" lvl="1" indent="0">
              <a:buNone/>
            </a:pPr>
            <a:endParaRPr lang="en-US" sz="800" b="1" dirty="0"/>
          </a:p>
          <a:p>
            <a:r>
              <a:rPr lang="en-US" sz="2400" b="1" dirty="0"/>
              <a:t>Culture and Climate Advisory Committee will focus on:</a:t>
            </a:r>
          </a:p>
          <a:p>
            <a:pPr lvl="1"/>
            <a:r>
              <a:rPr lang="en-US" sz="2400" dirty="0"/>
              <a:t>Aligning priorities for both students and staff, centering on school pride, Wave-Maker identity and culture to enable community building and appreciation of each other</a:t>
            </a:r>
          </a:p>
          <a:p>
            <a:pPr lvl="1"/>
            <a:r>
              <a:rPr lang="en-US" sz="2400" dirty="0"/>
              <a:t>Clearly defining and enhancing communication channels, transparency and expectations at all levels of leadership</a:t>
            </a:r>
          </a:p>
          <a:p>
            <a:pPr lvl="1"/>
            <a:r>
              <a:rPr lang="en-US" sz="2400" dirty="0"/>
              <a:t>Improving the student experience, culture and climate – in and out of the classroom</a:t>
            </a:r>
          </a:p>
          <a:p>
            <a:pPr lvl="1"/>
            <a:r>
              <a:rPr lang="en-US" sz="2400" dirty="0"/>
              <a:t>Tracking, understanding and addressing staff turnover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DEI Advisory Committee will focus on: </a:t>
            </a:r>
          </a:p>
          <a:p>
            <a:pPr lvl="1"/>
            <a:r>
              <a:rPr lang="en-US" sz="2400" dirty="0"/>
              <a:t>Improving communication to all stakeholders, ensuring that improvement plans are connected to DEI workstreams</a:t>
            </a:r>
          </a:p>
          <a:p>
            <a:pPr lvl="1"/>
            <a:r>
              <a:rPr lang="en-US" sz="2400" dirty="0"/>
              <a:t>Working to increase the authentic connection people are craving through DEI activities/events, in partnership with the Culture and Climate Committee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08172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{7FA92FE6-26EF-EC49-BE9A-7C4D0A816A43}tf10001072</Template>
  <TotalTime>767</TotalTime>
  <Words>612</Words>
  <Application>Microsoft Macintosh PowerPoint</Application>
  <PresentationFormat>Widescreen</PresentationFormat>
  <Paragraphs>92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Wingdings</vt:lpstr>
      <vt:lpstr>Crop</vt:lpstr>
      <vt:lpstr>think-cell Slide</vt:lpstr>
      <vt:lpstr>Board Listening Sessions with staff</vt:lpstr>
      <vt:lpstr>Overview</vt:lpstr>
      <vt:lpstr>Bright Spots</vt:lpstr>
      <vt:lpstr>High-level Themes </vt:lpstr>
      <vt:lpstr>Follow-up Steps Taken to Date</vt:lpstr>
      <vt:lpstr>Next Steps</vt:lpstr>
      <vt:lpstr>Implications for Board Committees Working to Support and Advise Leadership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Malet Klein</dc:creator>
  <cp:lastModifiedBy>Alicia Malet Klein</cp:lastModifiedBy>
  <cp:revision>87</cp:revision>
  <dcterms:created xsi:type="dcterms:W3CDTF">2021-12-01T16:37:12Z</dcterms:created>
  <dcterms:modified xsi:type="dcterms:W3CDTF">2021-12-06T16:24:09Z</dcterms:modified>
</cp:coreProperties>
</file>