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24"/>
  </p:notesMasterIdLst>
  <p:sldIdLst>
    <p:sldId id="256" r:id="rId2"/>
    <p:sldId id="269" r:id="rId3"/>
    <p:sldId id="278" r:id="rId4"/>
    <p:sldId id="270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C0861-9BB8-4A4B-B38C-A80DC2A01E3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84018B-3DD7-49D0-BB52-4E612161F016}">
      <dgm:prSet/>
      <dgm:spPr/>
      <dgm:t>
        <a:bodyPr/>
        <a:lstStyle/>
        <a:p>
          <a:r>
            <a:rPr lang="en-US"/>
            <a:t>Multiple modes of communication</a:t>
          </a:r>
        </a:p>
      </dgm:t>
    </dgm:pt>
    <dgm:pt modelId="{452B2C9F-E638-461E-8DB0-4B78364F365D}" type="parTrans" cxnId="{16387534-B126-4BD8-A6BC-38DB4E24B0E9}">
      <dgm:prSet/>
      <dgm:spPr/>
      <dgm:t>
        <a:bodyPr/>
        <a:lstStyle/>
        <a:p>
          <a:endParaRPr lang="en-US"/>
        </a:p>
      </dgm:t>
    </dgm:pt>
    <dgm:pt modelId="{BDE471CA-9B23-4D77-AD8F-FD688C3F1CF6}" type="sibTrans" cxnId="{16387534-B126-4BD8-A6BC-38DB4E24B0E9}">
      <dgm:prSet/>
      <dgm:spPr/>
      <dgm:t>
        <a:bodyPr/>
        <a:lstStyle/>
        <a:p>
          <a:endParaRPr lang="en-US"/>
        </a:p>
      </dgm:t>
    </dgm:pt>
    <dgm:pt modelId="{A3C777C4-F6F9-442F-A66D-4F12BBB7A0C1}">
      <dgm:prSet/>
      <dgm:spPr/>
      <dgm:t>
        <a:bodyPr/>
        <a:lstStyle/>
        <a:p>
          <a:r>
            <a:rPr lang="en-US"/>
            <a:t>Using Slack, - group text and portals</a:t>
          </a:r>
        </a:p>
      </dgm:t>
    </dgm:pt>
    <dgm:pt modelId="{F37ACC08-3D8D-4022-9585-BAB85950998A}" type="parTrans" cxnId="{F2C73DDD-9115-4054-AF3B-FBFB98B3037D}">
      <dgm:prSet/>
      <dgm:spPr/>
      <dgm:t>
        <a:bodyPr/>
        <a:lstStyle/>
        <a:p>
          <a:endParaRPr lang="en-US"/>
        </a:p>
      </dgm:t>
    </dgm:pt>
    <dgm:pt modelId="{C0AC7186-88BA-44EB-A157-7FB936A4F3B5}" type="sibTrans" cxnId="{F2C73DDD-9115-4054-AF3B-FBFB98B3037D}">
      <dgm:prSet/>
      <dgm:spPr/>
      <dgm:t>
        <a:bodyPr/>
        <a:lstStyle/>
        <a:p>
          <a:endParaRPr lang="en-US"/>
        </a:p>
      </dgm:t>
    </dgm:pt>
    <dgm:pt modelId="{97754F4E-9730-4284-86C3-10F86D9F9340}">
      <dgm:prSet/>
      <dgm:spPr/>
      <dgm:t>
        <a:bodyPr/>
        <a:lstStyle/>
        <a:p>
          <a:r>
            <a:rPr lang="en-US"/>
            <a:t>Model accountability for real-time errors</a:t>
          </a:r>
        </a:p>
      </dgm:t>
    </dgm:pt>
    <dgm:pt modelId="{2783306A-6D7D-4E8E-A1B7-90BC49AFE84F}" type="parTrans" cxnId="{2C84DE76-ED03-467C-A804-D65AB8F3589C}">
      <dgm:prSet/>
      <dgm:spPr/>
      <dgm:t>
        <a:bodyPr/>
        <a:lstStyle/>
        <a:p>
          <a:endParaRPr lang="en-US"/>
        </a:p>
      </dgm:t>
    </dgm:pt>
    <dgm:pt modelId="{A362E52C-8012-4125-A526-81A82617D8A8}" type="sibTrans" cxnId="{2C84DE76-ED03-467C-A804-D65AB8F3589C}">
      <dgm:prSet/>
      <dgm:spPr/>
      <dgm:t>
        <a:bodyPr/>
        <a:lstStyle/>
        <a:p>
          <a:endParaRPr lang="en-US"/>
        </a:p>
      </dgm:t>
    </dgm:pt>
    <dgm:pt modelId="{AB250131-6E01-4363-8CAE-AD5109E2C996}">
      <dgm:prSet/>
      <dgm:spPr/>
      <dgm:t>
        <a:bodyPr/>
        <a:lstStyle/>
        <a:p>
          <a:r>
            <a:rPr lang="en-US" dirty="0"/>
            <a:t>Culture and climate Reboot</a:t>
          </a:r>
        </a:p>
      </dgm:t>
    </dgm:pt>
    <dgm:pt modelId="{DCFE24BD-98C4-47D1-B90A-217BF941F2DD}" type="parTrans" cxnId="{C77BA9D3-F8EE-4FD2-9BD6-636B6A5C3E90}">
      <dgm:prSet/>
      <dgm:spPr/>
      <dgm:t>
        <a:bodyPr/>
        <a:lstStyle/>
        <a:p>
          <a:endParaRPr lang="en-US"/>
        </a:p>
      </dgm:t>
    </dgm:pt>
    <dgm:pt modelId="{1A6812D1-967E-4ADD-B7B4-5583643A2A18}" type="sibTrans" cxnId="{C77BA9D3-F8EE-4FD2-9BD6-636B6A5C3E90}">
      <dgm:prSet/>
      <dgm:spPr/>
      <dgm:t>
        <a:bodyPr/>
        <a:lstStyle/>
        <a:p>
          <a:endParaRPr lang="en-US"/>
        </a:p>
      </dgm:t>
    </dgm:pt>
    <dgm:pt modelId="{F21B283B-0417-41D5-9665-DABF91A75F0F}">
      <dgm:prSet/>
      <dgm:spPr/>
      <dgm:t>
        <a:bodyPr/>
        <a:lstStyle/>
        <a:p>
          <a:r>
            <a:rPr lang="en-US"/>
            <a:t>Prioritize PD Fridays</a:t>
          </a:r>
        </a:p>
      </dgm:t>
    </dgm:pt>
    <dgm:pt modelId="{FF72FF73-0FF3-4CF8-9FBF-09769B22313C}" type="parTrans" cxnId="{5A720653-D371-483E-8B31-A5E7CED0EAB6}">
      <dgm:prSet/>
      <dgm:spPr/>
      <dgm:t>
        <a:bodyPr/>
        <a:lstStyle/>
        <a:p>
          <a:endParaRPr lang="en-US"/>
        </a:p>
      </dgm:t>
    </dgm:pt>
    <dgm:pt modelId="{9B5E86BC-70AD-4E2A-B409-A7993AE9BD82}" type="sibTrans" cxnId="{5A720653-D371-483E-8B31-A5E7CED0EAB6}">
      <dgm:prSet/>
      <dgm:spPr/>
      <dgm:t>
        <a:bodyPr/>
        <a:lstStyle/>
        <a:p>
          <a:endParaRPr lang="en-US"/>
        </a:p>
      </dgm:t>
    </dgm:pt>
    <dgm:pt modelId="{857E0AE8-1D5B-4FA2-8074-0C6FDC76DFD4}">
      <dgm:prSet/>
      <dgm:spPr/>
      <dgm:t>
        <a:bodyPr/>
        <a:lstStyle/>
        <a:p>
          <a:r>
            <a:rPr lang="en-US"/>
            <a:t>Alternate substitute coverage</a:t>
          </a:r>
        </a:p>
      </dgm:t>
    </dgm:pt>
    <dgm:pt modelId="{2CEBA36B-F618-44DE-8704-0A6451B1CAC2}" type="parTrans" cxnId="{B82DC922-B7A9-4526-AF2F-B1CDDDD98295}">
      <dgm:prSet/>
      <dgm:spPr/>
      <dgm:t>
        <a:bodyPr/>
        <a:lstStyle/>
        <a:p>
          <a:endParaRPr lang="en-US"/>
        </a:p>
      </dgm:t>
    </dgm:pt>
    <dgm:pt modelId="{87EF6D88-37DA-4B68-B0EE-5B31BD36DA71}" type="sibTrans" cxnId="{B82DC922-B7A9-4526-AF2F-B1CDDDD98295}">
      <dgm:prSet/>
      <dgm:spPr/>
      <dgm:t>
        <a:bodyPr/>
        <a:lstStyle/>
        <a:p>
          <a:endParaRPr lang="en-US"/>
        </a:p>
      </dgm:t>
    </dgm:pt>
    <dgm:pt modelId="{F1E98745-1606-4306-91FF-0EF83112E40D}">
      <dgm:prSet/>
      <dgm:spPr/>
      <dgm:t>
        <a:bodyPr/>
        <a:lstStyle/>
        <a:p>
          <a:r>
            <a:rPr lang="en-US" dirty="0"/>
            <a:t>PD Sessions for on-site Substitute team</a:t>
          </a:r>
        </a:p>
      </dgm:t>
    </dgm:pt>
    <dgm:pt modelId="{631D765C-0A54-4ED0-A0AC-C214BE33543C}" type="parTrans" cxnId="{53F5B055-481F-496F-8380-7CEAF8956C1F}">
      <dgm:prSet/>
      <dgm:spPr/>
      <dgm:t>
        <a:bodyPr/>
        <a:lstStyle/>
        <a:p>
          <a:endParaRPr lang="en-US"/>
        </a:p>
      </dgm:t>
    </dgm:pt>
    <dgm:pt modelId="{6556DA49-1B84-41BA-80D6-6F30CC8E02F6}" type="sibTrans" cxnId="{53F5B055-481F-496F-8380-7CEAF8956C1F}">
      <dgm:prSet/>
      <dgm:spPr/>
      <dgm:t>
        <a:bodyPr/>
        <a:lstStyle/>
        <a:p>
          <a:endParaRPr lang="en-US"/>
        </a:p>
      </dgm:t>
    </dgm:pt>
    <dgm:pt modelId="{3D1A6DA3-8674-2849-AAC3-69D6CDAF207E}" type="pres">
      <dgm:prSet presAssocID="{DEBC0861-9BB8-4A4B-B38C-A80DC2A01E37}" presName="linear" presStyleCnt="0">
        <dgm:presLayoutVars>
          <dgm:animLvl val="lvl"/>
          <dgm:resizeHandles val="exact"/>
        </dgm:presLayoutVars>
      </dgm:prSet>
      <dgm:spPr/>
    </dgm:pt>
    <dgm:pt modelId="{37967302-E2A5-9D4C-982C-6AB6D63E208B}" type="pres">
      <dgm:prSet presAssocID="{FD84018B-3DD7-49D0-BB52-4E612161F01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BB00F4F-76BF-9345-A020-FC76C6DC350E}" type="pres">
      <dgm:prSet presAssocID="{BDE471CA-9B23-4D77-AD8F-FD688C3F1CF6}" presName="spacer" presStyleCnt="0"/>
      <dgm:spPr/>
    </dgm:pt>
    <dgm:pt modelId="{B3CE35E3-6C1D-3942-BC95-1F2A079EB3BD}" type="pres">
      <dgm:prSet presAssocID="{A3C777C4-F6F9-442F-A66D-4F12BBB7A0C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347AD34-51C4-9F4F-8969-3D3D6FC9B1CE}" type="pres">
      <dgm:prSet presAssocID="{C0AC7186-88BA-44EB-A157-7FB936A4F3B5}" presName="spacer" presStyleCnt="0"/>
      <dgm:spPr/>
    </dgm:pt>
    <dgm:pt modelId="{F292995E-2E2C-AF40-9243-C77FBCDF4CC4}" type="pres">
      <dgm:prSet presAssocID="{97754F4E-9730-4284-86C3-10F86D9F934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C402349-3AA8-0949-A21E-EA08B87A1E8D}" type="pres">
      <dgm:prSet presAssocID="{A362E52C-8012-4125-A526-81A82617D8A8}" presName="spacer" presStyleCnt="0"/>
      <dgm:spPr/>
    </dgm:pt>
    <dgm:pt modelId="{CE64F57D-9A24-044E-82C4-69B638EADC02}" type="pres">
      <dgm:prSet presAssocID="{AB250131-6E01-4363-8CAE-AD5109E2C99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89878E9-4B5D-FA41-9C79-FDE4F9FD3BC3}" type="pres">
      <dgm:prSet presAssocID="{1A6812D1-967E-4ADD-B7B4-5583643A2A18}" presName="spacer" presStyleCnt="0"/>
      <dgm:spPr/>
    </dgm:pt>
    <dgm:pt modelId="{38E2BB21-CE95-D347-9773-275340FEF0F3}" type="pres">
      <dgm:prSet presAssocID="{F21B283B-0417-41D5-9665-DABF91A75F0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8AF1CA5-AAAF-7749-840F-9E2930BF7EB2}" type="pres">
      <dgm:prSet presAssocID="{9B5E86BC-70AD-4E2A-B409-A7993AE9BD82}" presName="spacer" presStyleCnt="0"/>
      <dgm:spPr/>
    </dgm:pt>
    <dgm:pt modelId="{B55BB83A-7994-F648-B883-8D4A53CED8F6}" type="pres">
      <dgm:prSet presAssocID="{857E0AE8-1D5B-4FA2-8074-0C6FDC76DFD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DCD391B-DCB2-214F-9249-7355678ACBE3}" type="pres">
      <dgm:prSet presAssocID="{87EF6D88-37DA-4B68-B0EE-5B31BD36DA71}" presName="spacer" presStyleCnt="0"/>
      <dgm:spPr/>
    </dgm:pt>
    <dgm:pt modelId="{A9DE1A39-ADFC-9F4F-AE5E-A1948629F67C}" type="pres">
      <dgm:prSet presAssocID="{F1E98745-1606-4306-91FF-0EF83112E40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82DC922-B7A9-4526-AF2F-B1CDDDD98295}" srcId="{DEBC0861-9BB8-4A4B-B38C-A80DC2A01E37}" destId="{857E0AE8-1D5B-4FA2-8074-0C6FDC76DFD4}" srcOrd="5" destOrd="0" parTransId="{2CEBA36B-F618-44DE-8704-0A6451B1CAC2}" sibTransId="{87EF6D88-37DA-4B68-B0EE-5B31BD36DA71}"/>
    <dgm:cxn modelId="{16387534-B126-4BD8-A6BC-38DB4E24B0E9}" srcId="{DEBC0861-9BB8-4A4B-B38C-A80DC2A01E37}" destId="{FD84018B-3DD7-49D0-BB52-4E612161F016}" srcOrd="0" destOrd="0" parTransId="{452B2C9F-E638-461E-8DB0-4B78364F365D}" sibTransId="{BDE471CA-9B23-4D77-AD8F-FD688C3F1CF6}"/>
    <dgm:cxn modelId="{4909FC3E-B212-C742-B48E-5DC52A54D5F9}" type="presOf" srcId="{AB250131-6E01-4363-8CAE-AD5109E2C996}" destId="{CE64F57D-9A24-044E-82C4-69B638EADC02}" srcOrd="0" destOrd="0" presId="urn:microsoft.com/office/officeart/2005/8/layout/vList2"/>
    <dgm:cxn modelId="{8E4C0342-931C-344D-A25C-BE4071209B7B}" type="presOf" srcId="{DEBC0861-9BB8-4A4B-B38C-A80DC2A01E37}" destId="{3D1A6DA3-8674-2849-AAC3-69D6CDAF207E}" srcOrd="0" destOrd="0" presId="urn:microsoft.com/office/officeart/2005/8/layout/vList2"/>
    <dgm:cxn modelId="{B1DDAB52-DE0F-934E-A654-C9ABFF172E90}" type="presOf" srcId="{97754F4E-9730-4284-86C3-10F86D9F9340}" destId="{F292995E-2E2C-AF40-9243-C77FBCDF4CC4}" srcOrd="0" destOrd="0" presId="urn:microsoft.com/office/officeart/2005/8/layout/vList2"/>
    <dgm:cxn modelId="{5A720653-D371-483E-8B31-A5E7CED0EAB6}" srcId="{DEBC0861-9BB8-4A4B-B38C-A80DC2A01E37}" destId="{F21B283B-0417-41D5-9665-DABF91A75F0F}" srcOrd="4" destOrd="0" parTransId="{FF72FF73-0FF3-4CF8-9FBF-09769B22313C}" sibTransId="{9B5E86BC-70AD-4E2A-B409-A7993AE9BD82}"/>
    <dgm:cxn modelId="{53F5B055-481F-496F-8380-7CEAF8956C1F}" srcId="{DEBC0861-9BB8-4A4B-B38C-A80DC2A01E37}" destId="{F1E98745-1606-4306-91FF-0EF83112E40D}" srcOrd="6" destOrd="0" parTransId="{631D765C-0A54-4ED0-A0AC-C214BE33543C}" sibTransId="{6556DA49-1B84-41BA-80D6-6F30CC8E02F6}"/>
    <dgm:cxn modelId="{2C84DE76-ED03-467C-A804-D65AB8F3589C}" srcId="{DEBC0861-9BB8-4A4B-B38C-A80DC2A01E37}" destId="{97754F4E-9730-4284-86C3-10F86D9F9340}" srcOrd="2" destOrd="0" parTransId="{2783306A-6D7D-4E8E-A1B7-90BC49AFE84F}" sibTransId="{A362E52C-8012-4125-A526-81A82617D8A8}"/>
    <dgm:cxn modelId="{4FEEB278-CD62-7646-A4BD-1B5B0CCC2D51}" type="presOf" srcId="{A3C777C4-F6F9-442F-A66D-4F12BBB7A0C1}" destId="{B3CE35E3-6C1D-3942-BC95-1F2A079EB3BD}" srcOrd="0" destOrd="0" presId="urn:microsoft.com/office/officeart/2005/8/layout/vList2"/>
    <dgm:cxn modelId="{8231168C-FBD9-5F4A-A024-A4A68932357D}" type="presOf" srcId="{F21B283B-0417-41D5-9665-DABF91A75F0F}" destId="{38E2BB21-CE95-D347-9773-275340FEF0F3}" srcOrd="0" destOrd="0" presId="urn:microsoft.com/office/officeart/2005/8/layout/vList2"/>
    <dgm:cxn modelId="{D39406B1-FF13-8B4B-85EC-F5FC958609A1}" type="presOf" srcId="{F1E98745-1606-4306-91FF-0EF83112E40D}" destId="{A9DE1A39-ADFC-9F4F-AE5E-A1948629F67C}" srcOrd="0" destOrd="0" presId="urn:microsoft.com/office/officeart/2005/8/layout/vList2"/>
    <dgm:cxn modelId="{7E9132B8-887D-E14C-90FF-39B83A94B9A3}" type="presOf" srcId="{857E0AE8-1D5B-4FA2-8074-0C6FDC76DFD4}" destId="{B55BB83A-7994-F648-B883-8D4A53CED8F6}" srcOrd="0" destOrd="0" presId="urn:microsoft.com/office/officeart/2005/8/layout/vList2"/>
    <dgm:cxn modelId="{C77BA9D3-F8EE-4FD2-9BD6-636B6A5C3E90}" srcId="{DEBC0861-9BB8-4A4B-B38C-A80DC2A01E37}" destId="{AB250131-6E01-4363-8CAE-AD5109E2C996}" srcOrd="3" destOrd="0" parTransId="{DCFE24BD-98C4-47D1-B90A-217BF941F2DD}" sibTransId="{1A6812D1-967E-4ADD-B7B4-5583643A2A18}"/>
    <dgm:cxn modelId="{F2C73DDD-9115-4054-AF3B-FBFB98B3037D}" srcId="{DEBC0861-9BB8-4A4B-B38C-A80DC2A01E37}" destId="{A3C777C4-F6F9-442F-A66D-4F12BBB7A0C1}" srcOrd="1" destOrd="0" parTransId="{F37ACC08-3D8D-4022-9585-BAB85950998A}" sibTransId="{C0AC7186-88BA-44EB-A157-7FB936A4F3B5}"/>
    <dgm:cxn modelId="{2729C9E0-C792-B849-A240-04A42B8B7133}" type="presOf" srcId="{FD84018B-3DD7-49D0-BB52-4E612161F016}" destId="{37967302-E2A5-9D4C-982C-6AB6D63E208B}" srcOrd="0" destOrd="0" presId="urn:microsoft.com/office/officeart/2005/8/layout/vList2"/>
    <dgm:cxn modelId="{47D04FFF-DBC7-2543-B553-9638F8ADC993}" type="presParOf" srcId="{3D1A6DA3-8674-2849-AAC3-69D6CDAF207E}" destId="{37967302-E2A5-9D4C-982C-6AB6D63E208B}" srcOrd="0" destOrd="0" presId="urn:microsoft.com/office/officeart/2005/8/layout/vList2"/>
    <dgm:cxn modelId="{D4E37AE6-55A2-B140-9148-0D887937C7D9}" type="presParOf" srcId="{3D1A6DA3-8674-2849-AAC3-69D6CDAF207E}" destId="{DBB00F4F-76BF-9345-A020-FC76C6DC350E}" srcOrd="1" destOrd="0" presId="urn:microsoft.com/office/officeart/2005/8/layout/vList2"/>
    <dgm:cxn modelId="{DB0AEA56-F50C-A74C-A6EC-02AE0F97B186}" type="presParOf" srcId="{3D1A6DA3-8674-2849-AAC3-69D6CDAF207E}" destId="{B3CE35E3-6C1D-3942-BC95-1F2A079EB3BD}" srcOrd="2" destOrd="0" presId="urn:microsoft.com/office/officeart/2005/8/layout/vList2"/>
    <dgm:cxn modelId="{C27113FB-4019-0F41-B0B1-16A41CF50494}" type="presParOf" srcId="{3D1A6DA3-8674-2849-AAC3-69D6CDAF207E}" destId="{7347AD34-51C4-9F4F-8969-3D3D6FC9B1CE}" srcOrd="3" destOrd="0" presId="urn:microsoft.com/office/officeart/2005/8/layout/vList2"/>
    <dgm:cxn modelId="{F4E8C31F-6560-0140-A860-827AC649E5D4}" type="presParOf" srcId="{3D1A6DA3-8674-2849-AAC3-69D6CDAF207E}" destId="{F292995E-2E2C-AF40-9243-C77FBCDF4CC4}" srcOrd="4" destOrd="0" presId="urn:microsoft.com/office/officeart/2005/8/layout/vList2"/>
    <dgm:cxn modelId="{075210BC-E93E-914A-A1A1-47F5271C6628}" type="presParOf" srcId="{3D1A6DA3-8674-2849-AAC3-69D6CDAF207E}" destId="{DC402349-3AA8-0949-A21E-EA08B87A1E8D}" srcOrd="5" destOrd="0" presId="urn:microsoft.com/office/officeart/2005/8/layout/vList2"/>
    <dgm:cxn modelId="{0E364E2A-FE6E-FD42-B26D-A89AD3E3CDDB}" type="presParOf" srcId="{3D1A6DA3-8674-2849-AAC3-69D6CDAF207E}" destId="{CE64F57D-9A24-044E-82C4-69B638EADC02}" srcOrd="6" destOrd="0" presId="urn:microsoft.com/office/officeart/2005/8/layout/vList2"/>
    <dgm:cxn modelId="{E9799D1D-F0A0-584D-8761-03A507D69827}" type="presParOf" srcId="{3D1A6DA3-8674-2849-AAC3-69D6CDAF207E}" destId="{D89878E9-4B5D-FA41-9C79-FDE4F9FD3BC3}" srcOrd="7" destOrd="0" presId="urn:microsoft.com/office/officeart/2005/8/layout/vList2"/>
    <dgm:cxn modelId="{A1C24DEF-0E5A-0948-9486-BEC54D82F545}" type="presParOf" srcId="{3D1A6DA3-8674-2849-AAC3-69D6CDAF207E}" destId="{38E2BB21-CE95-D347-9773-275340FEF0F3}" srcOrd="8" destOrd="0" presId="urn:microsoft.com/office/officeart/2005/8/layout/vList2"/>
    <dgm:cxn modelId="{8E72C6D4-31BA-2341-93FF-B25E80D7EBE1}" type="presParOf" srcId="{3D1A6DA3-8674-2849-AAC3-69D6CDAF207E}" destId="{A8AF1CA5-AAAF-7749-840F-9E2930BF7EB2}" srcOrd="9" destOrd="0" presId="urn:microsoft.com/office/officeart/2005/8/layout/vList2"/>
    <dgm:cxn modelId="{E4EE74D2-6366-2B48-AFD8-2B7E24461C62}" type="presParOf" srcId="{3D1A6DA3-8674-2849-AAC3-69D6CDAF207E}" destId="{B55BB83A-7994-F648-B883-8D4A53CED8F6}" srcOrd="10" destOrd="0" presId="urn:microsoft.com/office/officeart/2005/8/layout/vList2"/>
    <dgm:cxn modelId="{D0D9B0F8-F0A9-0E49-9529-5367514CE814}" type="presParOf" srcId="{3D1A6DA3-8674-2849-AAC3-69D6CDAF207E}" destId="{6DCD391B-DCB2-214F-9249-7355678ACBE3}" srcOrd="11" destOrd="0" presId="urn:microsoft.com/office/officeart/2005/8/layout/vList2"/>
    <dgm:cxn modelId="{55F120E4-63AD-B843-AA86-6734DB78307C}" type="presParOf" srcId="{3D1A6DA3-8674-2849-AAC3-69D6CDAF207E}" destId="{A9DE1A39-ADFC-9F4F-AE5E-A1948629F67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7302-E2A5-9D4C-982C-6AB6D63E208B}">
      <dsp:nvSpPr>
        <dsp:cNvPr id="0" name=""/>
        <dsp:cNvSpPr/>
      </dsp:nvSpPr>
      <dsp:spPr>
        <a:xfrm>
          <a:off x="0" y="20963"/>
          <a:ext cx="5993892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Multiple modes of communication</a:t>
          </a:r>
        </a:p>
      </dsp:txBody>
      <dsp:txXfrm>
        <a:off x="22246" y="43209"/>
        <a:ext cx="5949400" cy="411223"/>
      </dsp:txXfrm>
    </dsp:sp>
    <dsp:sp modelId="{B3CE35E3-6C1D-3942-BC95-1F2A079EB3BD}">
      <dsp:nvSpPr>
        <dsp:cNvPr id="0" name=""/>
        <dsp:cNvSpPr/>
      </dsp:nvSpPr>
      <dsp:spPr>
        <a:xfrm>
          <a:off x="0" y="531398"/>
          <a:ext cx="5993892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Using Slack, - group text and portals</a:t>
          </a:r>
        </a:p>
      </dsp:txBody>
      <dsp:txXfrm>
        <a:off x="22246" y="553644"/>
        <a:ext cx="5949400" cy="411223"/>
      </dsp:txXfrm>
    </dsp:sp>
    <dsp:sp modelId="{F292995E-2E2C-AF40-9243-C77FBCDF4CC4}">
      <dsp:nvSpPr>
        <dsp:cNvPr id="0" name=""/>
        <dsp:cNvSpPr/>
      </dsp:nvSpPr>
      <dsp:spPr>
        <a:xfrm>
          <a:off x="0" y="1041833"/>
          <a:ext cx="5993892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Model accountability for real-time errors</a:t>
          </a:r>
        </a:p>
      </dsp:txBody>
      <dsp:txXfrm>
        <a:off x="22246" y="1064079"/>
        <a:ext cx="5949400" cy="411223"/>
      </dsp:txXfrm>
    </dsp:sp>
    <dsp:sp modelId="{CE64F57D-9A24-044E-82C4-69B638EADC02}">
      <dsp:nvSpPr>
        <dsp:cNvPr id="0" name=""/>
        <dsp:cNvSpPr/>
      </dsp:nvSpPr>
      <dsp:spPr>
        <a:xfrm>
          <a:off x="0" y="1552268"/>
          <a:ext cx="5993892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Culture and climate Reboot</a:t>
          </a:r>
        </a:p>
      </dsp:txBody>
      <dsp:txXfrm>
        <a:off x="22246" y="1574514"/>
        <a:ext cx="5949400" cy="411223"/>
      </dsp:txXfrm>
    </dsp:sp>
    <dsp:sp modelId="{38E2BB21-CE95-D347-9773-275340FEF0F3}">
      <dsp:nvSpPr>
        <dsp:cNvPr id="0" name=""/>
        <dsp:cNvSpPr/>
      </dsp:nvSpPr>
      <dsp:spPr>
        <a:xfrm>
          <a:off x="0" y="2062703"/>
          <a:ext cx="5993892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Prioritize PD Fridays</a:t>
          </a:r>
        </a:p>
      </dsp:txBody>
      <dsp:txXfrm>
        <a:off x="22246" y="2084949"/>
        <a:ext cx="5949400" cy="411223"/>
      </dsp:txXfrm>
    </dsp:sp>
    <dsp:sp modelId="{B55BB83A-7994-F648-B883-8D4A53CED8F6}">
      <dsp:nvSpPr>
        <dsp:cNvPr id="0" name=""/>
        <dsp:cNvSpPr/>
      </dsp:nvSpPr>
      <dsp:spPr>
        <a:xfrm>
          <a:off x="0" y="2573138"/>
          <a:ext cx="5993892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Alternate substitute coverage</a:t>
          </a:r>
        </a:p>
      </dsp:txBody>
      <dsp:txXfrm>
        <a:off x="22246" y="2595384"/>
        <a:ext cx="5949400" cy="411223"/>
      </dsp:txXfrm>
    </dsp:sp>
    <dsp:sp modelId="{A9DE1A39-ADFC-9F4F-AE5E-A1948629F67C}">
      <dsp:nvSpPr>
        <dsp:cNvPr id="0" name=""/>
        <dsp:cNvSpPr/>
      </dsp:nvSpPr>
      <dsp:spPr>
        <a:xfrm>
          <a:off x="0" y="3083573"/>
          <a:ext cx="5993892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PD Sessions for on-site Substitute team</a:t>
          </a:r>
        </a:p>
      </dsp:txBody>
      <dsp:txXfrm>
        <a:off x="22246" y="3105819"/>
        <a:ext cx="5949400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3BDF-85B6-DE47-AAFD-56A5EEC41E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CECA-DF46-2E4A-84CB-CB017C9B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 asked to cover faculty vacancies </a:t>
            </a:r>
          </a:p>
          <a:p>
            <a:r>
              <a:rPr lang="en-US" dirty="0"/>
              <a:t>primary role</a:t>
            </a:r>
          </a:p>
          <a:p>
            <a:r>
              <a:rPr lang="en-US" dirty="0"/>
              <a:t>Desire to provide high-quality support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CECA-DF46-2E4A-84CB-CB017C9BB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4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6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imgres?imgurl=https%3A%2F%2Fpbs.twimg.com%2Fprofile_images%2F1129140383475064832%2FwpNzjtNd_400x400.png&amp;imgrefurl=https%3A%2F%2Fmobile.twitter.com%2Fcastatecapitol&amp;tbnid=ZYmtP3H7KE-QAM&amp;vet=12ahUKEwjN9eDfrMX0AhUeLDQIHfZXCYEQMygOegUIARD2AQ..i&amp;docid=MPy1pO_KaLEDIM&amp;w=400&amp;h=400&amp;q=California%20state%20capitol%20building&amp;ved=2ahUKEwjN9eDfrMX0AhUeLDQIHfZXCYEQMygOegUIARD2A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imgres?imgurl=https%3A%2F%2Fafar-production.imgix.net%2Fuploads%2Fimages%2Fpost_images%2Fimages%2FASBZorpnlu%2Foriginal_open-uri20130730-24633-1xwaxbb%3F1383820735%3Fixlib%3Drails-0.3.0%26auto%3Dformat%252Ccompress%26crop%3Dentropy%26fit%3Dcrop%26h%3D719%26q%3D80%26w%3D954&amp;imgrefurl=https%3A%2F%2Fwww.afar.com%2Fplaces%2Fcalifornia-state-capitol-museum-sacramento&amp;tbnid=9vXIUmpzdmcjsM&amp;vet=12ahUKEwjN9eDfrMX0AhUeLDQIHfZXCYEQMygIegUIARDqAQ..i&amp;docid=GGYdNY758dl7cM&amp;w=954&amp;h=719&amp;q=California%20state%20capitol%20building&amp;ved=2ahUKEwjN9eDfrMX0AhUeLDQIHfZXCYEQMygIegUIARDqAQ" TargetMode="External"/><Relationship Id="rId4" Type="http://schemas.openxmlformats.org/officeDocument/2006/relationships/hyperlink" Target="https://www.google.com/imgres?imgurl=https%3A%2F%2Fwww.ppic.org%2Fwp-content%2Fuploads%2FCA_Capitol_Trees.jpg&amp;imgrefurl=https%3A%2F%2Fwww.ppic.org%2Fblog%2Fdeborah-gonzalez-joins-ppic-as-government-affairs-director%2Fcalifornia-state-capitol-building-wide-angle-with-trees%2F&amp;tbnid=BCeO-Ed6asSmYM&amp;vet=12ahUKEwjZhuXuq8X0AhUG3p4KHboADTYQMygGegUIARDeAQ..i&amp;docid=OWgbu569uC4FQM&amp;w=682&amp;h=306&amp;q=California%20state%20capitol&amp;ved=2ahUKEwjZhuXuq8X0AhUG3p4KHboADTYQMygGegUIARDeA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imgres?imgurl=https%3A%2F%2Fcep.berkeley.edu%2Fsites%2Fdefault%2Ffiles%2Fstyles%2Fpage-image%2Fpublic%2Fimages%2Fbody-images%2Fsnap3559.png%3Fitok%3DI7uKZ0PB&amp;imgrefurl=https%3A%2F%2Fcep.berkeley.edu%2Finformational-workshop-preview-of-the-contra-costa-college-enrollment-process&amp;tbnid=IkL86CNhSjO2-M&amp;vet=12ahUKEwjAloL1rcX0AhX_HjQIHZh7D5UQMyhCegQIARBW..i&amp;docid=QeNHIFcQbYM9UM&amp;w=400&amp;h=386&amp;q=Contra%20Costa%20College%20campus&amp;ved=2ahUKEwjAloL1rcX0AhX_HjQIHZh7D5UQMyhCegQIARB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imgres?imgurl=https%3A%2F%2Fportolapilot.com%2Fwp-content%2Fuploads%2F2021%2F05%2Fcommunitycollege-900x580.png&amp;imgrefurl=https%3A%2F%2Fportolapilot.com%2Fthe-power-of-attending-community-college-is-underestimated%2F&amp;tbnid=Mt2HleNV7Qa6GM&amp;vet=12ahUKEwjumfblscX0AhUNmJ4KHTlpD3oQMygIegUIARC9AQ..i&amp;docid=0BWS9AtbkcXZfM&amp;w=900&amp;h=580&amp;itg=1&amp;q=community%20college%20benefits&amp;ved=2ahUKEwjumfblscX0AhUNmJ4KHTlpD3oQMygIegUIARC9A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imgres?imgurl=https%3A%2F%2Flookaside.fbsbx.com%2Flookaside%2Fcrawler%2Fmedia%2F%3Fmedia_id%3D10084673031&amp;imgrefurl=https%3A%2F%2Fwww.facebook.com%2Fcisco%2F&amp;tbnid=HfGocGmbvmtjcM&amp;vet=12ahUKEwiRxMGXwsX0AhUXop4KHTDdD0oQMygCegUIARDPAQ..i&amp;docid=lnXxgv00dwvsyM&amp;w=320&amp;h=320&amp;q=Cisco&amp;hl=en&amp;ved=2ahUKEwiRxMGXwsX0AhUXop4KHTDdD0oQMygCegUIARDP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imgres?imgurl=https%3A%2F%2Fwww.uscsd.k12.pa.us%2Fcms%2Flib%2FPA01000033%2FCentricity%2FDomain%2F27%2Fcurriculum_development.png&amp;imgrefurl=https%3A%2F%2Fwww.uscsd.k12.pa.us%2FPage%2F6247&amp;tbnid=qlVzqJFtUXkY6M&amp;vet=12ahUKEwirjeSvssX0AhWsDDQIHVAVA48QMygBegUIARDPAQ..i&amp;docid=rpmE-IIILlqHMM&amp;w=300&amp;h=297&amp;q=curriculum%20growth&amp;ved=2ahUKEwirjeSvssX0AhWsDDQIHVAVA48QMygBegUIARDPA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imgres?imgurl=https%3A%2F%2Fstatic01.nyt.com%2Fimages%2F2019%2F05%2F17%2Fus%2F17-adversityscore-PRINT%2Fmerlin_103778194_0951d72c-7c23-44ea-b195-8b88f74c73ab-superJumbo.jpg&amp;imgrefurl=https%3A%2F%2Fwww.nytimes.com%2F2019%2F05%2F16%2Fus%2Fsat-score.html&amp;tbnid=wHgjM693REcJeM&amp;vet=10CNMBEDMorwJqFwoTCNjFrdWyxfQCFQAAAAAdAAAAABAD..i&amp;docid=tRFv2zqPp21GKM&amp;w=2048&amp;h=1365&amp;q=college%20testing&amp;ved=0CNMBEDMorwJqFwoTCNjFrdWyxfQCFQAAAAAdAAAAABA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imgres?imgurl=https%3A%2F%2Fwww.princetonreview.com%2Fcms-content%2Freasons-to-take-the-psat.jpg&amp;imgrefurl=https%3A%2F%2Fwww.princetonreview.com%2Fcollege-advice%2Fwhy-take-the-psat&amp;tbnid=DsP4dS5p-A4h0M&amp;vet=12ahUKEwjKs7vmssX0AhWKo54KHYj9BLwQMygAegUIARCrAQ..i&amp;docid=PYKAHHQAcRe5iM&amp;w=640&amp;h=370&amp;q=psat%20testing&amp;ved=2ahUKEwjKs7vmssX0AhWKo54KHYj9BLwQMygAegUIARCrA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imgres?imgurl=https%3A%2F%2Frichmondstandard.com%2Fwp-content%2Fuploads%2F2019%2F10%2FMWA_Ribbon10_5_19_28841.jpg&amp;imgrefurl=https%3A%2F%2Frichmondstandard.com%2Frichmond%2F2019%2F10%2F08%2Fmaking-waves-academy-celebrates-campus-expansion%2F&amp;tbnid=MZqCrDuEzo5HPM&amp;vet=12ahUKEwjB4I2Ts8X0AhUWo54KHT32De0QMygFegQIARBM..i&amp;docid=lq2SNhNEsumkNM&amp;w=1000&amp;h=572&amp;q=19th%20Wave%20Making%20Waves%20Academy&amp;ved=2ahUKEwjB4I2Ts8X0AhUWo54KHT32De0QMygFegQIARB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m/imgres?imgurl=https%3A%2F%2Feb9tdohfyy5.exactdn.com%2Fwp-content%2Fuploads%2F2017%2F07%2FMakingWavesAcademy_boldtypea-289x300.jpg%3Fstrip%3Dall%26lossy%3D1%26ssl%3D1&amp;imgrefurl=https%3A%2F%2Fmaking-waves.org%2Fcollege-access%2Fmaking-waves-academy%2F&amp;tbnid=h1jwovXKWLHbgM&amp;vet=12ahUKEwjB4I2Ts8X0AhUWo54KHT32De0QMygDegQIARBI..i&amp;docid=bTiqg44F4UGp_M&amp;w=289&amp;h=300&amp;q=19th%20Wave%20Making%20Waves%20Academy&amp;ved=2ahUKEwjB4I2Ts8X0AhUWo54KHT32De0QMygDegQIARB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imgres?imgurl=https%3A%2F%2Feb9tdohfyy5.exactdn.com%2Fwp-content%2Fuploads%2F2021%2F06%2FMWA_GradDay_June2021_2877.jpg%3Fstrip%3Dall%26lossy%3D1%26ssl%3D1&amp;imgrefurl=https%3A%2F%2Fmaking-waves.org%2Fin-the-news%2Fmaking-waves-academy-celebrates-its-largest-ever-graduating-class%2F&amp;tbnid=VHVOZBCHQOlLfM&amp;vet=12ahUKEwjB4I2Ts8X0AhUWo54KHT32De0QMygRegQIARBk..i&amp;docid=nZ8cNBgieYPhCM&amp;w=1281&amp;h=1920&amp;q=19th%20Wave%20Making%20Waves%20Academy&amp;ved=2ahUKEwjB4I2Ts8X0AhUWo54KHT32De0QMygRegQIARB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com/imgres?imgurl=https%3A%2F%2Fresources.finalsite.net%2Fimages%2Ff_auto%2Cq_auto%2Ct_image_size_6%2Fv1596665750%2Fmakingwaves%2Frzdlhqhzedzsv2p7li6q%2FMakingWaves_Penants_8463.jpg&amp;imgrefurl=https%3A%2F%2Fwww.makingwavesacademy.org%2F&amp;tbnid=BYCnG_qq89Cq4M&amp;vet=12ahUKEwjB4I2Ts8X0AhUWo54KHT32De0QMygSegQIARBm..i&amp;docid=EwGi2nK-wEsCLM&amp;w=2200&amp;h=2093&amp;q=19th%20Wave%20Making%20Waves%20Academy&amp;ved=2ahUKEwjB4I2Ts8X0AhUWo54KHT32De0QMygSegQIARB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google.com/imgres?imgurl=https%3A%2F%2Fiheartcraftythings.com%2Fwp-content%2Fuploads%2F2021%2F06%2FDrawing-Robot-Step-8.jpg&amp;imgrefurl=https%3A%2F%2Fiheartcraftythings.com%2Frobot-drawing.html&amp;tbnid=GyHBzrnc9BSWJM&amp;vet=12ahUKEwjnmqKytMX0AhWHn54KHVjTAJoQMygIegUIARDqAQ..i&amp;docid=hk-YkRXHMmY4fM&amp;w=1000&amp;h=1400&amp;q=robot%20drawing&amp;hl=en&amp;ved=2ahUKEwjnmqKytMX0AhWHn54KHVjTAJoQMygIegUIARDqA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/imgres?imgurl=https%3A%2F%2Fwww.sciencenews.org%2Fwp-content%2Fuploads%2F2019%2F11%2F110819_ts_ai_feat.jpg&amp;imgrefurl=https%3A%2F%2Fwww.sciencenews.org%2Farticle%2Fwill-to-survive-might-take-artificial-intelligence-next-level&amp;tbnid=Vk7q_GyUYnezUM&amp;vet=12ahUKEwin1cjStMX0AhV2wJcIHYmTCkkQMygXegUIARCKAw..i&amp;docid=M7JP4EWcdcZNCM&amp;w=1030&amp;h=580&amp;q=robots&amp;hl=en&amp;ved=2ahUKEwin1cjStMX0AhV2wJcIHYmTCkkQMygXegUIARCKA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imgres?imgurl=https%3A%2F%2Fthebridge.in%2Fwp-content%2Fuploads%2F2021%2F02%2Fgoal-setting.jpg&amp;imgrefurl=https%3A%2F%2Fthebridge.in%2Ffitness-wellness%2Fhow-do-you-set-your-goals-and-achieve-them-successfully%2F&amp;tbnid=ekepTn-e5E9J2M&amp;vet=12ahUKEwiEpKTytMX0AhWYkJ4KHex0DE4QMyhWegUIARCfAQ..i&amp;docid=MJ1tF8r_Il20KM&amp;w=1200&amp;h=628&amp;q=goal-setting&amp;hl=en&amp;ved=2ahUKEwiEpKTytMX0AhWYkJ4KHex0DE4QMyhWegUIARCfAQ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www.miraikan.jst.go.jp%2Fcalendar%2Fimages%2F30_tsukuru_main_1.jpg&amp;imgrefurl=https%3A%2F%2Fwww.miraikan.jst.go.jp%2Fen%2Fcalendar%2Frobot%2F&amp;tbnid=XeYHWeRrTeXyMM&amp;vet=12ahUKEwiNqoqftcX0AhUPrZ4KHaA2CV8QMygBegUIARC4AQ..i&amp;docid=8RZf96qHeZN89M&amp;w=680&amp;h=453&amp;q=robot%20demonstration&amp;hl=en&amp;ved=2ahUKEwiNqoqftcX0AhUPrZ4KHaA2CV8QMygBegUIARC4AQ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google.com/imgres?imgurl=https%3A%2F%2Fmedia-exp1.licdn.com%2Fdms%2Fimage%2FC4D03AQGwwEOZG0KO6w%2Fprofile-displayphoto-shrink_200_200%2F0%2F1516992994141%3Fe%3D1627516800%26v%3Dbeta%26t%3DxW3GqAcaHvi0pR8pzvK6kA8BjULTnMDJ8VtEU3p4RGc&amp;imgrefurl=https%3A%2F%2Fdk.linkedin.com%2Fpub%2Fdir%2FMicah%2FWhite&amp;tbnid=aN-4HQVD_X8p_M&amp;vet=12ahUKEwj0v6b0ssP0AhWsDDQIHV_SB8oQMygSegQIARBP..i&amp;docid=YahCo-mPyX4C-M&amp;w=200&amp;h=200&amp;itg=1&amp;q=micah%20stilwell&amp;ved=2ahUKEwj0v6b0ssP0AhWsDDQIHV_SB8oQMygSegQIARB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imgres?imgurl=https%3A%2F%2Fmedia-exp1.licdn.com%2Fdms%2Fimage%2FC5609AQE5KR20wTmK5g%2Fcompany-additional_502_282%2F0%2F1601333723231%3Fe%3D2159024400%26v%3Dbeta%26t%3Dv02SAkSqqZD95tlTrUvyTpaHTXP1RPbF4s131DBxrdc&amp;imgrefurl=https%3A%2F%2Fwww.linkedin.com%2Fschool%2Fmaking-waves-academy%2Flife&amp;tbnid=raWfqVIiSvAr3M&amp;vet=12ahUKEwjkqaPlt8X0AhWqAjQIHQ0sD4EQMygQegQIARBI..i&amp;docid=RAGleLai50uxkM&amp;w=800&amp;h=490&amp;q=alton%20nelson%20making%20waves&amp;hl=en&amp;ved=2ahUKEwjkqaPlt8X0AhWqAjQIHQ0sD4EQMygQegQIARBI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imgres?imgurl=https%3A%2F%2Fwww.makingwavesacademy.org%2Fuploaded%2FMWA_Website_Updates%2FAlton_Nelson_Photo.jpg&amp;imgrefurl=https%3A%2F%2Fwww.makingwavesacademy.org%2Fabout-us&amp;tbnid=rzBwVkC8TQjT0M&amp;vet=12ahUKEwigjLGnscP0AhWzh54KHXTpDH4QMygAegQIARAo..i&amp;docid=06WbWvRTZxjatM&amp;w=432&amp;h=625&amp;q=alton%20nelson%20making%20waves&amp;ved=2ahUKEwigjLGnscP0AhWzh54KHXTpDH4QMygAegQIARA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google.com/imgres?imgurl=https%3A%2F%2Fwww.worldfirst.com%2Fapp%2Fuploads%2F2020%2F11%2FPivot.jpg&amp;imgrefurl=https%3A%2F%2Fwww.worldfirst.com%2Fuk%2Fblog%2Feconomic-updates%2Fpandemic-pivot-how-businesses-can-embrace-change%2F&amp;tbnid=2ktSMYYDv5Cw6M&amp;vet=12ahUKEwiKrID9p8X0AhVNBzQIHYC2DNIQMygXegUIARD9AQ..i&amp;docid=2p6ANqeZw6Q_lM&amp;w=1200&amp;h=800&amp;q=pivot&amp;ved=2ahUKEwiKrID9p8X0AhVNBzQIHYC2DNIQMygXegUIARD9AQ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imgres?imgurl=https%3A%2F%2Fedsurge.imgix.net%2Fuploads%2Fpost%2Fimage%2F13610%2Fdiverse_students_for_workforce-1597255295.jpg%3Fauto%3Dcompress%252Cformat%26w%3D640%26h%3D259%26fit%3Dcrop&amp;imgrefurl=https%3A%2F%2Fwww.edsurge.com%2Fnews%2F2020-08-12-it-s-time-to-digitally-transform-community-college&amp;tbnid=xu_RmOi-z7sxcM&amp;vet=12ahUKEwj4x8-Jq8X0AhVPk54KHaEDC4oQMygFegUIARDUAQ..i&amp;docid=lj2sZBGam7-xfM&amp;w=640&amp;h=259&amp;q=%20college&amp;ved=2ahUKEwj4x8-Jq8X0AhVPk54KHaEDC4oQMygFegUIARDU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FCAFE-57AA-4FA3-99A4-C2B4BE88C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5" b="2187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AD54E-DA83-A94E-A414-E9864F15D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/>
              <a:t>Curriculum Review Committee Update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E1CC9-FB40-FE4D-AA40-1D0CEDA48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December 10, 2021			Meeting – October 2021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Fall Semester Review 			Presented by Alicia Mallet Klein and Esther Hugo</a:t>
            </a:r>
          </a:p>
        </p:txBody>
      </p:sp>
    </p:spTree>
    <p:extLst>
      <p:ext uri="{BB962C8B-B14F-4D97-AF65-F5344CB8AC3E}">
        <p14:creationId xmlns:p14="http://schemas.microsoft.com/office/powerpoint/2010/main" val="275557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0C329-31D2-0846-B2A6-4A5503F0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2700" dirty="0"/>
              <a:t>AB 104 – California Legislation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6150" name="Picture 6" descr="California State Capitol Building (@castatecapitol) / Twitter">
            <a:hlinkClick r:id="rId2"/>
            <a:extLst>
              <a:ext uri="{FF2B5EF4-FFF2-40B4-BE49-F238E27FC236}">
                <a16:creationId xmlns:a16="http://schemas.microsoft.com/office/drawing/2014/main" id="{435B4627-8FA1-0245-A3C9-A02CA9E95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r="582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E141-95EC-6E4E-B42D-ED0A77EE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 fontScale="92500"/>
          </a:bodyPr>
          <a:lstStyle/>
          <a:p>
            <a:r>
              <a:rPr lang="en-US" sz="2400" dirty="0"/>
              <a:t>Allows high school graduation flexibility in state requirements</a:t>
            </a:r>
          </a:p>
          <a:p>
            <a:r>
              <a:rPr lang="en-US" sz="2400" dirty="0"/>
              <a:t>Students able to opt for ”Credit” instead of a grade</a:t>
            </a:r>
          </a:p>
          <a:p>
            <a:r>
              <a:rPr lang="en-US" sz="2400" dirty="0"/>
              <a:t>Might impact Cal Grant, which is dependent on GPA</a:t>
            </a:r>
          </a:p>
          <a:p>
            <a:r>
              <a:rPr lang="en-US" sz="2400" dirty="0"/>
              <a:t>Consideration:  How will colleges view the transcript?</a:t>
            </a:r>
            <a:endParaRPr lang="en-US" sz="2400" dirty="0">
              <a:hlinkClick r:id="rId4"/>
            </a:endParaRPr>
          </a:p>
          <a:p>
            <a:endParaRPr lang="en-US" sz="1700" dirty="0">
              <a:hlinkClick r:id="rId5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5151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00D1D-2C00-BA47-A9BF-100B9862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Curriculum Expansion through Community Colleges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4" name="Picture 6" descr="Informational workshop:Preview of the Contra Costa College enrollment  process | Center for Educational Partnerships">
            <a:hlinkClick r:id="rId2"/>
            <a:extLst>
              <a:ext uri="{FF2B5EF4-FFF2-40B4-BE49-F238E27FC236}">
                <a16:creationId xmlns:a16="http://schemas.microsoft.com/office/drawing/2014/main" id="{B971B416-13EB-944E-9746-0AC47E72FF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2344" y="625684"/>
            <a:ext cx="5652859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1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207DD-8F81-8A44-AE66-5EAB9065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13" y="290886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Community College - Dual Enrollment Benefits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The Power of Attending Community College Is Underestimated – Portola Pilot">
            <a:hlinkClick r:id="rId2"/>
            <a:extLst>
              <a:ext uri="{FF2B5EF4-FFF2-40B4-BE49-F238E27FC236}">
                <a16:creationId xmlns:a16="http://schemas.microsoft.com/office/drawing/2014/main" id="{076161B3-9D0B-D143-ABD9-9F07425B9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r="487" b="-1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2FF3-FCEE-884F-A221-1DA845A8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682" y="2020824"/>
            <a:ext cx="4791168" cy="3959352"/>
          </a:xfrm>
        </p:spPr>
        <p:txBody>
          <a:bodyPr anchor="ctr">
            <a:noAutofit/>
          </a:bodyPr>
          <a:lstStyle/>
          <a:p>
            <a:r>
              <a:rPr lang="en-US" sz="3600" dirty="0"/>
              <a:t>Exposure to College</a:t>
            </a:r>
          </a:p>
          <a:p>
            <a:r>
              <a:rPr lang="en-US" sz="3600" dirty="0"/>
              <a:t>Community-Building</a:t>
            </a:r>
          </a:p>
          <a:p>
            <a:r>
              <a:rPr lang="en-US" sz="3600" dirty="0"/>
              <a:t>Academic Advancement</a:t>
            </a:r>
          </a:p>
          <a:p>
            <a:r>
              <a:rPr lang="en-US" sz="3600" dirty="0"/>
              <a:t>No additional staffing needed</a:t>
            </a:r>
          </a:p>
        </p:txBody>
      </p:sp>
    </p:spTree>
    <p:extLst>
      <p:ext uri="{BB962C8B-B14F-4D97-AF65-F5344CB8AC3E}">
        <p14:creationId xmlns:p14="http://schemas.microsoft.com/office/powerpoint/2010/main" val="174413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4ECB7-9B07-7E42-A498-D08F86CB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>
            <a:normAutofit/>
          </a:bodyPr>
          <a:lstStyle/>
          <a:p>
            <a:r>
              <a:rPr lang="en-US" sz="3200" b="1" dirty="0"/>
              <a:t>More Curricular Options</a:t>
            </a:r>
          </a:p>
        </p:txBody>
      </p:sp>
      <p:pic>
        <p:nvPicPr>
          <p:cNvPr id="9220" name="Picture 4" descr="Cisco - Home | Facebook">
            <a:hlinkClick r:id="rId2"/>
            <a:extLst>
              <a:ext uri="{FF2B5EF4-FFF2-40B4-BE49-F238E27FC236}">
                <a16:creationId xmlns:a16="http://schemas.microsoft.com/office/drawing/2014/main" id="{5B54D412-8F91-9841-A8EC-24CDB6476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-2" b="-2"/>
          <a:stretch/>
        </p:blipFill>
        <p:spPr bwMode="auto">
          <a:xfrm>
            <a:off x="4" y="10"/>
            <a:ext cx="4884383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urriculum / Curriculum Development Process">
            <a:hlinkClick r:id="rId4"/>
            <a:extLst>
              <a:ext uri="{FF2B5EF4-FFF2-40B4-BE49-F238E27FC236}">
                <a16:creationId xmlns:a16="http://schemas.microsoft.com/office/drawing/2014/main" id="{9A3B3355-C665-2149-8DEC-85A0C2329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9" r="1" b="18961"/>
          <a:stretch/>
        </p:blipFill>
        <p:spPr bwMode="auto">
          <a:xfrm>
            <a:off x="5074879" y="10"/>
            <a:ext cx="7117118" cy="36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9C72-7853-E44F-8D0A-0A2DE78C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745" y="4797630"/>
            <a:ext cx="7740110" cy="128889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Use of UC Scout for missing A-G and AP classes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Codesters</a:t>
            </a:r>
            <a:r>
              <a:rPr lang="en-US" sz="2400" dirty="0"/>
              <a:t> – CISCO coding program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Follows students through graduation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CTE Pathway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Students can earn a certification and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a six-figure job</a:t>
            </a:r>
          </a:p>
        </p:txBody>
      </p:sp>
    </p:spTree>
    <p:extLst>
      <p:ext uri="{BB962C8B-B14F-4D97-AF65-F5344CB8AC3E}">
        <p14:creationId xmlns:p14="http://schemas.microsoft.com/office/powerpoint/2010/main" val="149558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B79-D009-2448-810C-49103D72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anchor="b">
            <a:noAutofit/>
          </a:bodyPr>
          <a:lstStyle/>
          <a:p>
            <a:r>
              <a:rPr lang="en-US" sz="3200" b="1" dirty="0"/>
              <a:t>Pandemic Impact:  Testing Optional, </a:t>
            </a:r>
            <a:br>
              <a:rPr lang="en-US" sz="3200" b="1" dirty="0"/>
            </a:br>
            <a:r>
              <a:rPr lang="en-US" sz="3200" b="1" dirty="0"/>
              <a:t>Yes or No?</a:t>
            </a:r>
          </a:p>
        </p:txBody>
      </p:sp>
      <p:pic>
        <p:nvPicPr>
          <p:cNvPr id="10242" name="Picture 2" descr="SAT's New 'Adversity Score' Will Take Students' Hardships Into Account -  The New York Times">
            <a:hlinkClick r:id="rId2"/>
            <a:extLst>
              <a:ext uri="{FF2B5EF4-FFF2-40B4-BE49-F238E27FC236}">
                <a16:creationId xmlns:a16="http://schemas.microsoft.com/office/drawing/2014/main" id="{A82DBB42-DF45-C34E-98E7-5ED21BA84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r="23268"/>
          <a:stretch/>
        </p:blipFill>
        <p:spPr bwMode="auto">
          <a:xfrm>
            <a:off x="838199" y="566928"/>
            <a:ext cx="5157216" cy="52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3A73-DB0D-B04C-B24E-D6725E83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057400"/>
            <a:ext cx="4572000" cy="3776472"/>
          </a:xfrm>
        </p:spPr>
        <p:txBody>
          <a:bodyPr>
            <a:normAutofit/>
          </a:bodyPr>
          <a:lstStyle/>
          <a:p>
            <a:r>
              <a:rPr lang="en-US" sz="2400" dirty="0"/>
              <a:t>ACT/SAT/PSAT </a:t>
            </a:r>
          </a:p>
          <a:p>
            <a:r>
              <a:rPr lang="en-US" sz="2400" dirty="0"/>
              <a:t>Cultural and experiential impacts of not taking the test</a:t>
            </a:r>
          </a:p>
          <a:p>
            <a:r>
              <a:rPr lang="en-US" sz="2400" dirty="0"/>
              <a:t>Testing as a Tool to build Aspiration</a:t>
            </a:r>
          </a:p>
          <a:p>
            <a:r>
              <a:rPr lang="en-US" sz="2400" dirty="0"/>
              <a:t>Value in taking the PSAT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47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387B3-32DD-ED47-BC20-E1AE46F6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PSAT Values for Wave-Makers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CBEF4-3537-5B46-A4A9-2C45EC62C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2055327"/>
            <a:ext cx="5284519" cy="377697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Exposure to college testing</a:t>
            </a:r>
          </a:p>
          <a:p>
            <a:r>
              <a:rPr lang="en-US" sz="3200" dirty="0"/>
              <a:t>Gives colleges exposure to students</a:t>
            </a:r>
          </a:p>
          <a:p>
            <a:r>
              <a:rPr lang="en-US" sz="3200" dirty="0"/>
              <a:t>AP Potential</a:t>
            </a:r>
          </a:p>
          <a:p>
            <a:r>
              <a:rPr lang="en-US" sz="3200" dirty="0"/>
              <a:t>National Merit Scholarship eligibility</a:t>
            </a:r>
          </a:p>
          <a:p>
            <a:r>
              <a:rPr lang="en-US" sz="3200" dirty="0"/>
              <a:t>Student Search</a:t>
            </a:r>
          </a:p>
          <a:p>
            <a:r>
              <a:rPr lang="en-US" sz="3200" dirty="0"/>
              <a:t>Rich Data about our instructional program</a:t>
            </a:r>
            <a:endParaRPr lang="en-US" sz="3200" dirty="0">
              <a:hlinkClick r:id="rId2"/>
            </a:endParaRPr>
          </a:p>
          <a:p>
            <a:endParaRPr lang="en-US" sz="1800" dirty="0"/>
          </a:p>
        </p:txBody>
      </p:sp>
      <p:pic>
        <p:nvPicPr>
          <p:cNvPr id="11266" name="Picture 2" descr="Why You Should Take the PSAT | The Princeton Review">
            <a:hlinkClick r:id="rId2"/>
            <a:extLst>
              <a:ext uri="{FF2B5EF4-FFF2-40B4-BE49-F238E27FC236}">
                <a16:creationId xmlns:a16="http://schemas.microsoft.com/office/drawing/2014/main" id="{E2112976-9DE0-6F40-8049-F44D4775C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9" r="23239" b="-1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4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33D240C-2220-494F-90F6-2A8A57C0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7F2BB-EC7D-A74B-9130-D962C1BD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952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US" sz="4800"/>
              <a:t>19</a:t>
            </a:r>
            <a:r>
              <a:rPr lang="en-US" sz="4800" baseline="30000"/>
              <a:t>th</a:t>
            </a:r>
            <a:r>
              <a:rPr lang="en-US" sz="4800"/>
              <a:t> Wave Preview: Having the Best Year?</a:t>
            </a:r>
          </a:p>
        </p:txBody>
      </p:sp>
      <p:pic>
        <p:nvPicPr>
          <p:cNvPr id="5" name="Picture 2" descr="Making Waves Academy celebrates campus expansion | Richmond Standard">
            <a:hlinkClick r:id="rId2"/>
            <a:extLst>
              <a:ext uri="{FF2B5EF4-FFF2-40B4-BE49-F238E27FC236}">
                <a16:creationId xmlns:a16="http://schemas.microsoft.com/office/drawing/2014/main" id="{86B99DD2-C4EB-3C46-A883-070AF6A19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r="-1" b="-1"/>
          <a:stretch/>
        </p:blipFill>
        <p:spPr bwMode="auto">
          <a:xfrm>
            <a:off x="-4" y="21"/>
            <a:ext cx="4711516" cy="29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2F8B5D5-EDD3-466C-9CFA-C8A8B1C7F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0840" y="361188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C6858B-B383-4FB7-AAFA-9CBB9215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95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Making Waves Academy - Making Waves Foundation">
            <a:hlinkClick r:id="rId4"/>
            <a:extLst>
              <a:ext uri="{FF2B5EF4-FFF2-40B4-BE49-F238E27FC236}">
                <a16:creationId xmlns:a16="http://schemas.microsoft.com/office/drawing/2014/main" id="{6C5D69E0-24F4-2748-8A4C-7C59DCFE1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 b="19326"/>
          <a:stretch/>
        </p:blipFill>
        <p:spPr bwMode="auto">
          <a:xfrm>
            <a:off x="24" y="3172569"/>
            <a:ext cx="4711515" cy="36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F755-DDD7-D445-9B54-1541546F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763" y="3355848"/>
            <a:ext cx="6970815" cy="28254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Challenging Wave – known as “high crisis”</a:t>
            </a:r>
          </a:p>
          <a:p>
            <a:r>
              <a:rPr lang="en-US" sz="2400" dirty="0"/>
              <a:t>Class experienced:</a:t>
            </a:r>
          </a:p>
          <a:p>
            <a:pPr lvl="1"/>
            <a:r>
              <a:rPr lang="en-US" dirty="0"/>
              <a:t>Most teacher turnovers</a:t>
            </a:r>
          </a:p>
          <a:p>
            <a:pPr lvl="1"/>
            <a:r>
              <a:rPr lang="en-US" dirty="0"/>
              <a:t>High trauma</a:t>
            </a:r>
          </a:p>
          <a:p>
            <a:pPr lvl="1"/>
            <a:r>
              <a:rPr lang="en-US" dirty="0"/>
              <a:t>Highest percentage of SPEDS</a:t>
            </a:r>
          </a:p>
          <a:p>
            <a:pPr lvl="1"/>
            <a:r>
              <a:rPr lang="en-US" dirty="0"/>
              <a:t>Most homeless students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264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Making Waves Academy Celebrates its Largest-Ever Graduating Class! - Making  Waves Foundation">
            <a:hlinkClick r:id="rId2"/>
            <a:extLst>
              <a:ext uri="{FF2B5EF4-FFF2-40B4-BE49-F238E27FC236}">
                <a16:creationId xmlns:a16="http://schemas.microsoft.com/office/drawing/2014/main" id="{AFDB992D-128C-C94E-9EB1-3A7D02694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3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- Making Waves Academy">
            <a:hlinkClick r:id="rId4"/>
            <a:extLst>
              <a:ext uri="{FF2B5EF4-FFF2-40B4-BE49-F238E27FC236}">
                <a16:creationId xmlns:a16="http://schemas.microsoft.com/office/drawing/2014/main" id="{FD3BAE7A-B739-884F-921E-B54A4E853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r="20958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7D0D5-ADC0-A944-B4C5-8FE37B4B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4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US" sz="2800"/>
              <a:t>19</a:t>
            </a:r>
            <a:r>
              <a:rPr lang="en-US" sz="2800" baseline="30000"/>
              <a:t>th</a:t>
            </a:r>
            <a:br>
              <a:rPr lang="en-US" sz="2800"/>
            </a:br>
            <a:r>
              <a:rPr lang="en-US" sz="2800"/>
              <a:t> Wave Transformation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87D1-729C-D042-95BE-20BE2F46E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74" y="2258171"/>
            <a:ext cx="2804504" cy="422480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Students enjoying ”structure” of returning to campus</a:t>
            </a:r>
          </a:p>
          <a:p>
            <a:r>
              <a:rPr lang="en-US" sz="2400" dirty="0"/>
              <a:t>Students with multiple F’s are now earning straight A’s</a:t>
            </a:r>
          </a:p>
          <a:p>
            <a:r>
              <a:rPr lang="en-US" sz="2400" b="1" dirty="0"/>
              <a:t>70% </a:t>
            </a:r>
            <a:r>
              <a:rPr lang="en-US" sz="2400" dirty="0"/>
              <a:t>of 19</a:t>
            </a:r>
            <a:r>
              <a:rPr lang="en-US" sz="2400" baseline="30000" dirty="0"/>
              <a:t>th</a:t>
            </a:r>
            <a:r>
              <a:rPr lang="en-US" sz="2400" dirty="0"/>
              <a:t> Wave are CSU and/or 4-year College Eligible</a:t>
            </a:r>
          </a:p>
          <a:p>
            <a:endParaRPr lang="en-US" sz="1800" dirty="0"/>
          </a:p>
          <a:p>
            <a:endParaRPr lang="en-US" sz="1800" dirty="0">
              <a:hlinkClick r:id="rId2"/>
            </a:endParaRPr>
          </a:p>
          <a:p>
            <a:endParaRPr lang="en-US" sz="1800" dirty="0">
              <a:hlinkClick r:id="rId4"/>
            </a:endParaRPr>
          </a:p>
          <a:p>
            <a:endParaRPr lang="en-US" sz="1800" dirty="0">
              <a:hlinkClick r:id="rId4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209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F6FB8-51B4-A644-B392-2E925236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4400"/>
              <a:t>The ROBOT offers more “inclusive” approach </a:t>
            </a:r>
          </a:p>
        </p:txBody>
      </p:sp>
      <p:pic>
        <p:nvPicPr>
          <p:cNvPr id="15362" name="Picture 2" descr="Robot Drawing - How To Draw A Robot Step By Step">
            <a:hlinkClick r:id="rId2"/>
            <a:extLst>
              <a:ext uri="{FF2B5EF4-FFF2-40B4-BE49-F238E27FC236}">
                <a16:creationId xmlns:a16="http://schemas.microsoft.com/office/drawing/2014/main" id="{C8005EF8-0E6F-6C4A-843E-4D5E157E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r="3411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5DA6-D972-F54F-9B47-00A2DD9D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US" dirty="0"/>
              <a:t>Five modernization efforts to reach students</a:t>
            </a:r>
          </a:p>
          <a:p>
            <a:r>
              <a:rPr lang="en-US" dirty="0"/>
              <a:t>Effective mass-communication tool</a:t>
            </a:r>
          </a:p>
          <a:p>
            <a:r>
              <a:rPr lang="en-US" dirty="0"/>
              <a:t>Online appointment system</a:t>
            </a:r>
          </a:p>
          <a:p>
            <a:r>
              <a:rPr lang="en-US" dirty="0"/>
              <a:t>Artificial Intelligence  Chatbot</a:t>
            </a:r>
          </a:p>
        </p:txBody>
      </p:sp>
    </p:spTree>
    <p:extLst>
      <p:ext uri="{BB962C8B-B14F-4D97-AF65-F5344CB8AC3E}">
        <p14:creationId xmlns:p14="http://schemas.microsoft.com/office/powerpoint/2010/main" val="44804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D61CA-EA76-D742-A322-829E567D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US" sz="3600" dirty="0"/>
              <a:t>ROBOT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404C-97EF-1F47-BD17-70C9ED0B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r>
              <a:rPr lang="en-US" sz="2000" dirty="0"/>
              <a:t>390 unique users to the Website</a:t>
            </a:r>
          </a:p>
          <a:p>
            <a:r>
              <a:rPr lang="en-US" sz="2000" dirty="0"/>
              <a:t>Information goes direction to student</a:t>
            </a:r>
          </a:p>
          <a:p>
            <a:r>
              <a:rPr lang="en-US" sz="2000" dirty="0"/>
              <a:t>Available for 8</a:t>
            </a:r>
            <a:r>
              <a:rPr lang="en-US" sz="2000" baseline="30000" dirty="0"/>
              <a:t>th</a:t>
            </a:r>
            <a:r>
              <a:rPr lang="en-US" sz="2000" dirty="0"/>
              <a:t> graders to learn about high school</a:t>
            </a:r>
          </a:p>
          <a:p>
            <a:r>
              <a:rPr lang="en-US" sz="2000" dirty="0"/>
              <a:t>Helps parents and students get connected</a:t>
            </a:r>
          </a:p>
          <a:p>
            <a:r>
              <a:rPr lang="en-US" sz="2000" dirty="0"/>
              <a:t>Question bank is limitless – we can design, create and customize it</a:t>
            </a:r>
          </a:p>
        </p:txBody>
      </p:sp>
      <p:pic>
        <p:nvPicPr>
          <p:cNvPr id="16386" name="Picture 2" descr="A will to survive might take AI to the next level | Science News">
            <a:hlinkClick r:id="rId2"/>
            <a:extLst>
              <a:ext uri="{FF2B5EF4-FFF2-40B4-BE49-F238E27FC236}">
                <a16:creationId xmlns:a16="http://schemas.microsoft.com/office/drawing/2014/main" id="{CBE68A22-7D06-D243-A78F-D72A5E4AD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r="21628" b="-1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21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159FA-8BFB-C24E-9A27-B0F6C3A0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593228" cy="153505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Curriculum Review Committee </a:t>
            </a:r>
            <a:br>
              <a:rPr lang="en-US" dirty="0"/>
            </a:br>
            <a:r>
              <a:rPr lang="en-US" sz="4400" b="1" dirty="0"/>
              <a:t>Presentation Overview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09B66EA1-85FD-4701-A31F-31DD03A89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8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AF420-3362-E542-8287-A88AA2A8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2935541"/>
            <a:ext cx="6272784" cy="380964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Committee Members</a:t>
            </a:r>
          </a:p>
          <a:p>
            <a:r>
              <a:rPr lang="en-US" sz="2400" dirty="0"/>
              <a:t>Leadership Priorities</a:t>
            </a:r>
          </a:p>
          <a:p>
            <a:r>
              <a:rPr lang="en-US" sz="2400" dirty="0"/>
              <a:t>Staffing Issues</a:t>
            </a:r>
          </a:p>
          <a:p>
            <a:r>
              <a:rPr lang="en-US" sz="2400" dirty="0"/>
              <a:t>COVID-impacts on Curriculum and Campus Return</a:t>
            </a:r>
          </a:p>
          <a:p>
            <a:r>
              <a:rPr lang="en-US" sz="2400" dirty="0"/>
              <a:t>College and Career Update</a:t>
            </a:r>
          </a:p>
          <a:p>
            <a:pPr lvl="1"/>
            <a:r>
              <a:rPr lang="en-US" dirty="0"/>
              <a:t>Robot – Use of AI to respond to College &amp; Career Issues - demo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859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4D37AE-C9A6-2546-A435-BC2C5BA528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4538" y="676894"/>
            <a:ext cx="10177462" cy="4252294"/>
          </a:xfrm>
        </p:spPr>
        <p:txBody>
          <a:bodyPr>
            <a:normAutofit/>
          </a:bodyPr>
          <a:lstStyle/>
          <a:p>
            <a:r>
              <a:rPr lang="en-US" dirty="0"/>
              <a:t>Creating an aspirational culture by explaining options, giving information, providing guidance</a:t>
            </a:r>
          </a:p>
        </p:txBody>
      </p:sp>
      <p:pic>
        <p:nvPicPr>
          <p:cNvPr id="17410" name="Picture 2" descr="How do you set your goals and achieve them successfully?">
            <a:hlinkClick r:id="rId2"/>
            <a:extLst>
              <a:ext uri="{FF2B5EF4-FFF2-40B4-BE49-F238E27FC236}">
                <a16:creationId xmlns:a16="http://schemas.microsoft.com/office/drawing/2014/main" id="{F95F5492-87C4-3E46-A44B-636912AA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08" y="4787900"/>
            <a:ext cx="39497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5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24240-B6DF-D343-9B19-DBBA0517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545183"/>
            <a:ext cx="7982712" cy="10509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/>
              <a:t>Robot Demonstration</a:t>
            </a:r>
            <a:br>
              <a:rPr lang="en-US" sz="2400" b="1" dirty="0"/>
            </a:br>
            <a:r>
              <a:rPr lang="en-US" sz="2400" b="1" dirty="0"/>
              <a:t>-Mr. </a:t>
            </a:r>
            <a:r>
              <a:rPr lang="en-US" sz="2400" b="1" dirty="0" err="1"/>
              <a:t>Siapno</a:t>
            </a:r>
            <a:r>
              <a:rPr lang="en-US" sz="2400" b="1" dirty="0"/>
              <a:t>, Director, </a:t>
            </a:r>
            <a:br>
              <a:rPr lang="en-US" sz="2400" b="1" dirty="0"/>
            </a:br>
            <a:r>
              <a:rPr lang="en-US" sz="2400" b="1" dirty="0"/>
              <a:t>College and Career Counseling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29E62BAF-7986-6744-9F50-87B6DCB14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0" r="-2" b="38723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18434" name="Picture 2" descr="Robot Demonstration | Miraikan – The National Museum of Emerging Science  and Innovation">
            <a:hlinkClick r:id="rId3"/>
            <a:extLst>
              <a:ext uri="{FF2B5EF4-FFF2-40B4-BE49-F238E27FC236}">
                <a16:creationId xmlns:a16="http://schemas.microsoft.com/office/drawing/2014/main" id="{C0C5929C-9040-0F44-845F-ECF6F663E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1" b="1"/>
          <a:stretch/>
        </p:blipFill>
        <p:spPr bwMode="auto">
          <a:xfrm>
            <a:off x="6202680" y="10"/>
            <a:ext cx="5989320" cy="44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FD2AFC91-F574-4BA2-96B0-D64D4555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592DE0-9015-D34F-BC57-6026C388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Questions, Feedback, and Comments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5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A91DAEF-9A17-5842-A14F-FC779ED0F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144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D4A985-75B6-164D-8338-C6B6BA6C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1709928"/>
            <a:ext cx="2513610" cy="1709928"/>
          </a:xfrm>
        </p:spPr>
        <p:txBody>
          <a:bodyPr>
            <a:normAutofit/>
          </a:bodyPr>
          <a:lstStyle/>
          <a:p>
            <a:r>
              <a:rPr lang="en-US" sz="4000" b="1" dirty="0"/>
              <a:t>The CRC </a:t>
            </a:r>
            <a:br>
              <a:rPr lang="en-US" sz="4000" b="1" dirty="0"/>
            </a:br>
            <a:r>
              <a:rPr lang="en-US" sz="4000" b="1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5998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A57513D-822C-4FE7-A978-1529AA80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A38C0-18A0-6148-A975-BCC3FDC1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3" y="1144769"/>
            <a:ext cx="3340962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CRC Members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uple of women smiling&#10;&#10;Description automatically generated with low confidence">
            <a:extLst>
              <a:ext uri="{FF2B5EF4-FFF2-40B4-BE49-F238E27FC236}">
                <a16:creationId xmlns:a16="http://schemas.microsoft.com/office/drawing/2014/main" id="{1ED7C181-9C1D-B548-8EDB-481995EB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11" r="-3" b="9967"/>
          <a:stretch/>
        </p:blipFill>
        <p:spPr>
          <a:xfrm>
            <a:off x="4197088" y="-8"/>
            <a:ext cx="4301214" cy="4136066"/>
          </a:xfrm>
          <a:prstGeom prst="rect">
            <a:avLst/>
          </a:prstGeom>
        </p:spPr>
      </p:pic>
      <p:pic>
        <p:nvPicPr>
          <p:cNvPr id="9" name="Picture 8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BDD24E86-1069-2C48-AE2E-C2DE5E5F8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32911"/>
          <a:stretch/>
        </p:blipFill>
        <p:spPr>
          <a:xfrm>
            <a:off x="8524902" y="3683851"/>
            <a:ext cx="3585399" cy="3207119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2" y="4177748"/>
            <a:ext cx="332539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70+ &quot;Micah White&quot; profiler | LinkedIn">
            <a:hlinkClick r:id="rId4"/>
            <a:extLst>
              <a:ext uri="{FF2B5EF4-FFF2-40B4-BE49-F238E27FC236}">
                <a16:creationId xmlns:a16="http://schemas.microsoft.com/office/drawing/2014/main" id="{B687E212-3EEB-DB44-B10A-4ECB2DF8B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27741"/>
          <a:stretch/>
        </p:blipFill>
        <p:spPr bwMode="auto">
          <a:xfrm>
            <a:off x="4197088" y="4233471"/>
            <a:ext cx="4301214" cy="26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with her hand on her face&#10;&#10;Description automatically generated with medium confidence">
            <a:extLst>
              <a:ext uri="{FF2B5EF4-FFF2-40B4-BE49-F238E27FC236}">
                <a16:creationId xmlns:a16="http://schemas.microsoft.com/office/drawing/2014/main" id="{E81D9A42-D7DF-2345-8E7E-43BFBF10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25783"/>
          <a:stretch/>
        </p:blipFill>
        <p:spPr>
          <a:xfrm>
            <a:off x="8498302" y="135971"/>
            <a:ext cx="3585399" cy="3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C1B28-5361-3646-8F6C-2D594D19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451610"/>
          </a:xfrm>
        </p:spPr>
        <p:txBody>
          <a:bodyPr/>
          <a:lstStyle/>
          <a:p>
            <a:r>
              <a:rPr lang="en-US" dirty="0"/>
              <a:t>CEO Mr. Nelson</a:t>
            </a:r>
            <a:br>
              <a:rPr lang="en-US" dirty="0"/>
            </a:br>
            <a:r>
              <a:rPr lang="en-US" dirty="0"/>
              <a:t>Sets Tone and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D5B2F-4A42-854E-B089-D63EC0226E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en-US" sz="1700">
              <a:hlinkClick r:id="rId2"/>
            </a:endParaRPr>
          </a:p>
          <a:p>
            <a:endParaRPr lang="en-US" sz="17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04443-7B0C-8845-B018-C121A5A42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Making Waves Academy: Culture | LinkedIn">
            <a:hlinkClick r:id="rId2"/>
            <a:extLst>
              <a:ext uri="{FF2B5EF4-FFF2-40B4-BE49-F238E27FC236}">
                <a16:creationId xmlns:a16="http://schemas.microsoft.com/office/drawing/2014/main" id="{90944EE1-CD30-954B-AB23-08909EB0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5365" b="2"/>
          <a:stretch/>
        </p:blipFill>
        <p:spPr bwMode="auto">
          <a:xfrm>
            <a:off x="3914776" y="1820245"/>
            <a:ext cx="7924038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6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28E3505-36F5-47A9-A188-7C60ACBB9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bout Us - Making Waves Academy">
            <a:hlinkClick r:id="rId2"/>
            <a:extLst>
              <a:ext uri="{FF2B5EF4-FFF2-40B4-BE49-F238E27FC236}">
                <a16:creationId xmlns:a16="http://schemas.microsoft.com/office/drawing/2014/main" id="{5A32EF3F-DEB3-D149-93A1-CCA56B1B5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73"/>
          <a:stretch/>
        </p:blipFill>
        <p:spPr bwMode="auto">
          <a:xfrm>
            <a:off x="3143213" y="10"/>
            <a:ext cx="4956582" cy="6857990"/>
          </a:xfrm>
          <a:custGeom>
            <a:avLst/>
            <a:gdLst/>
            <a:ahLst/>
            <a:cxnLst/>
            <a:rect l="l" t="t" r="r" b="b"/>
            <a:pathLst>
              <a:path w="4956582" h="6858000">
                <a:moveTo>
                  <a:pt x="0" y="0"/>
                </a:moveTo>
                <a:lnTo>
                  <a:pt x="4161807" y="0"/>
                </a:lnTo>
                <a:lnTo>
                  <a:pt x="4176560" y="27485"/>
                </a:lnTo>
                <a:cubicBezTo>
                  <a:pt x="4666464" y="986552"/>
                  <a:pt x="4956582" y="2177077"/>
                  <a:pt x="4956582" y="3466807"/>
                </a:cubicBezTo>
                <a:cubicBezTo>
                  <a:pt x="4956582" y="4657326"/>
                  <a:pt x="4709381" y="5763316"/>
                  <a:pt x="4286027" y="6680757"/>
                </a:cubicBezTo>
                <a:lnTo>
                  <a:pt x="4199937" y="6858000"/>
                </a:lnTo>
                <a:lnTo>
                  <a:pt x="53039" y="6858000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283B6091-C9A6-4C92-8315-2DE12015E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CC6ACBBE-7216-419A-81B7-BD305A9FE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01CA9-E589-F248-9CE1-ECDAF034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2903843" cy="4526280"/>
          </a:xfrm>
        </p:spPr>
        <p:txBody>
          <a:bodyPr>
            <a:normAutofit/>
          </a:bodyPr>
          <a:lstStyle/>
          <a:p>
            <a:r>
              <a:rPr lang="en-US" sz="3200" b="1" dirty="0"/>
              <a:t>Context and Information: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dirty="0"/>
              <a:t>Climate and Culture Update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9747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B4C472-9B1A-284A-8115-47EE2C5A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101" y="932688"/>
            <a:ext cx="3150108" cy="4992624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Year of CRC Committee!</a:t>
            </a:r>
          </a:p>
          <a:p>
            <a:r>
              <a:rPr lang="en-US" sz="2400" dirty="0"/>
              <a:t>Dialogue encouraged</a:t>
            </a:r>
          </a:p>
          <a:p>
            <a:r>
              <a:rPr lang="en-US" sz="2400" dirty="0"/>
              <a:t>COVID impact and physical plant changes</a:t>
            </a:r>
          </a:p>
          <a:p>
            <a:r>
              <a:rPr lang="en-US" sz="2400" dirty="0"/>
              <a:t>Current population – majority new to campus.</a:t>
            </a:r>
          </a:p>
          <a:p>
            <a:r>
              <a:rPr lang="en-US" sz="2400" dirty="0"/>
              <a:t>Middle School – half new students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490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7A814-6F40-9044-8029-40F791A9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/>
              <a:t>Staffing is Challenging</a:t>
            </a:r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042297AE-7199-44BA-9B6E-AFED0DA1B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9" r="26220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20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6847-1AE5-4744-8ECA-B2BF097A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Autofit/>
          </a:bodyPr>
          <a:lstStyle/>
          <a:p>
            <a:r>
              <a:rPr lang="en-US" sz="2400" dirty="0"/>
              <a:t>Year started  with 11 vacancies</a:t>
            </a:r>
          </a:p>
          <a:p>
            <a:r>
              <a:rPr lang="en-US" sz="2400" dirty="0"/>
              <a:t>In October, 10 vacancies; 8 onsite subs</a:t>
            </a:r>
          </a:p>
          <a:p>
            <a:r>
              <a:rPr lang="en-US" sz="2400" dirty="0"/>
              <a:t>Instructional leaders provide classroom coverage – and still need support.</a:t>
            </a:r>
          </a:p>
          <a:p>
            <a:r>
              <a:rPr lang="en-US" sz="2400" dirty="0"/>
              <a:t>Academic Instruction Team and Senior leaders covering daily absences.</a:t>
            </a:r>
          </a:p>
        </p:txBody>
      </p:sp>
    </p:spTree>
    <p:extLst>
      <p:ext uri="{BB962C8B-B14F-4D97-AF65-F5344CB8AC3E}">
        <p14:creationId xmlns:p14="http://schemas.microsoft.com/office/powerpoint/2010/main" val="200451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D75FC-4F2D-6644-92E5-D47E2AB5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en-US" sz="3600" b="1" dirty="0"/>
              <a:t>Pivots and Responses</a:t>
            </a:r>
          </a:p>
        </p:txBody>
      </p:sp>
      <p:pic>
        <p:nvPicPr>
          <p:cNvPr id="3074" name="Picture 2" descr="How businesses can embrace the pandemic and pivot - WorldFirst UK Blog">
            <a:hlinkClick r:id="rId2"/>
            <a:extLst>
              <a:ext uri="{FF2B5EF4-FFF2-40B4-BE49-F238E27FC236}">
                <a16:creationId xmlns:a16="http://schemas.microsoft.com/office/drawing/2014/main" id="{FA84479C-ECE3-AF47-B2F4-2CBE9CF6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28" y="317195"/>
            <a:ext cx="4942333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2E3CE7-00FF-4FD1-B37D-E0C00A815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14571"/>
              </p:ext>
            </p:extLst>
          </p:nvPr>
        </p:nvGraphicFramePr>
        <p:xfrm>
          <a:off x="5356861" y="2252870"/>
          <a:ext cx="5993892" cy="356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372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36777-AF7E-F54F-B5BB-2AAA244E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4332"/>
            <a:ext cx="3538728" cy="1645920"/>
          </a:xfrm>
        </p:spPr>
        <p:txBody>
          <a:bodyPr>
            <a:normAutofit/>
          </a:bodyPr>
          <a:lstStyle/>
          <a:p>
            <a:r>
              <a:rPr lang="en-US" sz="3200" b="1" dirty="0"/>
              <a:t>College and Career Update : Overview</a:t>
            </a:r>
          </a:p>
        </p:txBody>
      </p:sp>
      <p:pic>
        <p:nvPicPr>
          <p:cNvPr id="5122" name="Picture 2" descr="It's Time to Digitally Transform Community College | EdSurge News">
            <a:hlinkClick r:id="rId2"/>
            <a:extLst>
              <a:ext uri="{FF2B5EF4-FFF2-40B4-BE49-F238E27FC236}">
                <a16:creationId xmlns:a16="http://schemas.microsoft.com/office/drawing/2014/main" id="{433A6726-AD2A-FE48-A72E-8EE5506C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11" y="374904"/>
            <a:ext cx="8910569" cy="36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B036-5EB1-8D4B-A505-87B15E14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1"/>
            <a:ext cx="6352352" cy="2101957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What’s Next in College Readiness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AB 104 Legislation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Expanding the Curriculum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19</a:t>
            </a:r>
            <a:r>
              <a:rPr lang="en-US" sz="3200" baseline="30000" dirty="0"/>
              <a:t>th</a:t>
            </a:r>
            <a:r>
              <a:rPr lang="en-US" sz="3200" dirty="0"/>
              <a:t> Wave Preview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ROBOT Demonstration</a:t>
            </a:r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7096432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561</Words>
  <Application>Microsoft Macintosh PowerPoint</Application>
  <PresentationFormat>Widescreen</PresentationFormat>
  <Paragraphs>100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Avenir Next LT Pro</vt:lpstr>
      <vt:lpstr>Calibri</vt:lpstr>
      <vt:lpstr>AccentBoxVTI</vt:lpstr>
      <vt:lpstr>Curriculum Review Committee Update </vt:lpstr>
      <vt:lpstr>Curriculum Review Committee  Presentation Overview</vt:lpstr>
      <vt:lpstr>The CRC  Team</vt:lpstr>
      <vt:lpstr>CRC Members</vt:lpstr>
      <vt:lpstr>CEO Mr. Nelson Sets Tone and Focus</vt:lpstr>
      <vt:lpstr>Context and Information:  Climate and Culture Update</vt:lpstr>
      <vt:lpstr>Staffing is Challenging</vt:lpstr>
      <vt:lpstr>Pivots and Responses</vt:lpstr>
      <vt:lpstr>College and Career Update : Overview</vt:lpstr>
      <vt:lpstr>AB 104 – California Legislation </vt:lpstr>
      <vt:lpstr>Curriculum Expansion through Community Colleges</vt:lpstr>
      <vt:lpstr>Community College - Dual Enrollment Benefits</vt:lpstr>
      <vt:lpstr>More Curricular Options</vt:lpstr>
      <vt:lpstr>Pandemic Impact:  Testing Optional,  Yes or No?</vt:lpstr>
      <vt:lpstr>PSAT Values for Wave-Makers</vt:lpstr>
      <vt:lpstr>19th Wave Preview: Having the Best Year?</vt:lpstr>
      <vt:lpstr>19th  Wave Transformation</vt:lpstr>
      <vt:lpstr>The ROBOT offers more “inclusive” approach </vt:lpstr>
      <vt:lpstr>ROBOT Uses</vt:lpstr>
      <vt:lpstr>Creating an aspirational culture by explaining options, giving information, providing guidance</vt:lpstr>
      <vt:lpstr>Robot Demonstration -Mr. Siapno, Director,  College and Career Counseling </vt:lpstr>
      <vt:lpstr>Questions, Feedback,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Review Committee Update </dc:title>
  <dc:creator>Esther Hugo</dc:creator>
  <cp:lastModifiedBy>Esther Hugo</cp:lastModifiedBy>
  <cp:revision>17</cp:revision>
  <dcterms:created xsi:type="dcterms:W3CDTF">2021-12-01T19:54:25Z</dcterms:created>
  <dcterms:modified xsi:type="dcterms:W3CDTF">2021-12-04T15:47:15Z</dcterms:modified>
</cp:coreProperties>
</file>