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Roboto"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36C56B-C5B5-403E-AEE7-A0C3708D26E0}">
  <a:tblStyle styleId="{5B36C56B-C5B5-403E-AEE7-A0C3708D26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58B806-C132-4761-A977-8D64C4808C0A}"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2de4de509_0_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02de4de509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d42275864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ed42275864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2de4de509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102de4de509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d42275864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ed42275864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d42275864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ed42275864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2de4de509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102de4de509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2de4de509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02de4de509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11743509" y="6291051"/>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1">
  <p:cSld name="Comparison_1">
    <p:spTree>
      <p:nvGrpSpPr>
        <p:cNvPr id="1"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a:stretch/>
        </p:blipFill>
        <p:spPr>
          <a:xfrm>
            <a:off x="0" y="0"/>
            <a:ext cx="9143999" cy="6858001"/>
          </a:xfrm>
          <a:prstGeom prst="rect">
            <a:avLst/>
          </a:prstGeom>
          <a:noFill/>
          <a:ln>
            <a:noFill/>
          </a:ln>
        </p:spPr>
      </p:pic>
      <p:pic>
        <p:nvPicPr>
          <p:cNvPr id="82" name="Google Shape;82;p13"/>
          <p:cNvPicPr preferRelativeResize="0"/>
          <p:nvPr/>
        </p:nvPicPr>
        <p:blipFill rotWithShape="1">
          <a:blip r:embed="rId3">
            <a:alphaModFix/>
          </a:blip>
          <a:srcRect/>
          <a:stretch/>
        </p:blipFill>
        <p:spPr>
          <a:xfrm>
            <a:off x="0" y="0"/>
            <a:ext cx="9143998" cy="1371601"/>
          </a:xfrm>
          <a:prstGeom prst="rect">
            <a:avLst/>
          </a:prstGeom>
          <a:noFill/>
          <a:ln>
            <a:noFill/>
          </a:ln>
        </p:spPr>
      </p:pic>
      <p:pic>
        <p:nvPicPr>
          <p:cNvPr id="83" name="Google Shape;83;p13"/>
          <p:cNvPicPr preferRelativeResize="0"/>
          <p:nvPr/>
        </p:nvPicPr>
        <p:blipFill rotWithShape="1">
          <a:blip r:embed="rId4">
            <a:alphaModFix/>
          </a:blip>
          <a:srcRect/>
          <a:stretch/>
        </p:blipFill>
        <p:spPr>
          <a:xfrm>
            <a:off x="10403875" y="178157"/>
            <a:ext cx="762001" cy="781051"/>
          </a:xfrm>
          <a:prstGeom prst="rect">
            <a:avLst/>
          </a:prstGeom>
          <a:noFill/>
          <a:ln>
            <a:noFill/>
          </a:ln>
        </p:spPr>
      </p:pic>
      <p:sp>
        <p:nvSpPr>
          <p:cNvPr id="84" name="Google Shape;84;p13"/>
          <p:cNvSpPr txBox="1"/>
          <p:nvPr/>
        </p:nvSpPr>
        <p:spPr>
          <a:xfrm>
            <a:off x="1562800" y="2886600"/>
            <a:ext cx="9781200" cy="11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215984"/>
                </a:solidFill>
                <a:latin typeface="Arial"/>
                <a:ea typeface="Arial"/>
                <a:cs typeface="Arial"/>
                <a:sym typeface="Arial"/>
              </a:defRPr>
            </a:lvl1pPr>
            <a:lvl2pPr marL="0" marR="0" lvl="1" indent="0" algn="r" rtl="0">
              <a:spcBef>
                <a:spcPts val="0"/>
              </a:spcBef>
              <a:buNone/>
              <a:defRPr sz="800" b="0" i="0" u="none" strike="noStrike" cap="none">
                <a:solidFill>
                  <a:srgbClr val="215984"/>
                </a:solidFill>
                <a:latin typeface="Arial"/>
                <a:ea typeface="Arial"/>
                <a:cs typeface="Arial"/>
                <a:sym typeface="Arial"/>
              </a:defRPr>
            </a:lvl2pPr>
            <a:lvl3pPr marL="0" marR="0" lvl="2" indent="0" algn="r" rtl="0">
              <a:spcBef>
                <a:spcPts val="0"/>
              </a:spcBef>
              <a:buNone/>
              <a:defRPr sz="800" b="0" i="0" u="none" strike="noStrike" cap="none">
                <a:solidFill>
                  <a:srgbClr val="215984"/>
                </a:solidFill>
                <a:latin typeface="Arial"/>
                <a:ea typeface="Arial"/>
                <a:cs typeface="Arial"/>
                <a:sym typeface="Arial"/>
              </a:defRPr>
            </a:lvl3pPr>
            <a:lvl4pPr marL="0" marR="0" lvl="3" indent="0" algn="r" rtl="0">
              <a:spcBef>
                <a:spcPts val="0"/>
              </a:spcBef>
              <a:buNone/>
              <a:defRPr sz="800" b="0" i="0" u="none" strike="noStrike" cap="none">
                <a:solidFill>
                  <a:srgbClr val="215984"/>
                </a:solidFill>
                <a:latin typeface="Arial"/>
                <a:ea typeface="Arial"/>
                <a:cs typeface="Arial"/>
                <a:sym typeface="Arial"/>
              </a:defRPr>
            </a:lvl4pPr>
            <a:lvl5pPr marL="0" marR="0" lvl="4" indent="0" algn="r" rtl="0">
              <a:spcBef>
                <a:spcPts val="0"/>
              </a:spcBef>
              <a:buNone/>
              <a:defRPr sz="800" b="0" i="0" u="none" strike="noStrike" cap="none">
                <a:solidFill>
                  <a:srgbClr val="215984"/>
                </a:solidFill>
                <a:latin typeface="Arial"/>
                <a:ea typeface="Arial"/>
                <a:cs typeface="Arial"/>
                <a:sym typeface="Arial"/>
              </a:defRPr>
            </a:lvl5pPr>
            <a:lvl6pPr marL="0" marR="0" lvl="5" indent="0" algn="r" rtl="0">
              <a:spcBef>
                <a:spcPts val="0"/>
              </a:spcBef>
              <a:buNone/>
              <a:defRPr sz="800" b="0" i="0" u="none" strike="noStrike" cap="none">
                <a:solidFill>
                  <a:srgbClr val="215984"/>
                </a:solidFill>
                <a:latin typeface="Arial"/>
                <a:ea typeface="Arial"/>
                <a:cs typeface="Arial"/>
                <a:sym typeface="Arial"/>
              </a:defRPr>
            </a:lvl6pPr>
            <a:lvl7pPr marL="0" marR="0" lvl="6" indent="0" algn="r" rtl="0">
              <a:spcBef>
                <a:spcPts val="0"/>
              </a:spcBef>
              <a:buNone/>
              <a:defRPr sz="800" b="0" i="0" u="none" strike="noStrike" cap="none">
                <a:solidFill>
                  <a:srgbClr val="215984"/>
                </a:solidFill>
                <a:latin typeface="Arial"/>
                <a:ea typeface="Arial"/>
                <a:cs typeface="Arial"/>
                <a:sym typeface="Arial"/>
              </a:defRPr>
            </a:lvl7pPr>
            <a:lvl8pPr marL="0" marR="0" lvl="7" indent="0" algn="r" rtl="0">
              <a:spcBef>
                <a:spcPts val="0"/>
              </a:spcBef>
              <a:buNone/>
              <a:defRPr sz="800" b="0" i="0" u="none" strike="noStrike" cap="none">
                <a:solidFill>
                  <a:srgbClr val="215984"/>
                </a:solidFill>
                <a:latin typeface="Arial"/>
                <a:ea typeface="Arial"/>
                <a:cs typeface="Arial"/>
                <a:sym typeface="Arial"/>
              </a:defRPr>
            </a:lvl8pPr>
            <a:lvl9pPr marL="0" marR="0" lvl="8" indent="0" algn="r" rtl="0">
              <a:spcBef>
                <a:spcPts val="0"/>
              </a:spcBef>
              <a:buNone/>
              <a:defRPr sz="800" b="0" i="0" u="none" strike="noStrike" cap="none">
                <a:solidFill>
                  <a:srgbClr val="215984"/>
                </a:solidFill>
                <a:latin typeface="Arial"/>
                <a:ea typeface="Arial"/>
                <a:cs typeface="Arial"/>
                <a:sym typeface="Arial"/>
              </a:defRPr>
            </a:lvl9pPr>
          </a:lstStyle>
          <a:p>
            <a:pPr marL="0" lvl="0" indent="0" algn="r" rtl="0">
              <a:spcBef>
                <a:spcPts val="0"/>
              </a:spcBef>
              <a:spcAft>
                <a:spcPts val="0"/>
              </a:spcAft>
              <a:buNone/>
            </a:pPr>
            <a:r>
              <a:rPr lang="en-US"/>
              <a:t>1</a:t>
            </a:r>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3">
            <a:alphaModFix/>
          </a:blip>
          <a:srcRect/>
          <a:stretch/>
        </p:blipFill>
        <p:spPr>
          <a:xfrm>
            <a:off x="-6618" y="-2288072"/>
            <a:ext cx="12198618" cy="9146072"/>
          </a:xfrm>
          <a:prstGeom prst="rect">
            <a:avLst/>
          </a:prstGeom>
          <a:noFill/>
          <a:ln>
            <a:noFill/>
          </a:ln>
        </p:spPr>
      </p:pic>
      <p:pic>
        <p:nvPicPr>
          <p:cNvPr id="90" name="Google Shape;90;p14"/>
          <p:cNvPicPr preferRelativeResize="0"/>
          <p:nvPr/>
        </p:nvPicPr>
        <p:blipFill rotWithShape="1">
          <a:blip r:embed="rId4">
            <a:alphaModFix/>
          </a:blip>
          <a:srcRect/>
          <a:stretch/>
        </p:blipFill>
        <p:spPr>
          <a:xfrm>
            <a:off x="-4067684" y="-2344565"/>
            <a:ext cx="16259685" cy="10670418"/>
          </a:xfrm>
          <a:prstGeom prst="rect">
            <a:avLst/>
          </a:prstGeom>
          <a:noFill/>
          <a:ln>
            <a:noFill/>
          </a:ln>
        </p:spPr>
      </p:pic>
      <p:pic>
        <p:nvPicPr>
          <p:cNvPr id="91" name="Google Shape;91;p14"/>
          <p:cNvPicPr preferRelativeResize="0"/>
          <p:nvPr/>
        </p:nvPicPr>
        <p:blipFill rotWithShape="1">
          <a:blip r:embed="rId5">
            <a:alphaModFix/>
          </a:blip>
          <a:srcRect/>
          <a:stretch/>
        </p:blipFill>
        <p:spPr>
          <a:xfrm>
            <a:off x="9014416" y="4280784"/>
            <a:ext cx="3273836" cy="2456901"/>
          </a:xfrm>
          <a:prstGeom prst="rect">
            <a:avLst/>
          </a:prstGeom>
          <a:noFill/>
          <a:ln>
            <a:noFill/>
          </a:ln>
        </p:spPr>
      </p:pic>
      <p:sp>
        <p:nvSpPr>
          <p:cNvPr id="92" name="Google Shape;92;p14"/>
          <p:cNvSpPr txBox="1"/>
          <p:nvPr/>
        </p:nvSpPr>
        <p:spPr>
          <a:xfrm>
            <a:off x="516725" y="5416025"/>
            <a:ext cx="8497800" cy="1397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215984"/>
              </a:buClr>
              <a:buSzPts val="4400"/>
              <a:buFont typeface="Arial"/>
              <a:buNone/>
            </a:pPr>
            <a:r>
              <a:rPr lang="en-US" sz="4000" b="1">
                <a:solidFill>
                  <a:srgbClr val="215984"/>
                </a:solidFill>
              </a:rPr>
              <a:t>ELD Deep Dive</a:t>
            </a:r>
            <a:endParaRPr sz="4000" b="1">
              <a:solidFill>
                <a:srgbClr val="215984"/>
              </a:solidFill>
            </a:endParaRPr>
          </a:p>
          <a:p>
            <a:pPr marL="0" marR="0" lvl="0" indent="0" algn="l" rtl="0">
              <a:lnSpc>
                <a:spcPct val="90000"/>
              </a:lnSpc>
              <a:spcBef>
                <a:spcPts val="0"/>
              </a:spcBef>
              <a:spcAft>
                <a:spcPts val="0"/>
              </a:spcAft>
              <a:buClr>
                <a:srgbClr val="215984"/>
              </a:buClr>
              <a:buSzPts val="4400"/>
              <a:buFont typeface="Arial"/>
              <a:buNone/>
            </a:pPr>
            <a:r>
              <a:rPr lang="en-US" sz="3400">
                <a:solidFill>
                  <a:srgbClr val="215984"/>
                </a:solidFill>
              </a:rPr>
              <a:t>Aurelio Garcia</a:t>
            </a:r>
            <a:endParaRPr sz="3400">
              <a:solidFill>
                <a:srgbClr val="215984"/>
              </a:solidFill>
            </a:endParaRPr>
          </a:p>
          <a:p>
            <a:pPr marL="0" marR="0" lvl="0" indent="0" algn="l" rtl="0">
              <a:lnSpc>
                <a:spcPct val="90000"/>
              </a:lnSpc>
              <a:spcBef>
                <a:spcPts val="0"/>
              </a:spcBef>
              <a:spcAft>
                <a:spcPts val="0"/>
              </a:spcAft>
              <a:buClr>
                <a:srgbClr val="215984"/>
              </a:buClr>
              <a:buSzPts val="4400"/>
              <a:buFont typeface="Arial"/>
              <a:buNone/>
            </a:pPr>
            <a:r>
              <a:rPr lang="en-US" sz="3400">
                <a:solidFill>
                  <a:srgbClr val="215984"/>
                </a:solidFill>
              </a:rPr>
              <a:t>Thursday, December 9, 2021</a:t>
            </a:r>
            <a:endParaRPr sz="3400">
              <a:solidFill>
                <a:srgbClr val="21598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60" name="Google Shape;160;p23"/>
          <p:cNvSpPr txBox="1"/>
          <p:nvPr/>
        </p:nvSpPr>
        <p:spPr>
          <a:xfrm>
            <a:off x="390900" y="494375"/>
            <a:ext cx="114102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800" b="1">
                <a:solidFill>
                  <a:srgbClr val="005089"/>
                </a:solidFill>
              </a:rPr>
              <a:t>ELPAC Deep Dive</a:t>
            </a:r>
            <a:endParaRPr sz="3800"/>
          </a:p>
        </p:txBody>
      </p:sp>
      <p:sp>
        <p:nvSpPr>
          <p:cNvPr id="161" name="Google Shape;161;p23"/>
          <p:cNvSpPr txBox="1"/>
          <p:nvPr/>
        </p:nvSpPr>
        <p:spPr>
          <a:xfrm>
            <a:off x="502675" y="1835850"/>
            <a:ext cx="7778400" cy="3494100"/>
          </a:xfrm>
          <a:prstGeom prst="rect">
            <a:avLst/>
          </a:prstGeom>
          <a:noFill/>
          <a:ln>
            <a:noFill/>
          </a:ln>
        </p:spPr>
        <p:txBody>
          <a:bodyPr spcFirstLastPara="1" wrap="square" lIns="91425" tIns="91425" rIns="91425" bIns="91425" anchor="t" anchorCtr="0">
            <a:spAutoFit/>
          </a:bodyPr>
          <a:lstStyle/>
          <a:p>
            <a:pPr marL="457200" lvl="0" indent="-349250" algn="l" rtl="0">
              <a:lnSpc>
                <a:spcPct val="150000"/>
              </a:lnSpc>
              <a:spcBef>
                <a:spcPts val="0"/>
              </a:spcBef>
              <a:spcAft>
                <a:spcPts val="0"/>
              </a:spcAft>
              <a:buClr>
                <a:schemeClr val="dk1"/>
              </a:buClr>
              <a:buSzPts val="1900"/>
              <a:buFont typeface="Calibri"/>
              <a:buChar char="➔"/>
            </a:pPr>
            <a:r>
              <a:rPr lang="en-US" sz="1900">
                <a:solidFill>
                  <a:schemeClr val="dk1"/>
                </a:solidFill>
              </a:rPr>
              <a:t>Overall, </a:t>
            </a:r>
            <a:r>
              <a:rPr lang="en-US" sz="1900" b="1">
                <a:solidFill>
                  <a:schemeClr val="dk1"/>
                </a:solidFill>
              </a:rPr>
              <a:t>24% of our students scored a Proficiency Level of 4</a:t>
            </a:r>
            <a:r>
              <a:rPr lang="en-US" sz="1900">
                <a:solidFill>
                  <a:schemeClr val="dk1"/>
                </a:solidFill>
              </a:rPr>
              <a:t> (which is needed to Reclassify).  </a:t>
            </a:r>
            <a:endParaRPr sz="1900">
              <a:solidFill>
                <a:schemeClr val="dk1"/>
              </a:solidFill>
            </a:endParaRPr>
          </a:p>
          <a:p>
            <a:pPr marL="457200" lvl="0" indent="-349250" algn="l" rtl="0">
              <a:lnSpc>
                <a:spcPct val="150000"/>
              </a:lnSpc>
              <a:spcBef>
                <a:spcPts val="1000"/>
              </a:spcBef>
              <a:spcAft>
                <a:spcPts val="0"/>
              </a:spcAft>
              <a:buClr>
                <a:schemeClr val="dk1"/>
              </a:buClr>
              <a:buSzPts val="1900"/>
              <a:buFont typeface="Calibri"/>
              <a:buChar char="➔"/>
            </a:pPr>
            <a:r>
              <a:rPr lang="en-US" sz="1900">
                <a:solidFill>
                  <a:schemeClr val="dk1"/>
                </a:solidFill>
              </a:rPr>
              <a:t>This is an </a:t>
            </a:r>
            <a:r>
              <a:rPr lang="en-US" sz="1900" b="1">
                <a:solidFill>
                  <a:schemeClr val="dk1"/>
                </a:solidFill>
              </a:rPr>
              <a:t>impressive jump </a:t>
            </a:r>
            <a:r>
              <a:rPr lang="en-US" sz="1900">
                <a:solidFill>
                  <a:schemeClr val="dk1"/>
                </a:solidFill>
              </a:rPr>
              <a:t>in comparison to 2018-2019! </a:t>
            </a:r>
            <a:r>
              <a:rPr lang="en-US" sz="1900" b="1">
                <a:solidFill>
                  <a:schemeClr val="dk1"/>
                </a:solidFill>
              </a:rPr>
              <a:t>14.9%</a:t>
            </a:r>
            <a:r>
              <a:rPr lang="en-US" sz="1900">
                <a:solidFill>
                  <a:schemeClr val="dk1"/>
                </a:solidFill>
              </a:rPr>
              <a:t> MWA  and </a:t>
            </a:r>
            <a:r>
              <a:rPr lang="en-US" sz="1900" b="1">
                <a:solidFill>
                  <a:schemeClr val="dk1"/>
                </a:solidFill>
              </a:rPr>
              <a:t>16.4%</a:t>
            </a:r>
            <a:r>
              <a:rPr lang="en-US" sz="1900">
                <a:solidFill>
                  <a:schemeClr val="dk1"/>
                </a:solidFill>
              </a:rPr>
              <a:t> statewide K-12 in 2018-2019.</a:t>
            </a:r>
            <a:endParaRPr sz="1900">
              <a:solidFill>
                <a:schemeClr val="dk1"/>
              </a:solidFill>
            </a:endParaRPr>
          </a:p>
          <a:p>
            <a:pPr marL="457200" lvl="0" indent="-349250" algn="l" rtl="0">
              <a:lnSpc>
                <a:spcPct val="150000"/>
              </a:lnSpc>
              <a:spcBef>
                <a:spcPts val="1000"/>
              </a:spcBef>
              <a:spcAft>
                <a:spcPts val="0"/>
              </a:spcAft>
              <a:buClr>
                <a:schemeClr val="dk1"/>
              </a:buClr>
              <a:buSzPts val="1900"/>
              <a:buChar char="➔"/>
            </a:pPr>
            <a:r>
              <a:rPr lang="en-US" sz="1900">
                <a:solidFill>
                  <a:schemeClr val="dk1"/>
                </a:solidFill>
              </a:rPr>
              <a:t>97% (</a:t>
            </a:r>
            <a:r>
              <a:rPr lang="en-US" sz="1900" b="1">
                <a:solidFill>
                  <a:schemeClr val="dk1"/>
                </a:solidFill>
              </a:rPr>
              <a:t>282</a:t>
            </a:r>
            <a:r>
              <a:rPr lang="en-US" sz="1900">
                <a:solidFill>
                  <a:schemeClr val="dk1"/>
                </a:solidFill>
              </a:rPr>
              <a:t>/289) of all ELs at MWA completed the remote Summative ELPAC in 20-21. </a:t>
            </a:r>
            <a:endParaRPr sz="1900">
              <a:solidFill>
                <a:schemeClr val="dk1"/>
              </a:solidFill>
            </a:endParaRPr>
          </a:p>
          <a:p>
            <a:pPr marL="457200" lvl="0" indent="-349250" algn="l" rtl="0">
              <a:lnSpc>
                <a:spcPct val="150000"/>
              </a:lnSpc>
              <a:spcBef>
                <a:spcPts val="1000"/>
              </a:spcBef>
              <a:spcAft>
                <a:spcPts val="1000"/>
              </a:spcAft>
              <a:buClr>
                <a:schemeClr val="dk1"/>
              </a:buClr>
              <a:buSzPts val="1900"/>
              <a:buChar char="➔"/>
            </a:pPr>
            <a:r>
              <a:rPr lang="en-US" sz="1900" b="1">
                <a:solidFill>
                  <a:schemeClr val="dk1"/>
                </a:solidFill>
              </a:rPr>
              <a:t>33 students have been identified to reclassify!</a:t>
            </a:r>
            <a:endParaRPr sz="1300" b="1"/>
          </a:p>
        </p:txBody>
      </p:sp>
      <p:graphicFrame>
        <p:nvGraphicFramePr>
          <p:cNvPr id="162" name="Google Shape;162;p23"/>
          <p:cNvGraphicFramePr/>
          <p:nvPr/>
        </p:nvGraphicFramePr>
        <p:xfrm>
          <a:off x="8409075" y="1578400"/>
          <a:ext cx="3232600" cy="4070590"/>
        </p:xfrm>
        <a:graphic>
          <a:graphicData uri="http://schemas.openxmlformats.org/drawingml/2006/table">
            <a:tbl>
              <a:tblPr firstRow="1" bandRow="1">
                <a:noFill/>
                <a:tableStyleId>{CB58B806-C132-4761-A977-8D64C4808C0A}</a:tableStyleId>
              </a:tblPr>
              <a:tblGrid>
                <a:gridCol w="1748175">
                  <a:extLst>
                    <a:ext uri="{9D8B030D-6E8A-4147-A177-3AD203B41FA5}">
                      <a16:colId xmlns:a16="http://schemas.microsoft.com/office/drawing/2014/main" val="20000"/>
                    </a:ext>
                  </a:extLst>
                </a:gridCol>
                <a:gridCol w="1484425">
                  <a:extLst>
                    <a:ext uri="{9D8B030D-6E8A-4147-A177-3AD203B41FA5}">
                      <a16:colId xmlns:a16="http://schemas.microsoft.com/office/drawing/2014/main" val="20001"/>
                    </a:ext>
                  </a:extLst>
                </a:gridCol>
              </a:tblGrid>
              <a:tr h="519825">
                <a:tc gridSpan="2">
                  <a:txBody>
                    <a:bodyPr/>
                    <a:lstStyle/>
                    <a:p>
                      <a:pPr marL="0" marR="0" lvl="0" indent="0" algn="ctr" rtl="0">
                        <a:spcBef>
                          <a:spcPts val="0"/>
                        </a:spcBef>
                        <a:spcAft>
                          <a:spcPts val="0"/>
                        </a:spcAft>
                        <a:buNone/>
                      </a:pPr>
                      <a:r>
                        <a:rPr lang="en-US" sz="1900">
                          <a:latin typeface="Arial"/>
                          <a:ea typeface="Arial"/>
                          <a:cs typeface="Arial"/>
                          <a:sym typeface="Arial"/>
                        </a:rPr>
                        <a:t>Students Identified for Reclassification </a:t>
                      </a:r>
                      <a:endParaRPr sz="1900">
                        <a:latin typeface="Arial"/>
                        <a:ea typeface="Arial"/>
                        <a:cs typeface="Arial"/>
                        <a:sym typeface="Arial"/>
                      </a:endParaRPr>
                    </a:p>
                  </a:txBody>
                  <a:tcPr marL="91450" marR="91450" marT="45725" marB="45725">
                    <a:solidFill>
                      <a:srgbClr val="366092"/>
                    </a:solidFill>
                  </a:tcPr>
                </a:tc>
                <a:tc hMerge="1">
                  <a:txBody>
                    <a:bodyPr/>
                    <a:lstStyle/>
                    <a:p>
                      <a:endParaRPr lang="en-US"/>
                    </a:p>
                  </a:txBody>
                  <a:tcPr/>
                </a:tc>
                <a:extLst>
                  <a:ext uri="{0D108BD9-81ED-4DB2-BD59-A6C34878D82A}">
                    <a16:rowId xmlns:a16="http://schemas.microsoft.com/office/drawing/2014/main" val="10000"/>
                  </a:ext>
                </a:extLst>
              </a:tr>
              <a:tr h="664875">
                <a:tc>
                  <a:txBody>
                    <a:bodyPr/>
                    <a:lstStyle/>
                    <a:p>
                      <a:pPr marL="0" marR="0" lvl="0" indent="0" algn="ctr" rtl="0">
                        <a:spcBef>
                          <a:spcPts val="0"/>
                        </a:spcBef>
                        <a:spcAft>
                          <a:spcPts val="0"/>
                        </a:spcAft>
                        <a:buNone/>
                      </a:pPr>
                      <a:r>
                        <a:rPr lang="en-US" sz="1900">
                          <a:solidFill>
                            <a:srgbClr val="EAEFF7"/>
                          </a:solidFill>
                          <a:latin typeface="Arial"/>
                          <a:ea typeface="Arial"/>
                          <a:cs typeface="Arial"/>
                          <a:sym typeface="Arial"/>
                        </a:rPr>
                        <a:t>Division</a:t>
                      </a:r>
                      <a:endParaRPr sz="1900">
                        <a:solidFill>
                          <a:srgbClr val="EAEFF7"/>
                        </a:solidFill>
                        <a:latin typeface="Arial"/>
                        <a:ea typeface="Arial"/>
                        <a:cs typeface="Arial"/>
                        <a:sym typeface="Arial"/>
                      </a:endParaRPr>
                    </a:p>
                  </a:txBody>
                  <a:tcPr marL="91450" marR="91450" marT="45725" marB="45725">
                    <a:solidFill>
                      <a:srgbClr val="4F81BD"/>
                    </a:solidFill>
                  </a:tcPr>
                </a:tc>
                <a:tc>
                  <a:txBody>
                    <a:bodyPr/>
                    <a:lstStyle/>
                    <a:p>
                      <a:pPr marL="0" marR="0" lvl="0" indent="0" algn="ctr" rtl="0">
                        <a:spcBef>
                          <a:spcPts val="0"/>
                        </a:spcBef>
                        <a:spcAft>
                          <a:spcPts val="0"/>
                        </a:spcAft>
                        <a:buNone/>
                      </a:pPr>
                      <a:r>
                        <a:rPr lang="en-US" sz="1900">
                          <a:solidFill>
                            <a:srgbClr val="EAEFF7"/>
                          </a:solidFill>
                          <a:latin typeface="Arial"/>
                          <a:ea typeface="Arial"/>
                          <a:cs typeface="Arial"/>
                          <a:sym typeface="Arial"/>
                        </a:rPr>
                        <a:t>Total ELD students</a:t>
                      </a:r>
                      <a:endParaRPr sz="1900">
                        <a:solidFill>
                          <a:srgbClr val="EAEFF7"/>
                        </a:solidFill>
                        <a:latin typeface="Arial"/>
                        <a:ea typeface="Arial"/>
                        <a:cs typeface="Arial"/>
                        <a:sym typeface="Arial"/>
                      </a:endParaRPr>
                    </a:p>
                  </a:txBody>
                  <a:tcPr marL="91450" marR="91450" marT="45725" marB="45725">
                    <a:solidFill>
                      <a:srgbClr val="4F81BD"/>
                    </a:solidFill>
                  </a:tcPr>
                </a:tc>
                <a:extLst>
                  <a:ext uri="{0D108BD9-81ED-4DB2-BD59-A6C34878D82A}">
                    <a16:rowId xmlns:a16="http://schemas.microsoft.com/office/drawing/2014/main" val="10001"/>
                  </a:ext>
                </a:extLst>
              </a:tr>
              <a:tr h="1007775">
                <a:tc>
                  <a:txBody>
                    <a:bodyPr/>
                    <a:lstStyle/>
                    <a:p>
                      <a:pPr marL="0" marR="0" lvl="0" indent="0" algn="ctr" rtl="0">
                        <a:spcBef>
                          <a:spcPts val="0"/>
                        </a:spcBef>
                        <a:spcAft>
                          <a:spcPts val="0"/>
                        </a:spcAft>
                        <a:buNone/>
                      </a:pPr>
                      <a:r>
                        <a:rPr lang="en-US" sz="1900" b="1">
                          <a:latin typeface="Arial"/>
                          <a:ea typeface="Arial"/>
                          <a:cs typeface="Arial"/>
                          <a:sym typeface="Arial"/>
                        </a:rPr>
                        <a:t>Middle School</a:t>
                      </a:r>
                      <a:endParaRPr sz="1900" b="1">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1900" b="1">
                          <a:latin typeface="Arial"/>
                          <a:ea typeface="Arial"/>
                          <a:cs typeface="Arial"/>
                          <a:sym typeface="Arial"/>
                        </a:rPr>
                        <a:t>24</a:t>
                      </a:r>
                      <a:endParaRPr sz="1900" b="1">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959750">
                <a:tc>
                  <a:txBody>
                    <a:bodyPr/>
                    <a:lstStyle/>
                    <a:p>
                      <a:pPr marL="0" marR="0" lvl="0" indent="0" algn="ctr" rtl="0">
                        <a:spcBef>
                          <a:spcPts val="0"/>
                        </a:spcBef>
                        <a:spcAft>
                          <a:spcPts val="0"/>
                        </a:spcAft>
                        <a:buNone/>
                      </a:pPr>
                      <a:r>
                        <a:rPr lang="en-US" sz="1900" b="1">
                          <a:latin typeface="Arial"/>
                          <a:ea typeface="Arial"/>
                          <a:cs typeface="Arial"/>
                          <a:sym typeface="Arial"/>
                        </a:rPr>
                        <a:t>Upper School</a:t>
                      </a:r>
                      <a:endParaRPr sz="1900" b="1">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1900" b="1">
                          <a:latin typeface="Arial"/>
                          <a:ea typeface="Arial"/>
                          <a:cs typeface="Arial"/>
                          <a:sym typeface="Arial"/>
                        </a:rPr>
                        <a:t>9</a:t>
                      </a:r>
                      <a:endParaRPr sz="1900" b="1">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761925">
                <a:tc>
                  <a:txBody>
                    <a:bodyPr/>
                    <a:lstStyle/>
                    <a:p>
                      <a:pPr marL="0" marR="0" lvl="0" indent="0" algn="ctr" rtl="0">
                        <a:spcBef>
                          <a:spcPts val="0"/>
                        </a:spcBef>
                        <a:spcAft>
                          <a:spcPts val="0"/>
                        </a:spcAft>
                        <a:buNone/>
                      </a:pPr>
                      <a:r>
                        <a:rPr lang="en-US" sz="1900" b="1">
                          <a:latin typeface="Arial"/>
                          <a:ea typeface="Arial"/>
                          <a:cs typeface="Arial"/>
                          <a:sym typeface="Arial"/>
                        </a:rPr>
                        <a:t>Total</a:t>
                      </a:r>
                      <a:endParaRPr sz="1900" b="1">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1900" b="1">
                          <a:latin typeface="Arial"/>
                          <a:ea typeface="Arial"/>
                          <a:cs typeface="Arial"/>
                          <a:sym typeface="Arial"/>
                        </a:rPr>
                        <a:t>33</a:t>
                      </a:r>
                      <a:endParaRPr sz="1900" b="1">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168" name="Google Shape;168;p24"/>
          <p:cNvPicPr preferRelativeResize="0"/>
          <p:nvPr/>
        </p:nvPicPr>
        <p:blipFill rotWithShape="1">
          <a:blip r:embed="rId3">
            <a:alphaModFix/>
          </a:blip>
          <a:srcRect/>
          <a:stretch/>
        </p:blipFill>
        <p:spPr>
          <a:xfrm>
            <a:off x="-416220" y="-1787993"/>
            <a:ext cx="12355252" cy="9266438"/>
          </a:xfrm>
          <a:prstGeom prst="rect">
            <a:avLst/>
          </a:prstGeom>
          <a:noFill/>
          <a:ln>
            <a:noFill/>
          </a:ln>
        </p:spPr>
      </p:pic>
      <p:sp>
        <p:nvSpPr>
          <p:cNvPr id="169" name="Google Shape;169;p24"/>
          <p:cNvSpPr/>
          <p:nvPr/>
        </p:nvSpPr>
        <p:spPr>
          <a:xfrm>
            <a:off x="6999900" y="2690700"/>
            <a:ext cx="47436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5089"/>
                </a:solidFill>
              </a:rPr>
              <a:t>ELAC  </a:t>
            </a:r>
            <a:endParaRPr sz="1800">
              <a:solidFill>
                <a:srgbClr val="00508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75" name="Google Shape;175;p25"/>
          <p:cNvSpPr txBox="1"/>
          <p:nvPr/>
        </p:nvSpPr>
        <p:spPr>
          <a:xfrm>
            <a:off x="448675" y="496900"/>
            <a:ext cx="11128800" cy="103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sz="4000" b="1">
                <a:solidFill>
                  <a:srgbClr val="005089"/>
                </a:solidFill>
              </a:rPr>
              <a:t>English Learners Advisory Committee (ELAC)</a:t>
            </a:r>
            <a:endParaRPr sz="4000">
              <a:solidFill>
                <a:schemeClr val="dk1"/>
              </a:solidFill>
            </a:endParaRPr>
          </a:p>
          <a:p>
            <a:pPr marL="0" marR="0" lvl="0" indent="0" algn="l" rtl="0">
              <a:spcBef>
                <a:spcPts val="0"/>
              </a:spcBef>
              <a:spcAft>
                <a:spcPts val="0"/>
              </a:spcAft>
              <a:buNone/>
            </a:pPr>
            <a:endParaRPr sz="5400" b="1">
              <a:solidFill>
                <a:srgbClr val="005089"/>
              </a:solidFill>
            </a:endParaRPr>
          </a:p>
        </p:txBody>
      </p:sp>
      <p:sp>
        <p:nvSpPr>
          <p:cNvPr id="176" name="Google Shape;176;p25"/>
          <p:cNvSpPr txBox="1"/>
          <p:nvPr/>
        </p:nvSpPr>
        <p:spPr>
          <a:xfrm>
            <a:off x="1293000" y="1528050"/>
            <a:ext cx="10450500" cy="4173900"/>
          </a:xfrm>
          <a:prstGeom prst="rect">
            <a:avLst/>
          </a:prstGeom>
          <a:noFill/>
          <a:ln>
            <a:noFill/>
          </a:ln>
        </p:spPr>
        <p:txBody>
          <a:bodyPr spcFirstLastPara="1" wrap="square" lIns="91425" tIns="91425" rIns="91425" bIns="91425" anchor="t" anchorCtr="0">
            <a:spAutoFit/>
          </a:bodyPr>
          <a:lstStyle/>
          <a:p>
            <a:pPr marL="0" lvl="0" indent="0" algn="l" rtl="0">
              <a:spcBef>
                <a:spcPts val="640"/>
              </a:spcBef>
              <a:spcAft>
                <a:spcPts val="0"/>
              </a:spcAft>
              <a:buNone/>
            </a:pPr>
            <a:r>
              <a:rPr lang="en-US" sz="2700">
                <a:solidFill>
                  <a:schemeClr val="dk1"/>
                </a:solidFill>
              </a:rPr>
              <a:t>ELAC has continued to strongly serve our parents and community.</a:t>
            </a:r>
            <a:endParaRPr sz="2700">
              <a:solidFill>
                <a:schemeClr val="dk1"/>
              </a:solidFill>
            </a:endParaRPr>
          </a:p>
          <a:p>
            <a:pPr marL="0" lvl="0" indent="0" algn="l" rtl="0">
              <a:spcBef>
                <a:spcPts val="1000"/>
              </a:spcBef>
              <a:spcAft>
                <a:spcPts val="0"/>
              </a:spcAft>
              <a:buNone/>
            </a:pPr>
            <a:endParaRPr sz="500">
              <a:solidFill>
                <a:schemeClr val="dk1"/>
              </a:solidFill>
            </a:endParaRPr>
          </a:p>
          <a:p>
            <a:pPr marL="0" lvl="0" indent="0" algn="l" rtl="0">
              <a:spcBef>
                <a:spcPts val="1000"/>
              </a:spcBef>
              <a:spcAft>
                <a:spcPts val="0"/>
              </a:spcAft>
              <a:buNone/>
            </a:pPr>
            <a:r>
              <a:rPr lang="en-US" sz="2700">
                <a:solidFill>
                  <a:schemeClr val="dk1"/>
                </a:solidFill>
              </a:rPr>
              <a:t>Parent engagement is high.</a:t>
            </a:r>
            <a:endParaRPr sz="2700">
              <a:solidFill>
                <a:schemeClr val="dk1"/>
              </a:solidFill>
            </a:endParaRPr>
          </a:p>
          <a:p>
            <a:pPr marL="0" lvl="0" indent="0" algn="l" rtl="0">
              <a:spcBef>
                <a:spcPts val="1000"/>
              </a:spcBef>
              <a:spcAft>
                <a:spcPts val="0"/>
              </a:spcAft>
              <a:buNone/>
            </a:pPr>
            <a:endParaRPr sz="500">
              <a:solidFill>
                <a:schemeClr val="dk1"/>
              </a:solidFill>
            </a:endParaRPr>
          </a:p>
          <a:p>
            <a:pPr marL="0" lvl="0" indent="0" algn="l" rtl="0">
              <a:spcBef>
                <a:spcPts val="1000"/>
              </a:spcBef>
              <a:spcAft>
                <a:spcPts val="0"/>
              </a:spcAft>
              <a:buNone/>
            </a:pPr>
            <a:r>
              <a:rPr lang="en-US" sz="2700">
                <a:solidFill>
                  <a:schemeClr val="dk1"/>
                </a:solidFill>
              </a:rPr>
              <a:t>Focus on the following:</a:t>
            </a:r>
            <a:endParaRPr sz="2700">
              <a:solidFill>
                <a:schemeClr val="dk1"/>
              </a:solidFill>
            </a:endParaRPr>
          </a:p>
          <a:p>
            <a:pPr marL="457200" lvl="0" indent="-374650" algn="l" rtl="0">
              <a:lnSpc>
                <a:spcPct val="150000"/>
              </a:lnSpc>
              <a:spcBef>
                <a:spcPts val="1000"/>
              </a:spcBef>
              <a:spcAft>
                <a:spcPts val="0"/>
              </a:spcAft>
              <a:buClr>
                <a:schemeClr val="dk1"/>
              </a:buClr>
              <a:buSzPts val="2300"/>
              <a:buChar char="●"/>
            </a:pPr>
            <a:r>
              <a:rPr lang="en-US" sz="2300">
                <a:solidFill>
                  <a:schemeClr val="dk1"/>
                </a:solidFill>
              </a:rPr>
              <a:t>Advising and recommendations for our EL Master Plan and School Site</a:t>
            </a:r>
            <a:endParaRPr sz="2300">
              <a:solidFill>
                <a:schemeClr val="dk1"/>
              </a:solidFill>
            </a:endParaRPr>
          </a:p>
          <a:p>
            <a:pPr marL="457200" lvl="0" indent="-374650" algn="l" rtl="0">
              <a:lnSpc>
                <a:spcPct val="150000"/>
              </a:lnSpc>
              <a:spcBef>
                <a:spcPts val="0"/>
              </a:spcBef>
              <a:spcAft>
                <a:spcPts val="0"/>
              </a:spcAft>
              <a:buClr>
                <a:schemeClr val="dk1"/>
              </a:buClr>
              <a:buSzPts val="2300"/>
              <a:buChar char="●"/>
            </a:pPr>
            <a:r>
              <a:rPr lang="en-US" sz="2300">
                <a:solidFill>
                  <a:schemeClr val="dk1"/>
                </a:solidFill>
              </a:rPr>
              <a:t>School Needs Assessments</a:t>
            </a:r>
            <a:endParaRPr sz="2300">
              <a:solidFill>
                <a:schemeClr val="dk1"/>
              </a:solidFill>
            </a:endParaRPr>
          </a:p>
          <a:p>
            <a:pPr marL="457200" lvl="0" indent="-374650" algn="l" rtl="0">
              <a:lnSpc>
                <a:spcPct val="150000"/>
              </a:lnSpc>
              <a:spcBef>
                <a:spcPts val="0"/>
              </a:spcBef>
              <a:spcAft>
                <a:spcPts val="0"/>
              </a:spcAft>
              <a:buClr>
                <a:schemeClr val="dk1"/>
              </a:buClr>
              <a:buSzPts val="2300"/>
              <a:buChar char="●"/>
            </a:pPr>
            <a:r>
              <a:rPr lang="en-US" sz="2300">
                <a:solidFill>
                  <a:schemeClr val="dk1"/>
                </a:solidFill>
              </a:rPr>
              <a:t>Attendance updates</a:t>
            </a:r>
            <a:endParaRPr sz="2300">
              <a:solidFill>
                <a:schemeClr val="dk1"/>
              </a:solidFill>
            </a:endParaRPr>
          </a:p>
          <a:p>
            <a:pPr marL="457200" lvl="0" indent="-374650" algn="l" rtl="0">
              <a:lnSpc>
                <a:spcPct val="150000"/>
              </a:lnSpc>
              <a:spcBef>
                <a:spcPts val="0"/>
              </a:spcBef>
              <a:spcAft>
                <a:spcPts val="0"/>
              </a:spcAft>
              <a:buClr>
                <a:schemeClr val="dk1"/>
              </a:buClr>
              <a:buSzPts val="2300"/>
              <a:buChar char="●"/>
            </a:pPr>
            <a:r>
              <a:rPr lang="en-US" sz="2300">
                <a:solidFill>
                  <a:schemeClr val="dk1"/>
                </a:solidFill>
              </a:rPr>
              <a:t>Meetings held usually First Tuesday 6pm of the month.</a:t>
            </a:r>
            <a:endParaRPr sz="3500">
              <a:solidFill>
                <a:schemeClr val="dk1"/>
              </a:solidFill>
            </a:endParaRPr>
          </a:p>
        </p:txBody>
      </p:sp>
      <p:sp>
        <p:nvSpPr>
          <p:cNvPr id="177" name="Google Shape;177;p25"/>
          <p:cNvSpPr/>
          <p:nvPr/>
        </p:nvSpPr>
        <p:spPr>
          <a:xfrm>
            <a:off x="539700" y="1528000"/>
            <a:ext cx="753300" cy="511800"/>
          </a:xfrm>
          <a:prstGeom prst="rightArrow">
            <a:avLst>
              <a:gd name="adj1" fmla="val 50000"/>
              <a:gd name="adj2" fmla="val 50000"/>
            </a:avLst>
          </a:prstGeom>
          <a:solidFill>
            <a:srgbClr val="215984"/>
          </a:solidFill>
          <a:ln w="9525" cap="flat" cmpd="sng">
            <a:solidFill>
              <a:srgbClr val="2159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5"/>
          <p:cNvSpPr/>
          <p:nvPr/>
        </p:nvSpPr>
        <p:spPr>
          <a:xfrm>
            <a:off x="539700" y="2341313"/>
            <a:ext cx="753300" cy="511800"/>
          </a:xfrm>
          <a:prstGeom prst="rightArrow">
            <a:avLst>
              <a:gd name="adj1" fmla="val 50000"/>
              <a:gd name="adj2" fmla="val 50000"/>
            </a:avLst>
          </a:prstGeom>
          <a:solidFill>
            <a:srgbClr val="215984"/>
          </a:solidFill>
          <a:ln w="9525" cap="flat" cmpd="sng">
            <a:solidFill>
              <a:srgbClr val="2159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a:off x="539700" y="3054100"/>
            <a:ext cx="753300" cy="511800"/>
          </a:xfrm>
          <a:prstGeom prst="rightArrow">
            <a:avLst>
              <a:gd name="adj1" fmla="val 50000"/>
              <a:gd name="adj2" fmla="val 50000"/>
            </a:avLst>
          </a:prstGeom>
          <a:solidFill>
            <a:srgbClr val="215984"/>
          </a:solidFill>
          <a:ln w="9525" cap="flat" cmpd="sng">
            <a:solidFill>
              <a:srgbClr val="2159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85" name="Google Shape;185;p26"/>
          <p:cNvSpPr txBox="1"/>
          <p:nvPr/>
        </p:nvSpPr>
        <p:spPr>
          <a:xfrm>
            <a:off x="390900" y="503525"/>
            <a:ext cx="114102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000" b="1">
                <a:solidFill>
                  <a:srgbClr val="005089"/>
                </a:solidFill>
              </a:rPr>
              <a:t>Discussion Prompts </a:t>
            </a:r>
            <a:endParaRPr sz="5000"/>
          </a:p>
        </p:txBody>
      </p:sp>
      <p:sp>
        <p:nvSpPr>
          <p:cNvPr id="186" name="Google Shape;186;p26"/>
          <p:cNvSpPr txBox="1"/>
          <p:nvPr/>
        </p:nvSpPr>
        <p:spPr>
          <a:xfrm>
            <a:off x="1094925" y="1901050"/>
            <a:ext cx="9878100" cy="4443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40"/>
              </a:spcBef>
              <a:spcAft>
                <a:spcPts val="0"/>
              </a:spcAft>
              <a:buNone/>
            </a:pPr>
            <a:r>
              <a:rPr lang="en-US" sz="2700">
                <a:solidFill>
                  <a:schemeClr val="dk1"/>
                </a:solidFill>
              </a:rPr>
              <a:t>How can we continue to keep a sense of urgency in </a:t>
            </a:r>
            <a:endParaRPr sz="2700">
              <a:solidFill>
                <a:schemeClr val="dk1"/>
              </a:solidFill>
            </a:endParaRPr>
          </a:p>
          <a:p>
            <a:pPr marL="0" lvl="0" indent="0" algn="ctr" rtl="0">
              <a:lnSpc>
                <a:spcPct val="115000"/>
              </a:lnSpc>
              <a:spcBef>
                <a:spcPts val="640"/>
              </a:spcBef>
              <a:spcAft>
                <a:spcPts val="0"/>
              </a:spcAft>
              <a:buNone/>
            </a:pPr>
            <a:r>
              <a:rPr lang="en-US" sz="2700">
                <a:solidFill>
                  <a:schemeClr val="dk1"/>
                </a:solidFill>
              </a:rPr>
              <a:t>our support of English Learners?</a:t>
            </a:r>
            <a:endParaRPr sz="2700">
              <a:solidFill>
                <a:schemeClr val="dk1"/>
              </a:solidFill>
            </a:endParaRPr>
          </a:p>
          <a:p>
            <a:pPr marL="0" lvl="0" indent="0" algn="ctr" rtl="0">
              <a:lnSpc>
                <a:spcPct val="115000"/>
              </a:lnSpc>
              <a:spcBef>
                <a:spcPts val="640"/>
              </a:spcBef>
              <a:spcAft>
                <a:spcPts val="0"/>
              </a:spcAft>
              <a:buNone/>
            </a:pPr>
            <a:endParaRPr sz="2700">
              <a:solidFill>
                <a:schemeClr val="dk1"/>
              </a:solidFill>
            </a:endParaRPr>
          </a:p>
          <a:p>
            <a:pPr marL="0" lvl="0" indent="0" algn="ctr" rtl="0">
              <a:lnSpc>
                <a:spcPct val="115000"/>
              </a:lnSpc>
              <a:spcBef>
                <a:spcPts val="640"/>
              </a:spcBef>
              <a:spcAft>
                <a:spcPts val="0"/>
              </a:spcAft>
              <a:buNone/>
            </a:pPr>
            <a:r>
              <a:rPr lang="en-US" sz="2700">
                <a:solidFill>
                  <a:schemeClr val="dk1"/>
                </a:solidFill>
              </a:rPr>
              <a:t>What additional factors must we consider to make sure our English Learners are given the appropriate support towards reclassification and beyond?</a:t>
            </a:r>
            <a:endParaRPr sz="2700">
              <a:solidFill>
                <a:schemeClr val="dk1"/>
              </a:solidFill>
            </a:endParaRPr>
          </a:p>
          <a:p>
            <a:pPr marL="0" lvl="0" indent="0" algn="l" rtl="0">
              <a:lnSpc>
                <a:spcPct val="115000"/>
              </a:lnSpc>
              <a:spcBef>
                <a:spcPts val="640"/>
              </a:spcBef>
              <a:spcAft>
                <a:spcPts val="0"/>
              </a:spcAft>
              <a:buNone/>
            </a:pPr>
            <a:endParaRPr sz="2500">
              <a:solidFill>
                <a:schemeClr val="dk1"/>
              </a:solidFill>
              <a:latin typeface="Calibri"/>
              <a:ea typeface="Calibri"/>
              <a:cs typeface="Calibri"/>
              <a:sym typeface="Calibri"/>
            </a:endParaRPr>
          </a:p>
          <a:p>
            <a:pPr marL="0" lvl="0" indent="0" algn="ctr" rtl="0">
              <a:lnSpc>
                <a:spcPct val="115000"/>
              </a:lnSpc>
              <a:spcBef>
                <a:spcPts val="640"/>
              </a:spcBef>
              <a:spcAft>
                <a:spcPts val="0"/>
              </a:spcAft>
              <a:buNone/>
            </a:pPr>
            <a:r>
              <a:rPr lang="en-US" sz="3500">
                <a:solidFill>
                  <a:schemeClr val="dk1"/>
                </a:solidFill>
                <a:latin typeface="Calibri"/>
                <a:ea typeface="Calibri"/>
                <a:cs typeface="Calibri"/>
                <a:sym typeface="Calibri"/>
              </a:rPr>
              <a:t>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7"/>
          <p:cNvPicPr preferRelativeResize="0"/>
          <p:nvPr/>
        </p:nvPicPr>
        <p:blipFill rotWithShape="1">
          <a:blip r:embed="rId3">
            <a:alphaModFix/>
          </a:blip>
          <a:srcRect/>
          <a:stretch/>
        </p:blipFill>
        <p:spPr>
          <a:xfrm>
            <a:off x="-42384" y="0"/>
            <a:ext cx="12489141" cy="9366856"/>
          </a:xfrm>
          <a:prstGeom prst="rect">
            <a:avLst/>
          </a:prstGeom>
          <a:noFill/>
          <a:ln>
            <a:noFill/>
          </a:ln>
        </p:spPr>
      </p:pic>
      <p:sp>
        <p:nvSpPr>
          <p:cNvPr id="192" name="Google Shape;192;p27"/>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93" name="Google Shape;193;p27"/>
          <p:cNvSpPr txBox="1"/>
          <p:nvPr/>
        </p:nvSpPr>
        <p:spPr>
          <a:xfrm>
            <a:off x="635850" y="496900"/>
            <a:ext cx="8489400" cy="4675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Contact Information</a:t>
            </a:r>
            <a:endParaRPr sz="5400" b="1">
              <a:solidFill>
                <a:srgbClr val="005089"/>
              </a:solidFill>
            </a:endParaRPr>
          </a:p>
          <a:p>
            <a:pPr marL="0" marR="0" lvl="0" indent="0" algn="l" rtl="0">
              <a:spcBef>
                <a:spcPts val="0"/>
              </a:spcBef>
              <a:spcAft>
                <a:spcPts val="0"/>
              </a:spcAft>
              <a:buNone/>
            </a:pPr>
            <a:r>
              <a:rPr lang="en-US" sz="5400">
                <a:solidFill>
                  <a:srgbClr val="005089"/>
                </a:solidFill>
              </a:rPr>
              <a:t>Aurelio Garcia</a:t>
            </a:r>
            <a:endParaRPr sz="5400">
              <a:solidFill>
                <a:srgbClr val="005089"/>
              </a:solidFill>
            </a:endParaRPr>
          </a:p>
          <a:p>
            <a:pPr marL="0" marR="0" lvl="0" indent="0" algn="l" rtl="0">
              <a:spcBef>
                <a:spcPts val="0"/>
              </a:spcBef>
              <a:spcAft>
                <a:spcPts val="0"/>
              </a:spcAft>
              <a:buNone/>
            </a:pPr>
            <a:r>
              <a:rPr lang="en-US" sz="5200">
                <a:solidFill>
                  <a:srgbClr val="005089"/>
                </a:solidFill>
              </a:rPr>
              <a:t>agarcia@mwacademy.org</a:t>
            </a:r>
            <a:endParaRPr sz="5200">
              <a:solidFill>
                <a:srgbClr val="005089"/>
              </a:solidFill>
            </a:endParaRPr>
          </a:p>
          <a:p>
            <a:pPr marL="0" marR="0" lvl="0" indent="0" algn="l" rtl="0">
              <a:spcBef>
                <a:spcPts val="0"/>
              </a:spcBef>
              <a:spcAft>
                <a:spcPts val="0"/>
              </a:spcAft>
              <a:buNone/>
            </a:pPr>
            <a:r>
              <a:rPr lang="en-US" sz="5200">
                <a:solidFill>
                  <a:srgbClr val="005089"/>
                </a:solidFill>
              </a:rPr>
              <a:t>(510) 262-1511</a:t>
            </a:r>
            <a:endParaRPr sz="5200">
              <a:solidFill>
                <a:srgbClr val="005089"/>
              </a:solidFill>
            </a:endParaRPr>
          </a:p>
          <a:p>
            <a:pPr marL="0" marR="0" lvl="0" indent="0" algn="l" rtl="0">
              <a:spcBef>
                <a:spcPts val="0"/>
              </a:spcBef>
              <a:spcAft>
                <a:spcPts val="0"/>
              </a:spcAft>
              <a:buNone/>
            </a:pPr>
            <a:endParaRPr sz="5400" b="1">
              <a:solidFill>
                <a:srgbClr val="005089"/>
              </a:solidFill>
            </a:endParaRPr>
          </a:p>
        </p:txBody>
      </p:sp>
      <p:pic>
        <p:nvPicPr>
          <p:cNvPr id="194" name="Google Shape;194;p27"/>
          <p:cNvPicPr preferRelativeResize="0"/>
          <p:nvPr/>
        </p:nvPicPr>
        <p:blipFill rotWithShape="1">
          <a:blip r:embed="rId4">
            <a:alphaModFix/>
          </a:blip>
          <a:srcRect/>
          <a:stretch/>
        </p:blipFill>
        <p:spPr>
          <a:xfrm>
            <a:off x="9014416" y="4280784"/>
            <a:ext cx="3273836" cy="2456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a:t>
            </a:fld>
            <a:endParaRPr>
              <a:solidFill>
                <a:schemeClr val="lt1"/>
              </a:solidFill>
            </a:endParaRPr>
          </a:p>
        </p:txBody>
      </p:sp>
      <p:pic>
        <p:nvPicPr>
          <p:cNvPr id="98" name="Google Shape;98;p15"/>
          <p:cNvPicPr preferRelativeResize="0"/>
          <p:nvPr/>
        </p:nvPicPr>
        <p:blipFill rotWithShape="1">
          <a:blip r:embed="rId3">
            <a:alphaModFix/>
          </a:blip>
          <a:srcRect/>
          <a:stretch/>
        </p:blipFill>
        <p:spPr>
          <a:xfrm>
            <a:off x="-416220" y="-1787993"/>
            <a:ext cx="12355252" cy="9266438"/>
          </a:xfrm>
          <a:prstGeom prst="rect">
            <a:avLst/>
          </a:prstGeom>
          <a:noFill/>
          <a:ln>
            <a:noFill/>
          </a:ln>
        </p:spPr>
      </p:pic>
      <p:sp>
        <p:nvSpPr>
          <p:cNvPr id="99" name="Google Shape;99;p15"/>
          <p:cNvSpPr txBox="1"/>
          <p:nvPr/>
        </p:nvSpPr>
        <p:spPr>
          <a:xfrm>
            <a:off x="6999700" y="872500"/>
            <a:ext cx="4364400" cy="424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2600" b="1">
              <a:solidFill>
                <a:srgbClr val="005089"/>
              </a:solidFill>
            </a:endParaRPr>
          </a:p>
          <a:p>
            <a:pPr marL="457200" marR="0" lvl="0" indent="-393700" algn="l" rtl="0">
              <a:spcBef>
                <a:spcPts val="1000"/>
              </a:spcBef>
              <a:spcAft>
                <a:spcPts val="0"/>
              </a:spcAft>
              <a:buClr>
                <a:srgbClr val="005089"/>
              </a:buClr>
              <a:buSzPts val="2600"/>
              <a:buChar char="●"/>
            </a:pPr>
            <a:r>
              <a:rPr lang="en-US" sz="2600" b="1">
                <a:solidFill>
                  <a:srgbClr val="005089"/>
                </a:solidFill>
              </a:rPr>
              <a:t>ELD Programming</a:t>
            </a:r>
            <a:endParaRPr sz="2600" b="1">
              <a:solidFill>
                <a:srgbClr val="005089"/>
              </a:solidFill>
            </a:endParaRPr>
          </a:p>
          <a:p>
            <a:pPr marL="457200" marR="0" lvl="0" indent="-393700" algn="l" rtl="0">
              <a:spcBef>
                <a:spcPts val="1000"/>
              </a:spcBef>
              <a:spcAft>
                <a:spcPts val="0"/>
              </a:spcAft>
              <a:buClr>
                <a:srgbClr val="005089"/>
              </a:buClr>
              <a:buSzPts val="2600"/>
              <a:buChar char="●"/>
            </a:pPr>
            <a:r>
              <a:rPr lang="en-US" sz="2600" b="1">
                <a:solidFill>
                  <a:srgbClr val="005089"/>
                </a:solidFill>
              </a:rPr>
              <a:t>Reclassification and ELPAC</a:t>
            </a:r>
            <a:endParaRPr sz="2600" b="1">
              <a:solidFill>
                <a:srgbClr val="005089"/>
              </a:solidFill>
            </a:endParaRPr>
          </a:p>
          <a:p>
            <a:pPr marL="457200" lvl="0" indent="-393700" algn="l" rtl="0">
              <a:spcBef>
                <a:spcPts val="1000"/>
              </a:spcBef>
              <a:spcAft>
                <a:spcPts val="0"/>
              </a:spcAft>
              <a:buClr>
                <a:srgbClr val="005089"/>
              </a:buClr>
              <a:buSzPts val="2600"/>
              <a:buChar char="●"/>
            </a:pPr>
            <a:r>
              <a:rPr lang="en-US" sz="2600" b="1">
                <a:solidFill>
                  <a:srgbClr val="005089"/>
                </a:solidFill>
              </a:rPr>
              <a:t>ELAC </a:t>
            </a:r>
            <a:endParaRPr sz="2600" b="1">
              <a:solidFill>
                <a:srgbClr val="005089"/>
              </a:solidFill>
            </a:endParaRPr>
          </a:p>
          <a:p>
            <a:pPr marL="457200" marR="0" lvl="0" indent="-393700" algn="l" rtl="0">
              <a:spcBef>
                <a:spcPts val="1000"/>
              </a:spcBef>
              <a:spcAft>
                <a:spcPts val="0"/>
              </a:spcAft>
              <a:buClr>
                <a:srgbClr val="005089"/>
              </a:buClr>
              <a:buSzPts val="2600"/>
              <a:buChar char="●"/>
            </a:pPr>
            <a:r>
              <a:rPr lang="en-US" sz="2600" b="1">
                <a:solidFill>
                  <a:srgbClr val="005089"/>
                </a:solidFill>
              </a:rPr>
              <a:t>Board Member Feedback</a:t>
            </a:r>
            <a:endParaRPr sz="2600" b="1">
              <a:solidFill>
                <a:srgbClr val="005089"/>
              </a:solidFill>
            </a:endParaRPr>
          </a:p>
          <a:p>
            <a:pPr marL="457200" marR="0" lvl="0" indent="0" algn="l" rtl="0">
              <a:spcBef>
                <a:spcPts val="1000"/>
              </a:spcBef>
              <a:spcAft>
                <a:spcPts val="0"/>
              </a:spcAft>
              <a:buNone/>
            </a:pPr>
            <a:endParaRPr sz="2600" b="1">
              <a:solidFill>
                <a:srgbClr val="005089"/>
              </a:solidFill>
            </a:endParaRPr>
          </a:p>
        </p:txBody>
      </p:sp>
      <p:sp>
        <p:nvSpPr>
          <p:cNvPr id="100" name="Google Shape;100;p15"/>
          <p:cNvSpPr txBox="1"/>
          <p:nvPr/>
        </p:nvSpPr>
        <p:spPr>
          <a:xfrm>
            <a:off x="495975" y="4492700"/>
            <a:ext cx="4293600" cy="1706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i="0" u="none" strike="noStrike" cap="none">
                <a:solidFill>
                  <a:srgbClr val="005089"/>
                </a:solidFill>
                <a:latin typeface="Arial"/>
                <a:ea typeface="Arial"/>
                <a:cs typeface="Arial"/>
                <a:sym typeface="Arial"/>
              </a:rPr>
              <a:t>Table of </a:t>
            </a:r>
            <a:endParaRPr/>
          </a:p>
          <a:p>
            <a:pPr marL="0" marR="0" lvl="0" indent="0" algn="l" rtl="0">
              <a:spcBef>
                <a:spcPts val="0"/>
              </a:spcBef>
              <a:spcAft>
                <a:spcPts val="0"/>
              </a:spcAft>
              <a:buNone/>
            </a:pPr>
            <a:r>
              <a:rPr lang="en-US" sz="5400" b="1" i="0" u="none" strike="noStrike" cap="none">
                <a:solidFill>
                  <a:srgbClr val="005089"/>
                </a:solidFill>
                <a:latin typeface="Arial"/>
                <a:ea typeface="Arial"/>
                <a:cs typeface="Arial"/>
                <a:sym typeface="Arial"/>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06" name="Google Shape;106;p16"/>
          <p:cNvPicPr preferRelativeResize="0"/>
          <p:nvPr/>
        </p:nvPicPr>
        <p:blipFill rotWithShape="1">
          <a:blip r:embed="rId3">
            <a:alphaModFix/>
          </a:blip>
          <a:srcRect/>
          <a:stretch/>
        </p:blipFill>
        <p:spPr>
          <a:xfrm>
            <a:off x="-416220" y="-1787993"/>
            <a:ext cx="12355252" cy="9266439"/>
          </a:xfrm>
          <a:prstGeom prst="rect">
            <a:avLst/>
          </a:prstGeom>
          <a:noFill/>
          <a:ln>
            <a:noFill/>
          </a:ln>
        </p:spPr>
      </p:pic>
      <p:sp>
        <p:nvSpPr>
          <p:cNvPr id="107" name="Google Shape;107;p16"/>
          <p:cNvSpPr/>
          <p:nvPr/>
        </p:nvSpPr>
        <p:spPr>
          <a:xfrm>
            <a:off x="6999900" y="2690700"/>
            <a:ext cx="47436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05089"/>
                </a:solidFill>
              </a:rPr>
              <a:t>ELD Programming</a:t>
            </a:r>
            <a:endParaRPr sz="1800">
              <a:solidFill>
                <a:srgbClr val="00508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13" name="Google Shape;113;p17"/>
          <p:cNvSpPr/>
          <p:nvPr/>
        </p:nvSpPr>
        <p:spPr>
          <a:xfrm>
            <a:off x="327500" y="71475"/>
            <a:ext cx="11595900" cy="145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500" b="1">
                <a:solidFill>
                  <a:srgbClr val="005089"/>
                </a:solidFill>
              </a:rPr>
              <a:t>English Language Development (ELD) Overview</a:t>
            </a:r>
            <a:endParaRPr sz="1200"/>
          </a:p>
        </p:txBody>
      </p:sp>
      <p:graphicFrame>
        <p:nvGraphicFramePr>
          <p:cNvPr id="114" name="Google Shape;114;p17"/>
          <p:cNvGraphicFramePr/>
          <p:nvPr/>
        </p:nvGraphicFramePr>
        <p:xfrm>
          <a:off x="751700" y="1583475"/>
          <a:ext cx="5156675" cy="4733700"/>
        </p:xfrm>
        <a:graphic>
          <a:graphicData uri="http://schemas.openxmlformats.org/drawingml/2006/table">
            <a:tbl>
              <a:tblPr>
                <a:noFill/>
                <a:tableStyleId>{5B36C56B-C5B5-403E-AEE7-A0C3708D26E0}</a:tableStyleId>
              </a:tblPr>
              <a:tblGrid>
                <a:gridCol w="5156675">
                  <a:extLst>
                    <a:ext uri="{9D8B030D-6E8A-4147-A177-3AD203B41FA5}">
                      <a16:colId xmlns:a16="http://schemas.microsoft.com/office/drawing/2014/main" val="20000"/>
                    </a:ext>
                  </a:extLst>
                </a:gridCol>
              </a:tblGrid>
              <a:tr h="489550">
                <a:tc>
                  <a:txBody>
                    <a:bodyPr/>
                    <a:lstStyle/>
                    <a:p>
                      <a:pPr marL="0" lvl="0" indent="0" algn="ctr" rtl="0">
                        <a:spcBef>
                          <a:spcPts val="0"/>
                        </a:spcBef>
                        <a:spcAft>
                          <a:spcPts val="0"/>
                        </a:spcAft>
                        <a:buClr>
                          <a:srgbClr val="000000"/>
                        </a:buClr>
                        <a:buSzPts val="1100"/>
                        <a:buFont typeface="Arial"/>
                        <a:buNone/>
                      </a:pPr>
                      <a:r>
                        <a:rPr lang="en-US" sz="1800" b="1">
                          <a:solidFill>
                            <a:schemeClr val="dk1"/>
                          </a:solidFill>
                        </a:rPr>
                        <a:t>School Wide Objectives </a:t>
                      </a:r>
                      <a:endParaRPr sz="1800" b="1">
                        <a:solidFill>
                          <a:schemeClr val="dk1"/>
                        </a:solidFill>
                      </a:endParaRPr>
                    </a:p>
                  </a:txBody>
                  <a:tcPr marL="91425" marR="91425" marT="91425" marB="91425">
                    <a:solidFill>
                      <a:srgbClr val="A1E0F7"/>
                    </a:solidFill>
                  </a:tcPr>
                </a:tc>
                <a:extLst>
                  <a:ext uri="{0D108BD9-81ED-4DB2-BD59-A6C34878D82A}">
                    <a16:rowId xmlns:a16="http://schemas.microsoft.com/office/drawing/2014/main" val="10000"/>
                  </a:ext>
                </a:extLst>
              </a:tr>
              <a:tr h="4244150">
                <a:tc>
                  <a:txBody>
                    <a:bodyPr/>
                    <a:lstStyle/>
                    <a:p>
                      <a:pPr marL="457200" lvl="0" indent="-374650" algn="l" rtl="0">
                        <a:spcBef>
                          <a:spcPts val="0"/>
                        </a:spcBef>
                        <a:spcAft>
                          <a:spcPts val="0"/>
                        </a:spcAft>
                        <a:buSzPts val="2300"/>
                        <a:buChar char="➔"/>
                      </a:pPr>
                      <a:r>
                        <a:rPr lang="en-US" sz="1700"/>
                        <a:t>Aligned with Intervention Services      </a:t>
                      </a:r>
                      <a:endParaRPr sz="1700"/>
                    </a:p>
                    <a:p>
                      <a:pPr marL="457200" lvl="0" indent="-374650" algn="l" rtl="0">
                        <a:spcBef>
                          <a:spcPts val="1000"/>
                        </a:spcBef>
                        <a:spcAft>
                          <a:spcPts val="0"/>
                        </a:spcAft>
                        <a:buClr>
                          <a:srgbClr val="000000"/>
                        </a:buClr>
                        <a:buSzPts val="2300"/>
                        <a:buChar char="➔"/>
                      </a:pPr>
                      <a:r>
                        <a:rPr lang="en-US" sz="1700"/>
                        <a:t>All English Learners (EL) students are enrolled in our ELD program</a:t>
                      </a:r>
                      <a:endParaRPr sz="1700"/>
                    </a:p>
                    <a:p>
                      <a:pPr marL="457200" lvl="0" indent="-374650" algn="l" rtl="0">
                        <a:spcBef>
                          <a:spcPts val="1000"/>
                        </a:spcBef>
                        <a:spcAft>
                          <a:spcPts val="0"/>
                        </a:spcAft>
                        <a:buSzPts val="2300"/>
                        <a:buChar char="➔"/>
                      </a:pPr>
                      <a:r>
                        <a:rPr lang="en-US" sz="1700"/>
                        <a:t>Provide ELD instructional support for faculty                                                                                                                                                                                                                   </a:t>
                      </a:r>
                      <a:endParaRPr sz="1700"/>
                    </a:p>
                    <a:p>
                      <a:pPr marL="457200" lvl="0" indent="-374650" algn="l" rtl="0">
                        <a:spcBef>
                          <a:spcPts val="1000"/>
                        </a:spcBef>
                        <a:spcAft>
                          <a:spcPts val="0"/>
                        </a:spcAft>
                        <a:buSzPts val="2300"/>
                        <a:buChar char="➔"/>
                      </a:pPr>
                      <a:r>
                        <a:rPr lang="en-US" sz="1700"/>
                        <a:t>Case manage English Learners (EL)	</a:t>
                      </a:r>
                      <a:endParaRPr sz="1700"/>
                    </a:p>
                    <a:p>
                      <a:pPr marL="457200" lvl="0" indent="-374650" algn="l" rtl="0">
                        <a:spcBef>
                          <a:spcPts val="1000"/>
                        </a:spcBef>
                        <a:spcAft>
                          <a:spcPts val="0"/>
                        </a:spcAft>
                        <a:buSzPts val="2300"/>
                        <a:buChar char="➔"/>
                      </a:pPr>
                      <a:r>
                        <a:rPr lang="en-US" sz="1700"/>
                        <a:t>Facilitate ELAC meetings</a:t>
                      </a:r>
                      <a:endParaRPr sz="1700"/>
                    </a:p>
                    <a:p>
                      <a:pPr marL="457200" lvl="0" indent="-374650" algn="l" rtl="0">
                        <a:spcBef>
                          <a:spcPts val="1000"/>
                        </a:spcBef>
                        <a:spcAft>
                          <a:spcPts val="0"/>
                        </a:spcAft>
                        <a:buSzPts val="2300"/>
                        <a:buChar char="➔"/>
                      </a:pPr>
                      <a:r>
                        <a:rPr lang="en-US" sz="1700"/>
                        <a:t>Oversee state ELPAC testing and EL Parent Outreach</a:t>
                      </a:r>
                      <a:endParaRPr sz="1700"/>
                    </a:p>
                    <a:p>
                      <a:pPr marL="457200" lvl="0" indent="-374650" algn="l" rtl="0">
                        <a:spcBef>
                          <a:spcPts val="1000"/>
                        </a:spcBef>
                        <a:spcAft>
                          <a:spcPts val="0"/>
                        </a:spcAft>
                        <a:buSzPts val="2300"/>
                        <a:buChar char="➔"/>
                      </a:pPr>
                      <a:r>
                        <a:rPr lang="en-US" sz="1700"/>
                        <a:t>Work with various education partners to achieve positive EL student outcomes</a:t>
                      </a:r>
                      <a:endParaRPr sz="1700"/>
                    </a:p>
                    <a:p>
                      <a:pPr marL="457200" lvl="0" indent="-381000" algn="l" rtl="0">
                        <a:spcBef>
                          <a:spcPts val="1000"/>
                        </a:spcBef>
                        <a:spcAft>
                          <a:spcPts val="1000"/>
                        </a:spcAft>
                        <a:buSzPts val="2400"/>
                        <a:buChar char="➔"/>
                      </a:pPr>
                      <a:r>
                        <a:rPr lang="en-US" sz="1700"/>
                        <a:t>Reclassification!	</a:t>
                      </a:r>
                      <a:r>
                        <a:rPr lang="en-US" sz="1600"/>
                        <a:t>		</a:t>
                      </a:r>
                      <a:endParaRPr sz="1600"/>
                    </a:p>
                  </a:txBody>
                  <a:tcPr marL="91425" marR="91425" marT="91425" marB="91425"/>
                </a:tc>
                <a:extLst>
                  <a:ext uri="{0D108BD9-81ED-4DB2-BD59-A6C34878D82A}">
                    <a16:rowId xmlns:a16="http://schemas.microsoft.com/office/drawing/2014/main" val="10001"/>
                  </a:ext>
                </a:extLst>
              </a:tr>
            </a:tbl>
          </a:graphicData>
        </a:graphic>
      </p:graphicFrame>
      <p:sp>
        <p:nvSpPr>
          <p:cNvPr id="115" name="Google Shape;115;p17"/>
          <p:cNvSpPr/>
          <p:nvPr/>
        </p:nvSpPr>
        <p:spPr>
          <a:xfrm>
            <a:off x="6220300" y="1583475"/>
            <a:ext cx="5253900" cy="2242200"/>
          </a:xfrm>
          <a:prstGeom prst="wedgeRectCallout">
            <a:avLst>
              <a:gd name="adj1" fmla="val -20833"/>
              <a:gd name="adj2" fmla="val 62500"/>
            </a:avLst>
          </a:prstGeom>
          <a:solidFill>
            <a:srgbClr val="A1E0F7">
              <a:alpha val="76470"/>
            </a:srgbClr>
          </a:solidFill>
          <a:ln w="9525" cap="flat" cmpd="sng">
            <a:solidFill>
              <a:srgbClr val="A1E0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15984"/>
                </a:solidFill>
                <a:latin typeface="Roboto"/>
                <a:ea typeface="Roboto"/>
                <a:cs typeface="Roboto"/>
                <a:sym typeface="Roboto"/>
              </a:rPr>
              <a:t>“I joined ELAC to understand and be aware  of  families that share the experience of their child reclassifying and to work together to help the school, community and the teachers ”</a:t>
            </a:r>
            <a:endParaRPr sz="1800">
              <a:solidFill>
                <a:srgbClr val="215984"/>
              </a:solidFill>
            </a:endParaRPr>
          </a:p>
        </p:txBody>
      </p:sp>
      <p:sp>
        <p:nvSpPr>
          <p:cNvPr id="116" name="Google Shape;116;p17"/>
          <p:cNvSpPr/>
          <p:nvPr/>
        </p:nvSpPr>
        <p:spPr>
          <a:xfrm flipH="1">
            <a:off x="6220300" y="4365375"/>
            <a:ext cx="5253900" cy="1951800"/>
          </a:xfrm>
          <a:prstGeom prst="wedgeRectCallout">
            <a:avLst>
              <a:gd name="adj1" fmla="val -20833"/>
              <a:gd name="adj2" fmla="val 62500"/>
            </a:avLst>
          </a:prstGeom>
          <a:solidFill>
            <a:srgbClr val="005089"/>
          </a:solidFill>
          <a:ln w="9525" cap="flat" cmpd="sng">
            <a:solidFill>
              <a:srgbClr val="00508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50">
                <a:solidFill>
                  <a:srgbClr val="F3F3F3"/>
                </a:solidFill>
                <a:latin typeface="Roboto"/>
                <a:ea typeface="Roboto"/>
                <a:cs typeface="Roboto"/>
                <a:sym typeface="Roboto"/>
              </a:rPr>
              <a:t>“Having the privilege of being bilingual opens many doors”</a:t>
            </a:r>
            <a:endParaRPr sz="2400">
              <a:solidFill>
                <a:srgbClr val="F3F3F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22" name="Google Shape;122;p18"/>
          <p:cNvSpPr txBox="1"/>
          <p:nvPr/>
        </p:nvSpPr>
        <p:spPr>
          <a:xfrm>
            <a:off x="105775" y="1575750"/>
            <a:ext cx="4290600" cy="4663200"/>
          </a:xfrm>
          <a:prstGeom prst="rect">
            <a:avLst/>
          </a:prstGeom>
          <a:noFill/>
          <a:ln>
            <a:noFill/>
          </a:ln>
        </p:spPr>
        <p:txBody>
          <a:bodyPr spcFirstLastPara="1" wrap="square" lIns="0" tIns="0" rIns="0" bIns="0" anchor="ctr" anchorCtr="0">
            <a:noAutofit/>
          </a:bodyPr>
          <a:lstStyle/>
          <a:p>
            <a:pPr marL="457200" lvl="0" indent="0" algn="l" rtl="0">
              <a:spcBef>
                <a:spcPts val="1000"/>
              </a:spcBef>
              <a:spcAft>
                <a:spcPts val="0"/>
              </a:spcAft>
              <a:buNone/>
            </a:pPr>
            <a:r>
              <a:rPr lang="en-US" sz="1800" b="1" u="sng">
                <a:solidFill>
                  <a:srgbClr val="495B67"/>
                </a:solidFill>
              </a:rPr>
              <a:t>English Learners at Making Waves</a:t>
            </a:r>
            <a:endParaRPr sz="1800" b="1" u="sng">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ELs are 28% of the student body</a:t>
            </a:r>
            <a:endParaRPr sz="1800" b="1">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33% of students at MS are ELs</a:t>
            </a:r>
            <a:endParaRPr sz="1800" b="1">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21% of students at US are ELs</a:t>
            </a:r>
            <a:endParaRPr sz="1800" b="1">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9% of ELs are SPED students</a:t>
            </a:r>
            <a:endParaRPr sz="1800" b="1">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84% of ELs are LTELs*</a:t>
            </a:r>
            <a:endParaRPr sz="1800" b="1">
              <a:solidFill>
                <a:srgbClr val="495B67"/>
              </a:solidFill>
            </a:endParaRPr>
          </a:p>
          <a:p>
            <a:pPr marL="514350" lvl="0" indent="-114300" algn="l" rtl="0">
              <a:spcBef>
                <a:spcPts val="1000"/>
              </a:spcBef>
              <a:spcAft>
                <a:spcPts val="0"/>
              </a:spcAft>
              <a:buClr>
                <a:srgbClr val="495B67"/>
              </a:buClr>
              <a:buSzPts val="1800"/>
              <a:buChar char="•"/>
            </a:pPr>
            <a:r>
              <a:rPr lang="en-US" sz="1800" b="1">
                <a:solidFill>
                  <a:srgbClr val="495B67"/>
                </a:solidFill>
              </a:rPr>
              <a:t> 49% of students at MWA are RFEP*</a:t>
            </a:r>
            <a:endParaRPr sz="1800" b="1">
              <a:solidFill>
                <a:srgbClr val="495B67"/>
              </a:solidFill>
            </a:endParaRPr>
          </a:p>
          <a:p>
            <a:pPr marL="457200" lvl="0" indent="0" algn="l" rtl="0">
              <a:spcBef>
                <a:spcPts val="1000"/>
              </a:spcBef>
              <a:spcAft>
                <a:spcPts val="0"/>
              </a:spcAft>
              <a:buNone/>
            </a:pPr>
            <a:endParaRPr sz="1800" b="1">
              <a:solidFill>
                <a:srgbClr val="495B67"/>
              </a:solidFill>
            </a:endParaRPr>
          </a:p>
          <a:p>
            <a:pPr marL="0" marR="0" lvl="0" indent="0" algn="l" rtl="0">
              <a:lnSpc>
                <a:spcPct val="100000"/>
              </a:lnSpc>
              <a:spcBef>
                <a:spcPts val="0"/>
              </a:spcBef>
              <a:spcAft>
                <a:spcPts val="0"/>
              </a:spcAft>
              <a:buClr>
                <a:srgbClr val="495B67"/>
              </a:buClr>
              <a:buSzPts val="1600"/>
              <a:buFont typeface="Arial"/>
              <a:buNone/>
            </a:pPr>
            <a:r>
              <a:rPr lang="en-US" b="1">
                <a:solidFill>
                  <a:srgbClr val="495B67"/>
                </a:solidFill>
              </a:rPr>
              <a:t>*LTEL- Long Term English Learners: 5 years as EL</a:t>
            </a:r>
            <a:endParaRPr b="1">
              <a:solidFill>
                <a:srgbClr val="495B67"/>
              </a:solidFill>
            </a:endParaRPr>
          </a:p>
          <a:p>
            <a:pPr marL="0" marR="0" lvl="0" indent="0" algn="l" rtl="0">
              <a:lnSpc>
                <a:spcPct val="100000"/>
              </a:lnSpc>
              <a:spcBef>
                <a:spcPts val="0"/>
              </a:spcBef>
              <a:spcAft>
                <a:spcPts val="0"/>
              </a:spcAft>
              <a:buClr>
                <a:srgbClr val="495B67"/>
              </a:buClr>
              <a:buSzPts val="1600"/>
              <a:buFont typeface="Arial"/>
              <a:buNone/>
            </a:pPr>
            <a:endParaRPr b="1">
              <a:solidFill>
                <a:srgbClr val="495B67"/>
              </a:solidFill>
            </a:endParaRPr>
          </a:p>
          <a:p>
            <a:pPr marL="0" marR="0" lvl="0" indent="0" algn="l" rtl="0">
              <a:lnSpc>
                <a:spcPct val="100000"/>
              </a:lnSpc>
              <a:spcBef>
                <a:spcPts val="0"/>
              </a:spcBef>
              <a:spcAft>
                <a:spcPts val="0"/>
              </a:spcAft>
              <a:buClr>
                <a:srgbClr val="495B67"/>
              </a:buClr>
              <a:buSzPts val="1600"/>
              <a:buFont typeface="Arial"/>
              <a:buNone/>
            </a:pPr>
            <a:r>
              <a:rPr lang="en-US" b="1">
                <a:solidFill>
                  <a:srgbClr val="495B67"/>
                </a:solidFill>
              </a:rPr>
              <a:t>*RFEP- Reclassified (Fluent English Proficient )</a:t>
            </a:r>
            <a:endParaRPr b="1">
              <a:solidFill>
                <a:srgbClr val="495B67"/>
              </a:solidFill>
            </a:endParaRPr>
          </a:p>
        </p:txBody>
      </p:sp>
      <p:sp>
        <p:nvSpPr>
          <p:cNvPr id="123" name="Google Shape;123;p18"/>
          <p:cNvSpPr txBox="1"/>
          <p:nvPr/>
        </p:nvSpPr>
        <p:spPr>
          <a:xfrm>
            <a:off x="510925" y="254925"/>
            <a:ext cx="8816100" cy="70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0" b="1">
                <a:solidFill>
                  <a:srgbClr val="005089"/>
                </a:solidFill>
              </a:rPr>
              <a:t>ELD Enrollment Data</a:t>
            </a:r>
            <a:endParaRPr sz="4500"/>
          </a:p>
        </p:txBody>
      </p:sp>
      <p:graphicFrame>
        <p:nvGraphicFramePr>
          <p:cNvPr id="124" name="Google Shape;124;p18"/>
          <p:cNvGraphicFramePr/>
          <p:nvPr/>
        </p:nvGraphicFramePr>
        <p:xfrm>
          <a:off x="4610100" y="1680000"/>
          <a:ext cx="2971800" cy="4480650"/>
        </p:xfrm>
        <a:graphic>
          <a:graphicData uri="http://schemas.openxmlformats.org/drawingml/2006/table">
            <a:tbl>
              <a:tblPr firstRow="1" bandRow="1">
                <a:noFill/>
                <a:tableStyleId>{CB58B806-C132-4761-A977-8D64C4808C0A}</a:tableStyleId>
              </a:tblPr>
              <a:tblGrid>
                <a:gridCol w="1371550">
                  <a:extLst>
                    <a:ext uri="{9D8B030D-6E8A-4147-A177-3AD203B41FA5}">
                      <a16:colId xmlns:a16="http://schemas.microsoft.com/office/drawing/2014/main" val="20000"/>
                    </a:ext>
                  </a:extLst>
                </a:gridCol>
                <a:gridCol w="1600250">
                  <a:extLst>
                    <a:ext uri="{9D8B030D-6E8A-4147-A177-3AD203B41FA5}">
                      <a16:colId xmlns:a16="http://schemas.microsoft.com/office/drawing/2014/main" val="20001"/>
                    </a:ext>
                  </a:extLst>
                </a:gridCol>
              </a:tblGrid>
              <a:tr h="752200">
                <a:tc>
                  <a:txBody>
                    <a:bodyPr/>
                    <a:lstStyle/>
                    <a:p>
                      <a:pPr marL="0" marR="0" lvl="0" indent="0" algn="ctr" rtl="0">
                        <a:spcBef>
                          <a:spcPts val="0"/>
                        </a:spcBef>
                        <a:spcAft>
                          <a:spcPts val="0"/>
                        </a:spcAft>
                        <a:buNone/>
                      </a:pPr>
                      <a:r>
                        <a:rPr lang="en-US" sz="2400" u="none" strike="noStrike" cap="none"/>
                        <a:t>Grade</a:t>
                      </a:r>
                      <a:endParaRPr sz="2400"/>
                    </a:p>
                  </a:txBody>
                  <a:tcPr marL="91450" marR="91450" marT="45725" marB="45725"/>
                </a:tc>
                <a:tc>
                  <a:txBody>
                    <a:bodyPr/>
                    <a:lstStyle/>
                    <a:p>
                      <a:pPr marL="0" marR="0" lvl="0" indent="0" algn="ctr" rtl="0">
                        <a:spcBef>
                          <a:spcPts val="0"/>
                        </a:spcBef>
                        <a:spcAft>
                          <a:spcPts val="0"/>
                        </a:spcAft>
                        <a:buNone/>
                      </a:pPr>
                      <a:r>
                        <a:rPr lang="en-US" sz="2400"/>
                        <a:t>ELD Students</a:t>
                      </a:r>
                      <a:endParaRPr sz="2400"/>
                    </a:p>
                  </a:txBody>
                  <a:tcPr marL="91450" marR="91450" marT="45725" marB="45725"/>
                </a:tc>
                <a:extLst>
                  <a:ext uri="{0D108BD9-81ED-4DB2-BD59-A6C34878D82A}">
                    <a16:rowId xmlns:a16="http://schemas.microsoft.com/office/drawing/2014/main" val="10000"/>
                  </a:ext>
                </a:extLst>
              </a:tr>
              <a:tr h="429825">
                <a:tc>
                  <a:txBody>
                    <a:bodyPr/>
                    <a:lstStyle/>
                    <a:p>
                      <a:pPr marL="0" marR="0" lvl="0" indent="0" algn="ctr" rtl="0">
                        <a:spcBef>
                          <a:spcPts val="0"/>
                        </a:spcBef>
                        <a:spcAft>
                          <a:spcPts val="0"/>
                        </a:spcAft>
                        <a:buNone/>
                      </a:pPr>
                      <a:r>
                        <a:rPr lang="en-US" sz="2400" b="1"/>
                        <a:t>5</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57</a:t>
                      </a:r>
                      <a:endParaRPr sz="2400" b="1"/>
                    </a:p>
                  </a:txBody>
                  <a:tcPr marL="91450" marR="91450" marT="45725" marB="45725"/>
                </a:tc>
                <a:extLst>
                  <a:ext uri="{0D108BD9-81ED-4DB2-BD59-A6C34878D82A}">
                    <a16:rowId xmlns:a16="http://schemas.microsoft.com/office/drawing/2014/main" val="10001"/>
                  </a:ext>
                </a:extLst>
              </a:tr>
              <a:tr h="429825">
                <a:tc>
                  <a:txBody>
                    <a:bodyPr/>
                    <a:lstStyle/>
                    <a:p>
                      <a:pPr marL="0" marR="0" lvl="0" indent="0" algn="ctr" rtl="0">
                        <a:spcBef>
                          <a:spcPts val="0"/>
                        </a:spcBef>
                        <a:spcAft>
                          <a:spcPts val="0"/>
                        </a:spcAft>
                        <a:buNone/>
                      </a:pPr>
                      <a:r>
                        <a:rPr lang="en-US" sz="2400" b="1"/>
                        <a:t>6</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60</a:t>
                      </a:r>
                      <a:endParaRPr sz="2400" b="1"/>
                    </a:p>
                  </a:txBody>
                  <a:tcPr marL="91450" marR="91450" marT="45725" marB="45725"/>
                </a:tc>
                <a:extLst>
                  <a:ext uri="{0D108BD9-81ED-4DB2-BD59-A6C34878D82A}">
                    <a16:rowId xmlns:a16="http://schemas.microsoft.com/office/drawing/2014/main" val="10002"/>
                  </a:ext>
                </a:extLst>
              </a:tr>
              <a:tr h="429825">
                <a:tc>
                  <a:txBody>
                    <a:bodyPr/>
                    <a:lstStyle/>
                    <a:p>
                      <a:pPr marL="0" marR="0" lvl="0" indent="0" algn="ctr" rtl="0">
                        <a:spcBef>
                          <a:spcPts val="0"/>
                        </a:spcBef>
                        <a:spcAft>
                          <a:spcPts val="0"/>
                        </a:spcAft>
                        <a:buNone/>
                      </a:pPr>
                      <a:r>
                        <a:rPr lang="en-US" sz="2400" b="1"/>
                        <a:t>7</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51</a:t>
                      </a:r>
                      <a:endParaRPr sz="2400" b="1"/>
                    </a:p>
                  </a:txBody>
                  <a:tcPr marL="91450" marR="91450" marT="45725" marB="45725"/>
                </a:tc>
                <a:extLst>
                  <a:ext uri="{0D108BD9-81ED-4DB2-BD59-A6C34878D82A}">
                    <a16:rowId xmlns:a16="http://schemas.microsoft.com/office/drawing/2014/main" val="10003"/>
                  </a:ext>
                </a:extLst>
              </a:tr>
              <a:tr h="429825">
                <a:tc>
                  <a:txBody>
                    <a:bodyPr/>
                    <a:lstStyle/>
                    <a:p>
                      <a:pPr marL="0" marR="0" lvl="0" indent="0" algn="ctr" rtl="0">
                        <a:spcBef>
                          <a:spcPts val="0"/>
                        </a:spcBef>
                        <a:spcAft>
                          <a:spcPts val="0"/>
                        </a:spcAft>
                        <a:buNone/>
                      </a:pPr>
                      <a:r>
                        <a:rPr lang="en-US" sz="2400" b="1"/>
                        <a:t>8</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47</a:t>
                      </a:r>
                      <a:endParaRPr sz="2400" b="1"/>
                    </a:p>
                  </a:txBody>
                  <a:tcPr marL="91450" marR="91450" marT="45725" marB="45725"/>
                </a:tc>
                <a:extLst>
                  <a:ext uri="{0D108BD9-81ED-4DB2-BD59-A6C34878D82A}">
                    <a16:rowId xmlns:a16="http://schemas.microsoft.com/office/drawing/2014/main" val="10004"/>
                  </a:ext>
                </a:extLst>
              </a:tr>
              <a:tr h="429825">
                <a:tc>
                  <a:txBody>
                    <a:bodyPr/>
                    <a:lstStyle/>
                    <a:p>
                      <a:pPr marL="0" marR="0" lvl="0" indent="0" algn="ctr" rtl="0">
                        <a:spcBef>
                          <a:spcPts val="0"/>
                        </a:spcBef>
                        <a:spcAft>
                          <a:spcPts val="0"/>
                        </a:spcAft>
                        <a:buNone/>
                      </a:pPr>
                      <a:r>
                        <a:rPr lang="en-US" sz="2400" b="1"/>
                        <a:t>9</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52</a:t>
                      </a:r>
                      <a:endParaRPr sz="2400" b="1"/>
                    </a:p>
                  </a:txBody>
                  <a:tcPr marL="91450" marR="91450" marT="45725" marB="45725"/>
                </a:tc>
                <a:extLst>
                  <a:ext uri="{0D108BD9-81ED-4DB2-BD59-A6C34878D82A}">
                    <a16:rowId xmlns:a16="http://schemas.microsoft.com/office/drawing/2014/main" val="10005"/>
                  </a:ext>
                </a:extLst>
              </a:tr>
              <a:tr h="429825">
                <a:tc>
                  <a:txBody>
                    <a:bodyPr/>
                    <a:lstStyle/>
                    <a:p>
                      <a:pPr marL="0" marR="0" lvl="0" indent="0" algn="ctr" rtl="0">
                        <a:spcBef>
                          <a:spcPts val="0"/>
                        </a:spcBef>
                        <a:spcAft>
                          <a:spcPts val="0"/>
                        </a:spcAft>
                        <a:buNone/>
                      </a:pPr>
                      <a:r>
                        <a:rPr lang="en-US" sz="2400" b="1"/>
                        <a:t>10</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23</a:t>
                      </a:r>
                      <a:endParaRPr sz="2400" b="1"/>
                    </a:p>
                  </a:txBody>
                  <a:tcPr marL="91450" marR="91450" marT="45725" marB="45725"/>
                </a:tc>
                <a:extLst>
                  <a:ext uri="{0D108BD9-81ED-4DB2-BD59-A6C34878D82A}">
                    <a16:rowId xmlns:a16="http://schemas.microsoft.com/office/drawing/2014/main" val="10006"/>
                  </a:ext>
                </a:extLst>
              </a:tr>
              <a:tr h="429825">
                <a:tc>
                  <a:txBody>
                    <a:bodyPr/>
                    <a:lstStyle/>
                    <a:p>
                      <a:pPr marL="0" marR="0" lvl="0" indent="0" algn="ctr" rtl="0">
                        <a:spcBef>
                          <a:spcPts val="0"/>
                        </a:spcBef>
                        <a:spcAft>
                          <a:spcPts val="0"/>
                        </a:spcAft>
                        <a:buNone/>
                      </a:pPr>
                      <a:r>
                        <a:rPr lang="en-US" sz="2400" b="1"/>
                        <a:t>11</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19</a:t>
                      </a:r>
                      <a:endParaRPr sz="2400" b="1"/>
                    </a:p>
                  </a:txBody>
                  <a:tcPr marL="91450" marR="91450" marT="45725" marB="45725"/>
                </a:tc>
                <a:extLst>
                  <a:ext uri="{0D108BD9-81ED-4DB2-BD59-A6C34878D82A}">
                    <a16:rowId xmlns:a16="http://schemas.microsoft.com/office/drawing/2014/main" val="10007"/>
                  </a:ext>
                </a:extLst>
              </a:tr>
              <a:tr h="429825">
                <a:tc>
                  <a:txBody>
                    <a:bodyPr/>
                    <a:lstStyle/>
                    <a:p>
                      <a:pPr marL="0" marR="0" lvl="0" indent="0" algn="ctr" rtl="0">
                        <a:spcBef>
                          <a:spcPts val="0"/>
                        </a:spcBef>
                        <a:spcAft>
                          <a:spcPts val="0"/>
                        </a:spcAft>
                        <a:buNone/>
                      </a:pPr>
                      <a:r>
                        <a:rPr lang="en-US" sz="2400" b="1"/>
                        <a:t>12</a:t>
                      </a:r>
                      <a:r>
                        <a:rPr lang="en-US" sz="2400" b="1" baseline="30000"/>
                        <a:t>th</a:t>
                      </a:r>
                      <a:r>
                        <a:rPr lang="en-US" sz="2400" b="1"/>
                        <a:t> </a:t>
                      </a:r>
                      <a:endParaRPr sz="2400" b="1"/>
                    </a:p>
                  </a:txBody>
                  <a:tcPr marL="91450" marR="91450" marT="45725" marB="45725"/>
                </a:tc>
                <a:tc>
                  <a:txBody>
                    <a:bodyPr/>
                    <a:lstStyle/>
                    <a:p>
                      <a:pPr marL="0" marR="0" lvl="0" indent="0" algn="ctr" rtl="0">
                        <a:spcBef>
                          <a:spcPts val="0"/>
                        </a:spcBef>
                        <a:spcAft>
                          <a:spcPts val="0"/>
                        </a:spcAft>
                        <a:buNone/>
                      </a:pPr>
                      <a:r>
                        <a:rPr lang="en-US" sz="2400" b="1"/>
                        <a:t>5</a:t>
                      </a:r>
                      <a:endParaRPr sz="2400" b="1"/>
                    </a:p>
                  </a:txBody>
                  <a:tcPr marL="91450" marR="91450" marT="45725" marB="45725"/>
                </a:tc>
                <a:extLst>
                  <a:ext uri="{0D108BD9-81ED-4DB2-BD59-A6C34878D82A}">
                    <a16:rowId xmlns:a16="http://schemas.microsoft.com/office/drawing/2014/main" val="10008"/>
                  </a:ext>
                </a:extLst>
              </a:tr>
            </a:tbl>
          </a:graphicData>
        </a:graphic>
      </p:graphicFrame>
      <p:graphicFrame>
        <p:nvGraphicFramePr>
          <p:cNvPr id="125" name="Google Shape;125;p18"/>
          <p:cNvGraphicFramePr/>
          <p:nvPr/>
        </p:nvGraphicFramePr>
        <p:xfrm>
          <a:off x="8109150" y="2032275"/>
          <a:ext cx="3453450" cy="3738000"/>
        </p:xfrm>
        <a:graphic>
          <a:graphicData uri="http://schemas.openxmlformats.org/drawingml/2006/table">
            <a:tbl>
              <a:tblPr firstRow="1" bandRow="1">
                <a:noFill/>
                <a:tableStyleId>{CB58B806-C132-4761-A977-8D64C4808C0A}</a:tableStyleId>
              </a:tblPr>
              <a:tblGrid>
                <a:gridCol w="1726725">
                  <a:extLst>
                    <a:ext uri="{9D8B030D-6E8A-4147-A177-3AD203B41FA5}">
                      <a16:colId xmlns:a16="http://schemas.microsoft.com/office/drawing/2014/main" val="20000"/>
                    </a:ext>
                  </a:extLst>
                </a:gridCol>
                <a:gridCol w="1726725">
                  <a:extLst>
                    <a:ext uri="{9D8B030D-6E8A-4147-A177-3AD203B41FA5}">
                      <a16:colId xmlns:a16="http://schemas.microsoft.com/office/drawing/2014/main" val="20001"/>
                    </a:ext>
                  </a:extLst>
                </a:gridCol>
              </a:tblGrid>
              <a:tr h="957300">
                <a:tc>
                  <a:txBody>
                    <a:bodyPr/>
                    <a:lstStyle/>
                    <a:p>
                      <a:pPr marL="0" marR="0" lvl="0" indent="0" algn="ctr" rtl="0">
                        <a:spcBef>
                          <a:spcPts val="0"/>
                        </a:spcBef>
                        <a:spcAft>
                          <a:spcPts val="0"/>
                        </a:spcAft>
                        <a:buNone/>
                      </a:pPr>
                      <a:r>
                        <a:rPr lang="en-US" sz="2400"/>
                        <a:t>School </a:t>
                      </a:r>
                      <a:endParaRPr sz="2400"/>
                    </a:p>
                  </a:txBody>
                  <a:tcPr marL="91450" marR="91450" marT="45725" marB="45725"/>
                </a:tc>
                <a:tc>
                  <a:txBody>
                    <a:bodyPr/>
                    <a:lstStyle/>
                    <a:p>
                      <a:pPr marL="0" marR="0" lvl="0" indent="0" algn="ctr" rtl="0">
                        <a:spcBef>
                          <a:spcPts val="0"/>
                        </a:spcBef>
                        <a:spcAft>
                          <a:spcPts val="0"/>
                        </a:spcAft>
                        <a:buNone/>
                      </a:pPr>
                      <a:r>
                        <a:rPr lang="en-US" sz="2400"/>
                        <a:t>Total ELD students</a:t>
                      </a:r>
                      <a:endParaRPr sz="2400"/>
                    </a:p>
                  </a:txBody>
                  <a:tcPr marL="91450" marR="91450" marT="45725" marB="45725"/>
                </a:tc>
                <a:extLst>
                  <a:ext uri="{0D108BD9-81ED-4DB2-BD59-A6C34878D82A}">
                    <a16:rowId xmlns:a16="http://schemas.microsoft.com/office/drawing/2014/main" val="10000"/>
                  </a:ext>
                </a:extLst>
              </a:tr>
              <a:tr h="957300">
                <a:tc>
                  <a:txBody>
                    <a:bodyPr/>
                    <a:lstStyle/>
                    <a:p>
                      <a:pPr marL="0" marR="0" lvl="0" indent="0" algn="ctr" rtl="0">
                        <a:spcBef>
                          <a:spcPts val="0"/>
                        </a:spcBef>
                        <a:spcAft>
                          <a:spcPts val="0"/>
                        </a:spcAft>
                        <a:buNone/>
                      </a:pPr>
                      <a:r>
                        <a:rPr lang="en-US" sz="2400" b="1"/>
                        <a:t>Middle School</a:t>
                      </a:r>
                      <a:endParaRPr sz="2400" b="1"/>
                    </a:p>
                  </a:txBody>
                  <a:tcPr marL="91450" marR="91450" marT="45725" marB="45725"/>
                </a:tc>
                <a:tc>
                  <a:txBody>
                    <a:bodyPr/>
                    <a:lstStyle/>
                    <a:p>
                      <a:pPr marL="0" marR="0" lvl="0" indent="0" algn="ctr" rtl="0">
                        <a:spcBef>
                          <a:spcPts val="0"/>
                        </a:spcBef>
                        <a:spcAft>
                          <a:spcPts val="0"/>
                        </a:spcAft>
                        <a:buNone/>
                      </a:pPr>
                      <a:r>
                        <a:rPr lang="en-US" sz="2400" b="1"/>
                        <a:t>215</a:t>
                      </a:r>
                      <a:endParaRPr sz="2400" b="1"/>
                    </a:p>
                  </a:txBody>
                  <a:tcPr marL="91450" marR="91450" marT="45725" marB="45725"/>
                </a:tc>
                <a:extLst>
                  <a:ext uri="{0D108BD9-81ED-4DB2-BD59-A6C34878D82A}">
                    <a16:rowId xmlns:a16="http://schemas.microsoft.com/office/drawing/2014/main" val="10001"/>
                  </a:ext>
                </a:extLst>
              </a:tr>
              <a:tr h="911700">
                <a:tc>
                  <a:txBody>
                    <a:bodyPr/>
                    <a:lstStyle/>
                    <a:p>
                      <a:pPr marL="0" marR="0" lvl="0" indent="0" algn="ctr" rtl="0">
                        <a:spcBef>
                          <a:spcPts val="0"/>
                        </a:spcBef>
                        <a:spcAft>
                          <a:spcPts val="0"/>
                        </a:spcAft>
                        <a:buNone/>
                      </a:pPr>
                      <a:r>
                        <a:rPr lang="en-US" sz="2400" b="1"/>
                        <a:t>Upper School</a:t>
                      </a:r>
                      <a:endParaRPr sz="2400" b="1"/>
                    </a:p>
                  </a:txBody>
                  <a:tcPr marL="91450" marR="91450" marT="45725" marB="45725"/>
                </a:tc>
                <a:tc>
                  <a:txBody>
                    <a:bodyPr/>
                    <a:lstStyle/>
                    <a:p>
                      <a:pPr marL="0" marR="0" lvl="0" indent="0" algn="ctr" rtl="0">
                        <a:spcBef>
                          <a:spcPts val="0"/>
                        </a:spcBef>
                        <a:spcAft>
                          <a:spcPts val="0"/>
                        </a:spcAft>
                        <a:buNone/>
                      </a:pPr>
                      <a:r>
                        <a:rPr lang="en-US" sz="2400" b="1"/>
                        <a:t>99</a:t>
                      </a:r>
                      <a:endParaRPr sz="2400" b="1"/>
                    </a:p>
                  </a:txBody>
                  <a:tcPr marL="91450" marR="91450" marT="45725" marB="45725"/>
                </a:tc>
                <a:extLst>
                  <a:ext uri="{0D108BD9-81ED-4DB2-BD59-A6C34878D82A}">
                    <a16:rowId xmlns:a16="http://schemas.microsoft.com/office/drawing/2014/main" val="10002"/>
                  </a:ext>
                </a:extLst>
              </a:tr>
              <a:tr h="911700">
                <a:tc>
                  <a:txBody>
                    <a:bodyPr/>
                    <a:lstStyle/>
                    <a:p>
                      <a:pPr marL="0" marR="0" lvl="0" indent="0" algn="ctr" rtl="0">
                        <a:spcBef>
                          <a:spcPts val="0"/>
                        </a:spcBef>
                        <a:spcAft>
                          <a:spcPts val="0"/>
                        </a:spcAft>
                        <a:buNone/>
                      </a:pPr>
                      <a:r>
                        <a:rPr lang="en-US" sz="2400" b="1"/>
                        <a:t>Total</a:t>
                      </a:r>
                      <a:endParaRPr sz="2400" b="1"/>
                    </a:p>
                  </a:txBody>
                  <a:tcPr marL="91450" marR="91450" marT="45725" marB="45725"/>
                </a:tc>
                <a:tc>
                  <a:txBody>
                    <a:bodyPr/>
                    <a:lstStyle/>
                    <a:p>
                      <a:pPr marL="0" marR="0" lvl="0" indent="0" algn="ctr" rtl="0">
                        <a:spcBef>
                          <a:spcPts val="0"/>
                        </a:spcBef>
                        <a:spcAft>
                          <a:spcPts val="0"/>
                        </a:spcAft>
                        <a:buNone/>
                      </a:pPr>
                      <a:r>
                        <a:rPr lang="en-US" sz="2400" b="1"/>
                        <a:t>314</a:t>
                      </a:r>
                      <a:endParaRPr sz="2400" b="1"/>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31" name="Google Shape;131;p19"/>
          <p:cNvPicPr preferRelativeResize="0"/>
          <p:nvPr/>
        </p:nvPicPr>
        <p:blipFill rotWithShape="1">
          <a:blip r:embed="rId3">
            <a:alphaModFix/>
          </a:blip>
          <a:srcRect/>
          <a:stretch/>
        </p:blipFill>
        <p:spPr>
          <a:xfrm>
            <a:off x="-416220" y="-1787993"/>
            <a:ext cx="12355252" cy="9266438"/>
          </a:xfrm>
          <a:prstGeom prst="rect">
            <a:avLst/>
          </a:prstGeom>
          <a:noFill/>
          <a:ln>
            <a:noFill/>
          </a:ln>
        </p:spPr>
      </p:pic>
      <p:sp>
        <p:nvSpPr>
          <p:cNvPr id="132" name="Google Shape;132;p19"/>
          <p:cNvSpPr/>
          <p:nvPr/>
        </p:nvSpPr>
        <p:spPr>
          <a:xfrm>
            <a:off x="6634075" y="2320750"/>
            <a:ext cx="5412300" cy="175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200" b="1">
                <a:solidFill>
                  <a:srgbClr val="005089"/>
                </a:solidFill>
              </a:rPr>
              <a:t>Reclassification and ELPAC</a:t>
            </a:r>
            <a:endParaRPr sz="5200">
              <a:solidFill>
                <a:srgbClr val="00508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38" name="Google Shape;138;p20"/>
          <p:cNvSpPr txBox="1"/>
          <p:nvPr/>
        </p:nvSpPr>
        <p:spPr>
          <a:xfrm>
            <a:off x="390900" y="494375"/>
            <a:ext cx="114102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Reclassification </a:t>
            </a:r>
            <a:endParaRPr/>
          </a:p>
        </p:txBody>
      </p:sp>
      <p:sp>
        <p:nvSpPr>
          <p:cNvPr id="139" name="Google Shape;139;p20"/>
          <p:cNvSpPr txBox="1"/>
          <p:nvPr/>
        </p:nvSpPr>
        <p:spPr>
          <a:xfrm>
            <a:off x="1942925" y="1924275"/>
            <a:ext cx="8330100" cy="2885700"/>
          </a:xfrm>
          <a:prstGeom prst="rect">
            <a:avLst/>
          </a:prstGeom>
          <a:gradFill>
            <a:gsLst>
              <a:gs pos="0">
                <a:srgbClr val="9BE9FF"/>
              </a:gs>
              <a:gs pos="35000">
                <a:srgbClr val="B8F1FF"/>
              </a:gs>
              <a:gs pos="100000">
                <a:srgbClr val="E2FBFF"/>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a:solidFill>
                  <a:srgbClr val="000000"/>
                </a:solidFill>
              </a:rPr>
              <a:t>Reclassification: The process through which students who have been identified as English Learners are reclassified to Fluent English Proficient (RFEP) after meeting various linguistics and academic criteria set by the state and district.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sldNum" idx="12"/>
          </p:nvPr>
        </p:nvSpPr>
        <p:spPr>
          <a:xfrm>
            <a:off x="11743509" y="6317170"/>
            <a:ext cx="30262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45" name="Google Shape;145;p21"/>
          <p:cNvSpPr txBox="1"/>
          <p:nvPr/>
        </p:nvSpPr>
        <p:spPr>
          <a:xfrm>
            <a:off x="390900" y="494375"/>
            <a:ext cx="114102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5400" b="1">
                <a:solidFill>
                  <a:srgbClr val="005089"/>
                </a:solidFill>
              </a:rPr>
              <a:t>Reclassification Criteria </a:t>
            </a:r>
            <a:endParaRPr/>
          </a:p>
        </p:txBody>
      </p:sp>
      <p:graphicFrame>
        <p:nvGraphicFramePr>
          <p:cNvPr id="146" name="Google Shape;146;p21"/>
          <p:cNvGraphicFramePr/>
          <p:nvPr/>
        </p:nvGraphicFramePr>
        <p:xfrm>
          <a:off x="466325" y="1364075"/>
          <a:ext cx="8128500" cy="5301655"/>
        </p:xfrm>
        <a:graphic>
          <a:graphicData uri="http://schemas.openxmlformats.org/drawingml/2006/table">
            <a:tbl>
              <a:tblPr firstRow="1" bandRow="1">
                <a:noFill/>
                <a:tableStyleId>{CB58B806-C132-4761-A977-8D64C4808C0A}</a:tableStyleId>
              </a:tblPr>
              <a:tblGrid>
                <a:gridCol w="4064250">
                  <a:extLst>
                    <a:ext uri="{9D8B030D-6E8A-4147-A177-3AD203B41FA5}">
                      <a16:colId xmlns:a16="http://schemas.microsoft.com/office/drawing/2014/main" val="20000"/>
                    </a:ext>
                  </a:extLst>
                </a:gridCol>
                <a:gridCol w="4064250">
                  <a:extLst>
                    <a:ext uri="{9D8B030D-6E8A-4147-A177-3AD203B41FA5}">
                      <a16:colId xmlns:a16="http://schemas.microsoft.com/office/drawing/2014/main" val="20001"/>
                    </a:ext>
                  </a:extLst>
                </a:gridCol>
              </a:tblGrid>
              <a:tr h="445850">
                <a:tc gridSpan="2">
                  <a:txBody>
                    <a:bodyPr/>
                    <a:lstStyle/>
                    <a:p>
                      <a:pPr marL="0" marR="0" lvl="0" indent="0" algn="l" rtl="0">
                        <a:spcBef>
                          <a:spcPts val="0"/>
                        </a:spcBef>
                        <a:spcAft>
                          <a:spcPts val="0"/>
                        </a:spcAft>
                        <a:buNone/>
                      </a:pPr>
                      <a:r>
                        <a:rPr lang="en-US" sz="2400">
                          <a:latin typeface="Arial"/>
                          <a:ea typeface="Arial"/>
                          <a:cs typeface="Arial"/>
                          <a:sym typeface="Arial"/>
                        </a:rPr>
                        <a:t>ELD Reclassification 21-22</a:t>
                      </a:r>
                      <a:endParaRPr sz="2400">
                        <a:latin typeface="Arial"/>
                        <a:ea typeface="Arial"/>
                        <a:cs typeface="Arial"/>
                        <a:sym typeface="Aria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33450">
                <a:tc>
                  <a:txBody>
                    <a:bodyPr/>
                    <a:lstStyle/>
                    <a:p>
                      <a:pPr marL="0" marR="0" lvl="0" indent="0" algn="l" rtl="0">
                        <a:spcBef>
                          <a:spcPts val="0"/>
                        </a:spcBef>
                        <a:spcAft>
                          <a:spcPts val="0"/>
                        </a:spcAft>
                        <a:buNone/>
                      </a:pPr>
                      <a:r>
                        <a:rPr lang="en-US" sz="1600" b="1">
                          <a:solidFill>
                            <a:srgbClr val="DAE5F1"/>
                          </a:solidFill>
                          <a:latin typeface="Arial"/>
                          <a:ea typeface="Arial"/>
                          <a:cs typeface="Arial"/>
                          <a:sym typeface="Arial"/>
                        </a:rPr>
                        <a:t>California Requirements</a:t>
                      </a:r>
                      <a:endParaRPr sz="1600" b="1">
                        <a:solidFill>
                          <a:srgbClr val="DAE5F1"/>
                        </a:solidFill>
                        <a:latin typeface="Arial"/>
                        <a:ea typeface="Arial"/>
                        <a:cs typeface="Arial"/>
                        <a:sym typeface="Arial"/>
                      </a:endParaRPr>
                    </a:p>
                  </a:txBody>
                  <a:tcPr marL="91450" marR="91450" marT="45725" marB="45725">
                    <a:solidFill>
                      <a:srgbClr val="366092"/>
                    </a:solidFill>
                  </a:tcPr>
                </a:tc>
                <a:tc>
                  <a:txBody>
                    <a:bodyPr/>
                    <a:lstStyle/>
                    <a:p>
                      <a:pPr marL="0" lvl="0" indent="0" algn="l" rtl="0">
                        <a:spcBef>
                          <a:spcPts val="0"/>
                        </a:spcBef>
                        <a:spcAft>
                          <a:spcPts val="0"/>
                        </a:spcAft>
                        <a:buClr>
                          <a:schemeClr val="dk1"/>
                        </a:buClr>
                        <a:buFont typeface="Arial"/>
                        <a:buNone/>
                      </a:pPr>
                      <a:r>
                        <a:rPr lang="en-US" sz="1600" b="1">
                          <a:solidFill>
                            <a:srgbClr val="DAE5F1"/>
                          </a:solidFill>
                          <a:latin typeface="Arial"/>
                          <a:ea typeface="Arial"/>
                          <a:cs typeface="Arial"/>
                          <a:sym typeface="Arial"/>
                        </a:rPr>
                        <a:t>Acceptable Standard</a:t>
                      </a:r>
                      <a:endParaRPr>
                        <a:latin typeface="Arial"/>
                        <a:ea typeface="Arial"/>
                        <a:cs typeface="Arial"/>
                        <a:sym typeface="Arial"/>
                      </a:endParaRPr>
                    </a:p>
                  </a:txBody>
                  <a:tcPr marL="91450" marR="91450" marT="45725" marB="45725">
                    <a:solidFill>
                      <a:srgbClr val="366092"/>
                    </a:solidFill>
                  </a:tcPr>
                </a:tc>
                <a:extLst>
                  <a:ext uri="{0D108BD9-81ED-4DB2-BD59-A6C34878D82A}">
                    <a16:rowId xmlns:a16="http://schemas.microsoft.com/office/drawing/2014/main" val="10001"/>
                  </a:ext>
                </a:extLst>
              </a:tr>
              <a:tr h="1163575">
                <a:tc>
                  <a:txBody>
                    <a:bodyPr/>
                    <a:lstStyle/>
                    <a:p>
                      <a:pPr marL="342900" marR="0" lvl="0" indent="-342900" algn="l" rtl="0">
                        <a:spcBef>
                          <a:spcPts val="0"/>
                        </a:spcBef>
                        <a:spcAft>
                          <a:spcPts val="0"/>
                        </a:spcAft>
                        <a:buClr>
                          <a:srgbClr val="000000"/>
                        </a:buClr>
                        <a:buSzPts val="1600"/>
                        <a:buAutoNum type="arabicPeriod"/>
                      </a:pPr>
                      <a:r>
                        <a:rPr lang="en-US" sz="1600" b="1">
                          <a:latin typeface="Arial"/>
                          <a:ea typeface="Arial"/>
                          <a:cs typeface="Arial"/>
                          <a:sym typeface="Arial"/>
                        </a:rPr>
                        <a:t>English proficiency demonstrated on the ELPAC  in Listening, Speaking, Reading, and Writing</a:t>
                      </a:r>
                      <a:endParaRPr sz="1600" b="1">
                        <a:latin typeface="Arial"/>
                        <a:ea typeface="Arial"/>
                        <a:cs typeface="Arial"/>
                        <a:sym typeface="Arial"/>
                      </a:endParaRPr>
                    </a:p>
                    <a:p>
                      <a:pPr marL="457200" marR="0" lvl="0" indent="0" algn="l" rtl="0">
                        <a:spcBef>
                          <a:spcPts val="0"/>
                        </a:spcBef>
                        <a:spcAft>
                          <a:spcPts val="0"/>
                        </a:spcAft>
                        <a:buNone/>
                      </a:pPr>
                      <a:endParaRPr sz="1600" b="1">
                        <a:latin typeface="Arial"/>
                        <a:ea typeface="Arial"/>
                        <a:cs typeface="Arial"/>
                        <a:sym typeface="Arial"/>
                      </a:endParaRPr>
                    </a:p>
                  </a:txBody>
                  <a:tcPr marL="91450" marR="91450" marT="45725" marB="45725"/>
                </a:tc>
                <a:tc>
                  <a:txBody>
                    <a:bodyPr/>
                    <a:lstStyle/>
                    <a:p>
                      <a:pPr marL="0" lvl="0" indent="0" algn="l" rtl="0">
                        <a:spcBef>
                          <a:spcPts val="0"/>
                        </a:spcBef>
                        <a:spcAft>
                          <a:spcPts val="0"/>
                        </a:spcAft>
                        <a:buNone/>
                      </a:pPr>
                      <a:r>
                        <a:rPr lang="en-US">
                          <a:latin typeface="Arial"/>
                          <a:ea typeface="Arial"/>
                          <a:cs typeface="Arial"/>
                          <a:sym typeface="Arial"/>
                        </a:rPr>
                        <a:t>ELPAC:  Overall Proficiency Level (OPL) of Level 4 with at least two subset levels of 3 or 4 and domain performances at level 2 or 3</a:t>
                      </a:r>
                      <a:endParaRPr>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1719675">
                <a:tc>
                  <a:txBody>
                    <a:bodyPr/>
                    <a:lstStyle/>
                    <a:p>
                      <a:pPr marL="0" marR="0" lvl="0" indent="0" algn="l" rtl="0">
                        <a:spcBef>
                          <a:spcPts val="0"/>
                        </a:spcBef>
                        <a:spcAft>
                          <a:spcPts val="0"/>
                        </a:spcAft>
                        <a:buNone/>
                      </a:pPr>
                      <a:r>
                        <a:rPr lang="en-US" sz="1600" b="1">
                          <a:latin typeface="Arial"/>
                          <a:ea typeface="Arial"/>
                          <a:cs typeface="Arial"/>
                          <a:sym typeface="Arial"/>
                        </a:rPr>
                        <a:t>2.  Basic Skills - </a:t>
                      </a:r>
                      <a:r>
                        <a:rPr lang="en-US" sz="1500" b="1">
                          <a:latin typeface="Arial"/>
                          <a:ea typeface="Arial"/>
                          <a:cs typeface="Arial"/>
                          <a:sym typeface="Arial"/>
                        </a:rPr>
                        <a:t>Demonstrates average proficiency on the ELA SBAC or ICA</a:t>
                      </a:r>
                      <a:endParaRPr sz="1500" b="1">
                        <a:latin typeface="Arial"/>
                        <a:ea typeface="Arial"/>
                        <a:cs typeface="Arial"/>
                        <a:sym typeface="Arial"/>
                      </a:endParaRPr>
                    </a:p>
                    <a:p>
                      <a:pPr marL="0" marR="0" lvl="0" indent="0" algn="l" rtl="0">
                        <a:spcBef>
                          <a:spcPts val="0"/>
                        </a:spcBef>
                        <a:spcAft>
                          <a:spcPts val="0"/>
                        </a:spcAft>
                        <a:buNone/>
                      </a:pPr>
                      <a:r>
                        <a:rPr lang="en-US" sz="1500" b="1">
                          <a:latin typeface="Arial"/>
                          <a:ea typeface="Arial"/>
                          <a:cs typeface="Arial"/>
                          <a:sym typeface="Arial"/>
                        </a:rPr>
                        <a:t>or Demonstrates proficiency on STAR Reading</a:t>
                      </a:r>
                      <a:endParaRPr sz="1500" b="1">
                        <a:latin typeface="Arial"/>
                        <a:ea typeface="Arial"/>
                        <a:cs typeface="Arial"/>
                        <a:sym typeface="Arial"/>
                      </a:endParaRPr>
                    </a:p>
                    <a:p>
                      <a:pPr marL="0" marR="0" lvl="0" indent="0" algn="l" rtl="0">
                        <a:spcBef>
                          <a:spcPts val="0"/>
                        </a:spcBef>
                        <a:spcAft>
                          <a:spcPts val="0"/>
                        </a:spcAft>
                        <a:buNone/>
                      </a:pPr>
                      <a:endParaRPr sz="1600" b="1">
                        <a:latin typeface="Arial"/>
                        <a:ea typeface="Arial"/>
                        <a:cs typeface="Arial"/>
                        <a:sym typeface="Arial"/>
                      </a:endParaRPr>
                    </a:p>
                    <a:p>
                      <a:pPr marL="0" marR="0" lvl="0" indent="0" algn="l" rtl="0">
                        <a:spcBef>
                          <a:spcPts val="0"/>
                        </a:spcBef>
                        <a:spcAft>
                          <a:spcPts val="0"/>
                        </a:spcAft>
                        <a:buNone/>
                      </a:pPr>
                      <a:endParaRPr sz="1600" b="1">
                        <a:solidFill>
                          <a:srgbClr val="00B050"/>
                        </a:solidFill>
                        <a:latin typeface="Arial"/>
                        <a:ea typeface="Arial"/>
                        <a:cs typeface="Arial"/>
                        <a:sym typeface="Arial"/>
                      </a:endParaRPr>
                    </a:p>
                  </a:txBody>
                  <a:tcPr marL="91450" marR="91450" marT="45725" marB="45725"/>
                </a:tc>
                <a:tc>
                  <a:txBody>
                    <a:bodyPr/>
                    <a:lstStyle/>
                    <a:p>
                      <a:pPr marL="0" lvl="0" indent="0" algn="l" rtl="0">
                        <a:spcBef>
                          <a:spcPts val="0"/>
                        </a:spcBef>
                        <a:spcAft>
                          <a:spcPts val="0"/>
                        </a:spcAft>
                        <a:buNone/>
                      </a:pPr>
                      <a:r>
                        <a:rPr lang="en-US">
                          <a:latin typeface="Arial"/>
                          <a:ea typeface="Arial"/>
                          <a:cs typeface="Arial"/>
                          <a:sym typeface="Arial"/>
                        </a:rPr>
                        <a:t>ELA Standardized Tests: Performance Level of 3 or higher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STAR Reading: Performing within one bandwidth of grade level; equivalent to average of native speakers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741975">
                <a:tc>
                  <a:txBody>
                    <a:bodyPr/>
                    <a:lstStyle/>
                    <a:p>
                      <a:pPr marL="0" marR="0" lvl="0" indent="0" algn="l" rtl="0">
                        <a:spcBef>
                          <a:spcPts val="0"/>
                        </a:spcBef>
                        <a:spcAft>
                          <a:spcPts val="0"/>
                        </a:spcAft>
                        <a:buNone/>
                      </a:pPr>
                      <a:r>
                        <a:rPr lang="en-US" sz="1600" b="1">
                          <a:latin typeface="Arial"/>
                          <a:ea typeface="Arial"/>
                          <a:cs typeface="Arial"/>
                          <a:sym typeface="Arial"/>
                        </a:rPr>
                        <a:t>3.   Teacher Recommendation</a:t>
                      </a:r>
                      <a:endParaRPr>
                        <a:latin typeface="Arial"/>
                        <a:ea typeface="Arial"/>
                        <a:cs typeface="Arial"/>
                        <a:sym typeface="Arial"/>
                      </a:endParaRPr>
                    </a:p>
                    <a:p>
                      <a:pPr marL="0" marR="0" lvl="0" indent="0" algn="l" rtl="0">
                        <a:spcBef>
                          <a:spcPts val="0"/>
                        </a:spcBef>
                        <a:spcAft>
                          <a:spcPts val="0"/>
                        </a:spcAft>
                        <a:buNone/>
                      </a:pPr>
                      <a:endParaRPr sz="1600" b="1">
                        <a:solidFill>
                          <a:srgbClr val="00B050"/>
                        </a:solidFill>
                        <a:latin typeface="Arial"/>
                        <a:ea typeface="Arial"/>
                        <a:cs typeface="Arial"/>
                        <a:sym typeface="Arial"/>
                      </a:endParaRPr>
                    </a:p>
                  </a:txBody>
                  <a:tcPr marL="91450" marR="91450" marT="45725" marB="45725"/>
                </a:tc>
                <a:tc>
                  <a:txBody>
                    <a:bodyPr/>
                    <a:lstStyle/>
                    <a:p>
                      <a:pPr marL="0" lvl="0" indent="0" algn="l" rtl="0">
                        <a:spcBef>
                          <a:spcPts val="0"/>
                        </a:spcBef>
                        <a:spcAft>
                          <a:spcPts val="0"/>
                        </a:spcAft>
                        <a:buNone/>
                      </a:pPr>
                      <a:r>
                        <a:rPr lang="en-US" sz="1300">
                          <a:solidFill>
                            <a:schemeClr val="dk1"/>
                          </a:solidFill>
                          <a:latin typeface="Arial"/>
                          <a:ea typeface="Arial"/>
                          <a:cs typeface="Arial"/>
                          <a:sym typeface="Arial"/>
                        </a:rPr>
                        <a:t>Teacher may use student work such as writing samples or GPA to support their recommendation.</a:t>
                      </a:r>
                      <a:endParaRPr sz="170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820500">
                <a:tc>
                  <a:txBody>
                    <a:bodyPr/>
                    <a:lstStyle/>
                    <a:p>
                      <a:pPr marL="0" marR="0" lvl="0" indent="0" algn="l" rtl="0">
                        <a:spcBef>
                          <a:spcPts val="0"/>
                        </a:spcBef>
                        <a:spcAft>
                          <a:spcPts val="0"/>
                        </a:spcAft>
                        <a:buNone/>
                      </a:pPr>
                      <a:r>
                        <a:rPr lang="en-US" sz="1600" b="1">
                          <a:latin typeface="Arial"/>
                          <a:ea typeface="Arial"/>
                          <a:cs typeface="Arial"/>
                          <a:sym typeface="Arial"/>
                        </a:rPr>
                        <a:t>4.   Parent Consent</a:t>
                      </a:r>
                      <a:endParaRPr sz="1600" b="1">
                        <a:solidFill>
                          <a:srgbClr val="00B050"/>
                        </a:solidFill>
                        <a:latin typeface="Arial"/>
                        <a:ea typeface="Arial"/>
                        <a:cs typeface="Arial"/>
                        <a:sym typeface="Arial"/>
                      </a:endParaRPr>
                    </a:p>
                    <a:p>
                      <a:pPr marL="0" marR="0" lvl="0" indent="0" algn="l" rtl="0">
                        <a:spcBef>
                          <a:spcPts val="0"/>
                        </a:spcBef>
                        <a:spcAft>
                          <a:spcPts val="0"/>
                        </a:spcAft>
                        <a:buNone/>
                      </a:pPr>
                      <a:endParaRPr sz="1600">
                        <a:latin typeface="Arial"/>
                        <a:ea typeface="Arial"/>
                        <a:cs typeface="Arial"/>
                        <a:sym typeface="Arial"/>
                      </a:endParaRPr>
                    </a:p>
                  </a:txBody>
                  <a:tcPr marL="91450" marR="91450" marT="45725" marB="45725"/>
                </a:tc>
                <a:tc>
                  <a:txBody>
                    <a:bodyPr/>
                    <a:lstStyle/>
                    <a:p>
                      <a:pPr marL="0" lvl="0" indent="0" algn="l" rtl="0">
                        <a:spcBef>
                          <a:spcPts val="0"/>
                        </a:spcBef>
                        <a:spcAft>
                          <a:spcPts val="0"/>
                        </a:spcAft>
                        <a:buNone/>
                      </a:pPr>
                      <a:r>
                        <a:rPr lang="en-US" sz="1300">
                          <a:solidFill>
                            <a:schemeClr val="dk1"/>
                          </a:solidFill>
                          <a:latin typeface="Arial"/>
                          <a:ea typeface="Arial"/>
                          <a:cs typeface="Arial"/>
                          <a:sym typeface="Arial"/>
                        </a:rPr>
                        <a:t>After above requirements are met, Parent/Guardian is consulted and given an opportunity to provide input regarding programs to further increase prospects for academic achievement</a:t>
                      </a:r>
                      <a:endParaRPr sz="170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bl>
          </a:graphicData>
        </a:graphic>
      </p:graphicFrame>
      <p:sp>
        <p:nvSpPr>
          <p:cNvPr id="147" name="Google Shape;147;p21"/>
          <p:cNvSpPr txBox="1"/>
          <p:nvPr/>
        </p:nvSpPr>
        <p:spPr>
          <a:xfrm>
            <a:off x="8828250" y="1516000"/>
            <a:ext cx="2837400" cy="43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solidFill>
                  <a:srgbClr val="000000"/>
                </a:solidFill>
              </a:rPr>
              <a:t>*Reclassification SPED Criteria </a:t>
            </a:r>
            <a:r>
              <a:rPr lang="en-US" sz="1500">
                <a:solidFill>
                  <a:srgbClr val="000000"/>
                </a:solidFill>
              </a:rPr>
              <a:t>-</a:t>
            </a:r>
            <a:endParaRPr sz="15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sz="1500">
                <a:solidFill>
                  <a:srgbClr val="000000"/>
                </a:solidFill>
              </a:rPr>
              <a:t>If the SPED student does not meet the criteria, the IEP team determines that the primary reason the student does not meet reclassification criteria is due to the disability rather than limited English proficiency.</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sldNum" idx="12"/>
          </p:nvPr>
        </p:nvSpPr>
        <p:spPr>
          <a:xfrm>
            <a:off x="11743509" y="6317170"/>
            <a:ext cx="3027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53" name="Google Shape;153;p22"/>
          <p:cNvSpPr txBox="1"/>
          <p:nvPr/>
        </p:nvSpPr>
        <p:spPr>
          <a:xfrm>
            <a:off x="390900" y="494375"/>
            <a:ext cx="11410200" cy="114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500" b="1">
                <a:solidFill>
                  <a:srgbClr val="005089"/>
                </a:solidFill>
              </a:rPr>
              <a:t>ELPAC Overall Scores 20-21</a:t>
            </a:r>
            <a:endParaRPr sz="2500"/>
          </a:p>
        </p:txBody>
      </p:sp>
      <p:pic>
        <p:nvPicPr>
          <p:cNvPr id="154" name="Google Shape;154;p22"/>
          <p:cNvPicPr preferRelativeResize="0"/>
          <p:nvPr/>
        </p:nvPicPr>
        <p:blipFill>
          <a:blip r:embed="rId3">
            <a:alphaModFix/>
          </a:blip>
          <a:stretch>
            <a:fillRect/>
          </a:stretch>
        </p:blipFill>
        <p:spPr>
          <a:xfrm>
            <a:off x="522351" y="912325"/>
            <a:ext cx="10013570" cy="56408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694</Words>
  <Application>Microsoft Office PowerPoint</Application>
  <PresentationFormat>Widescreen</PresentationFormat>
  <Paragraphs>131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Stilwell, Micah</dc:creator>
  <cp:lastModifiedBy>Stilwell, Micah</cp:lastModifiedBy>
  <cp:revision>2</cp:revision>
  <dcterms:modified xsi:type="dcterms:W3CDTF">2021-12-02T19:20:30Z</dcterms:modified>
</cp:coreProperties>
</file>