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4" r:id="rId1"/>
    <p:sldMasterId id="2147483675"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B0708A-22A3-45E2-9C3E-551E4E818651}">
  <a:tblStyle styleId="{8BB0708A-22A3-45E2-9C3E-551E4E8186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CDCA4B4-F5F9-4F96-9856-3C7D85F557D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5073f156e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5073f156e_0_10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5da30a5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f5da30a51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5da30a51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5da30a511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5da30a51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5da30a511_0_2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5073f156e_0_1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5073f156e_0_18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f5073f156e_0_1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f5073f156e_0_18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5073f156e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f5073f156e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f5073f156e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f5073f156e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5da30a51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5da30a511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da30a511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f5da30a511_0_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f5073f156e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f5073f156e_0_7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5073f156e_0_1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f5073f156e_0_19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5073f156e_0_1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5073f156e_0_19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5073f156e_0_19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f5073f156e_0_19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5073f156e_0_2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5073f156e_0_20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f5073f156e_0_2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f5073f156e_0_2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(4=Standard Exceeded, 3=Standard Met, 2=Standard Nearly Met; 1=Standard Not Met.  3 or 4 are considered “proficient.”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f60d14af44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f60d14af44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f60d14af44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f5073f156e_0_2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f5073f156e_0_24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f5073f156e_0_2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f5073f156e_0_25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f5073f156e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f5073f156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5073f156e_0_19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f5073f156e_0_19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f5073f156e_0_19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5467e47b1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5467e47b1_0_5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f5467e47b1_0_5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f59b0630b5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f59b0630b5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f59b0630b5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5467e47b1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5467e47b1_0_5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it was like testing virtually for the first time ever</a:t>
            </a:r>
            <a:endParaRPr/>
          </a:p>
        </p:txBody>
      </p:sp>
      <p:sp>
        <p:nvSpPr>
          <p:cNvPr id="167" name="Google Shape;167;gf5467e47b1_0_5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5073f156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f5073f15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5073f156e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5073f156e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f5073f156e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5073f156e_0_1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5073f156e_0_1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f5073f156e_0_1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5073f156e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5073f156e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f5073f156e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5073f156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f5073f156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11743509" y="6291051"/>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4800"/>
            </a:lvl2pPr>
            <a:lvl3pPr lvl="2" algn="ctr" rtl="0">
              <a:spcBef>
                <a:spcPts val="0"/>
              </a:spcBef>
              <a:spcAft>
                <a:spcPts val="0"/>
              </a:spcAft>
              <a:buSzPts val="4800"/>
              <a:buChar char="■"/>
              <a:defRPr sz="4800"/>
            </a:lvl3pPr>
            <a:lvl4pPr lvl="3" algn="ctr" rtl="0">
              <a:spcBef>
                <a:spcPts val="0"/>
              </a:spcBef>
              <a:spcAft>
                <a:spcPts val="0"/>
              </a:spcAft>
              <a:buSzPts val="4800"/>
              <a:buChar char="●"/>
              <a:defRPr sz="4800"/>
            </a:lvl4pPr>
            <a:lvl5pPr lvl="4" algn="ctr" rtl="0">
              <a:spcBef>
                <a:spcPts val="0"/>
              </a:spcBef>
              <a:spcAft>
                <a:spcPts val="0"/>
              </a:spcAft>
              <a:buSzPts val="4800"/>
              <a:buChar char="○"/>
              <a:defRPr sz="4800"/>
            </a:lvl5pPr>
            <a:lvl6pPr lvl="5" algn="ctr" rtl="0">
              <a:spcBef>
                <a:spcPts val="0"/>
              </a:spcBef>
              <a:spcAft>
                <a:spcPts val="0"/>
              </a:spcAft>
              <a:buSzPts val="4800"/>
              <a:buChar char="■"/>
              <a:defRPr sz="4800"/>
            </a:lvl6pPr>
            <a:lvl7pPr lvl="6" algn="ctr" rtl="0">
              <a:spcBef>
                <a:spcPts val="0"/>
              </a:spcBef>
              <a:spcAft>
                <a:spcPts val="0"/>
              </a:spcAft>
              <a:buSzPts val="4800"/>
              <a:buChar char="●"/>
              <a:defRPr sz="4800"/>
            </a:lvl7pPr>
            <a:lvl8pPr lvl="7" algn="ctr" rtl="0">
              <a:spcBef>
                <a:spcPts val="0"/>
              </a:spcBef>
              <a:spcAft>
                <a:spcPts val="0"/>
              </a:spcAft>
              <a:buSzPts val="4800"/>
              <a:buChar char="○"/>
              <a:defRPr sz="4800"/>
            </a:lvl8pPr>
            <a:lvl9pPr lvl="8" algn="ctr" rtl="0">
              <a:spcBef>
                <a:spcPts val="0"/>
              </a:spcBef>
              <a:spcAft>
                <a:spcPts val="0"/>
              </a:spcAft>
              <a:buSzPts val="4800"/>
              <a:buChar char="■"/>
              <a:defRPr sz="4800"/>
            </a:lvl9pPr>
          </a:lstStyle>
          <a:p>
            <a:endParaRPr/>
          </a:p>
        </p:txBody>
      </p:sp>
      <p:sp>
        <p:nvSpPr>
          <p:cNvPr id="82" name="Google Shape;82;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4800"/>
            </a:lvl2pPr>
            <a:lvl3pPr lvl="2" algn="ctr" rtl="0">
              <a:spcBef>
                <a:spcPts val="0"/>
              </a:spcBef>
              <a:spcAft>
                <a:spcPts val="0"/>
              </a:spcAft>
              <a:buSzPts val="4800"/>
              <a:buChar char="■"/>
              <a:defRPr sz="4800"/>
            </a:lvl3pPr>
            <a:lvl4pPr lvl="3" algn="ctr" rtl="0">
              <a:spcBef>
                <a:spcPts val="0"/>
              </a:spcBef>
              <a:spcAft>
                <a:spcPts val="0"/>
              </a:spcAft>
              <a:buSzPts val="4800"/>
              <a:buChar char="●"/>
              <a:defRPr sz="4800"/>
            </a:lvl4pPr>
            <a:lvl5pPr lvl="4" algn="ctr" rtl="0">
              <a:spcBef>
                <a:spcPts val="0"/>
              </a:spcBef>
              <a:spcAft>
                <a:spcPts val="0"/>
              </a:spcAft>
              <a:buSzPts val="4800"/>
              <a:buChar char="○"/>
              <a:defRPr sz="4800"/>
            </a:lvl5pPr>
            <a:lvl6pPr lvl="5" algn="ctr" rtl="0">
              <a:spcBef>
                <a:spcPts val="0"/>
              </a:spcBef>
              <a:spcAft>
                <a:spcPts val="0"/>
              </a:spcAft>
              <a:buSzPts val="4800"/>
              <a:buChar char="■"/>
              <a:defRPr sz="4800"/>
            </a:lvl6pPr>
            <a:lvl7pPr lvl="6" algn="ctr" rtl="0">
              <a:spcBef>
                <a:spcPts val="0"/>
              </a:spcBef>
              <a:spcAft>
                <a:spcPts val="0"/>
              </a:spcAft>
              <a:buSzPts val="4800"/>
              <a:buChar char="●"/>
              <a:defRPr sz="4800"/>
            </a:lvl7pPr>
            <a:lvl8pPr lvl="7" algn="ctr" rtl="0">
              <a:spcBef>
                <a:spcPts val="0"/>
              </a:spcBef>
              <a:spcAft>
                <a:spcPts val="0"/>
              </a:spcAft>
              <a:buSzPts val="4800"/>
              <a:buChar char="○"/>
              <a:defRPr sz="4800"/>
            </a:lvl8pPr>
            <a:lvl9pPr lvl="8" algn="ctr" rtl="0">
              <a:spcBef>
                <a:spcPts val="0"/>
              </a:spcBef>
              <a:spcAft>
                <a:spcPts val="0"/>
              </a:spcAft>
              <a:buSzPts val="4800"/>
              <a:buChar char="■"/>
              <a:defRPr sz="4800"/>
            </a:lvl9pPr>
          </a:lstStyle>
          <a:p>
            <a:endParaRPr/>
          </a:p>
        </p:txBody>
      </p:sp>
      <p:sp>
        <p:nvSpPr>
          <p:cNvPr id="85" name="Google Shape;85;p1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a:endParaRPr/>
          </a:p>
        </p:txBody>
      </p:sp>
      <p:sp>
        <p:nvSpPr>
          <p:cNvPr id="88" name="Google Shape;88;p1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lvl="0" indent="-349250" rtl="0">
              <a:spcBef>
                <a:spcPts val="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89" name="Google Shape;89;p15"/>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spcBef>
                <a:spcPts val="0"/>
              </a:spcBef>
              <a:spcAft>
                <a:spcPts val="0"/>
              </a:spcAft>
              <a:buSzPts val="4800"/>
              <a:buChar char="●"/>
              <a:defRPr sz="4800"/>
            </a:lvl1pPr>
            <a:lvl2pPr lvl="1" algn="ctr" rtl="0">
              <a:spcBef>
                <a:spcPts val="0"/>
              </a:spcBef>
              <a:spcAft>
                <a:spcPts val="0"/>
              </a:spcAft>
              <a:buSzPts val="4800"/>
              <a:buChar char="○"/>
              <a:defRPr sz="4800"/>
            </a:lvl2pPr>
            <a:lvl3pPr lvl="2" algn="ctr" rtl="0">
              <a:spcBef>
                <a:spcPts val="0"/>
              </a:spcBef>
              <a:spcAft>
                <a:spcPts val="0"/>
              </a:spcAft>
              <a:buSzPts val="4800"/>
              <a:buChar char="■"/>
              <a:defRPr sz="4800"/>
            </a:lvl3pPr>
            <a:lvl4pPr lvl="3" algn="ctr" rtl="0">
              <a:spcBef>
                <a:spcPts val="0"/>
              </a:spcBef>
              <a:spcAft>
                <a:spcPts val="0"/>
              </a:spcAft>
              <a:buSzPts val="4800"/>
              <a:buChar char="●"/>
              <a:defRPr sz="4800"/>
            </a:lvl4pPr>
            <a:lvl5pPr lvl="4" algn="ctr" rtl="0">
              <a:spcBef>
                <a:spcPts val="0"/>
              </a:spcBef>
              <a:spcAft>
                <a:spcPts val="0"/>
              </a:spcAft>
              <a:buSzPts val="4800"/>
              <a:buChar char="○"/>
              <a:defRPr sz="4800"/>
            </a:lvl5pPr>
            <a:lvl6pPr lvl="5" algn="ctr" rtl="0">
              <a:spcBef>
                <a:spcPts val="0"/>
              </a:spcBef>
              <a:spcAft>
                <a:spcPts val="0"/>
              </a:spcAft>
              <a:buSzPts val="4800"/>
              <a:buChar char="■"/>
              <a:defRPr sz="4800"/>
            </a:lvl6pPr>
            <a:lvl7pPr lvl="6" algn="ctr" rtl="0">
              <a:spcBef>
                <a:spcPts val="0"/>
              </a:spcBef>
              <a:spcAft>
                <a:spcPts val="0"/>
              </a:spcAft>
              <a:buSzPts val="4800"/>
              <a:buChar char="●"/>
              <a:defRPr sz="4800"/>
            </a:lvl7pPr>
            <a:lvl8pPr lvl="7" algn="ctr" rtl="0">
              <a:spcBef>
                <a:spcPts val="0"/>
              </a:spcBef>
              <a:spcAft>
                <a:spcPts val="0"/>
              </a:spcAft>
              <a:buSzPts val="4800"/>
              <a:buChar char="○"/>
              <a:defRPr sz="4800"/>
            </a:lvl8pPr>
            <a:lvl9pPr lvl="8" algn="ctr" rtl="0">
              <a:spcBef>
                <a:spcPts val="0"/>
              </a:spcBef>
              <a:spcAft>
                <a:spcPts val="0"/>
              </a:spcAft>
              <a:buSzPts val="4800"/>
              <a:buChar char="■"/>
              <a:defRPr sz="4800"/>
            </a:lvl9pPr>
          </a:lstStyle>
          <a:p>
            <a:endParaRPr/>
          </a:p>
        </p:txBody>
      </p:sp>
      <p:sp>
        <p:nvSpPr>
          <p:cNvPr id="92" name="Google Shape;92;p1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99" name="Google Shape;99;p1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0" name="Google Shape;100;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3" name="Google Shape;103;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06" name="Google Shape;106;p2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07" name="Google Shape;107;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10" name="Google Shape;110;p21"/>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11" name="Google Shape;111;p21"/>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12" name="Google Shape;112;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15" name="Google Shape;115;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18" name="Google Shape;118;p23"/>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19" name="Google Shape;119;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22" name="Google Shape;122;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2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p2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126" name="Google Shape;126;p2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7" name="Google Shape;127;p2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28" name="Google Shape;128;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26"/>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131" name="Google Shape;131;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2"/>
        <p:cNvGrpSpPr/>
        <p:nvPr/>
      </p:nvGrpSpPr>
      <p:grpSpPr>
        <a:xfrm>
          <a:off x="0" y="0"/>
          <a:ext cx="0" cy="0"/>
          <a:chOff x="0" y="0"/>
          <a:chExt cx="0" cy="0"/>
        </a:xfrm>
      </p:grpSpPr>
      <p:sp>
        <p:nvSpPr>
          <p:cNvPr id="133" name="Google Shape;133;p27"/>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34" name="Google Shape;134;p27"/>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135" name="Google Shape;135;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r>
              <a:rPr lang="en-US"/>
              <a:t>1</a:t>
            </a: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95" name="Google Shape;95;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96" name="Google Shape;96;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9"/>
          <p:cNvPicPr preferRelativeResize="0"/>
          <p:nvPr/>
        </p:nvPicPr>
        <p:blipFill rotWithShape="1">
          <a:blip r:embed="rId3">
            <a:alphaModFix/>
          </a:blip>
          <a:srcRect/>
          <a:stretch/>
        </p:blipFill>
        <p:spPr>
          <a:xfrm>
            <a:off x="-6618" y="-2288072"/>
            <a:ext cx="12198618" cy="9146072"/>
          </a:xfrm>
          <a:prstGeom prst="rect">
            <a:avLst/>
          </a:prstGeom>
          <a:noFill/>
          <a:ln>
            <a:noFill/>
          </a:ln>
        </p:spPr>
      </p:pic>
      <p:pic>
        <p:nvPicPr>
          <p:cNvPr id="143" name="Google Shape;143;p29"/>
          <p:cNvPicPr preferRelativeResize="0"/>
          <p:nvPr/>
        </p:nvPicPr>
        <p:blipFill rotWithShape="1">
          <a:blip r:embed="rId4">
            <a:alphaModFix/>
          </a:blip>
          <a:srcRect/>
          <a:stretch/>
        </p:blipFill>
        <p:spPr>
          <a:xfrm>
            <a:off x="-6619" y="-1147343"/>
            <a:ext cx="12198618" cy="8005343"/>
          </a:xfrm>
          <a:prstGeom prst="rect">
            <a:avLst/>
          </a:prstGeom>
          <a:noFill/>
          <a:ln>
            <a:noFill/>
          </a:ln>
        </p:spPr>
      </p:pic>
      <p:pic>
        <p:nvPicPr>
          <p:cNvPr id="144" name="Google Shape;144;p29"/>
          <p:cNvPicPr preferRelativeResize="0"/>
          <p:nvPr/>
        </p:nvPicPr>
        <p:blipFill rotWithShape="1">
          <a:blip r:embed="rId5">
            <a:alphaModFix/>
          </a:blip>
          <a:srcRect/>
          <a:stretch/>
        </p:blipFill>
        <p:spPr>
          <a:xfrm>
            <a:off x="9014416" y="4280784"/>
            <a:ext cx="3273836" cy="2456901"/>
          </a:xfrm>
          <a:prstGeom prst="rect">
            <a:avLst/>
          </a:prstGeom>
          <a:noFill/>
          <a:ln>
            <a:noFill/>
          </a:ln>
        </p:spPr>
      </p:pic>
      <p:sp>
        <p:nvSpPr>
          <p:cNvPr id="145" name="Google Shape;145;p29"/>
          <p:cNvSpPr txBox="1"/>
          <p:nvPr/>
        </p:nvSpPr>
        <p:spPr>
          <a:xfrm>
            <a:off x="456510" y="5382615"/>
            <a:ext cx="6096000" cy="781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215984"/>
              </a:buClr>
              <a:buSzPts val="4400"/>
              <a:buFont typeface="Arial"/>
              <a:buNone/>
            </a:pPr>
            <a:r>
              <a:rPr lang="en-US" sz="4400" b="1">
                <a:solidFill>
                  <a:srgbClr val="215984"/>
                </a:solidFill>
              </a:rPr>
              <a:t>SBAC Deep Dive</a:t>
            </a:r>
            <a:endParaRPr sz="3600" b="1" i="0" u="none" strike="noStrike" cap="none">
              <a:solidFill>
                <a:srgbClr val="215984"/>
              </a:solidFill>
              <a:latin typeface="Arial"/>
              <a:ea typeface="Arial"/>
              <a:cs typeface="Arial"/>
              <a:sym typeface="Arial"/>
            </a:endParaRPr>
          </a:p>
        </p:txBody>
      </p:sp>
      <p:sp>
        <p:nvSpPr>
          <p:cNvPr id="146" name="Google Shape;146;p29"/>
          <p:cNvSpPr txBox="1"/>
          <p:nvPr/>
        </p:nvSpPr>
        <p:spPr>
          <a:xfrm>
            <a:off x="489160" y="6012340"/>
            <a:ext cx="6096000" cy="781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215984"/>
              </a:buClr>
              <a:buSzPts val="4400"/>
              <a:buFont typeface="Arial"/>
              <a:buNone/>
            </a:pPr>
            <a:r>
              <a:rPr lang="en-US" sz="2100" b="1" dirty="0">
                <a:solidFill>
                  <a:srgbClr val="215984"/>
                </a:solidFill>
              </a:rPr>
              <a:t>Presenter(s): Micah Stilwell and Molly Moloney</a:t>
            </a:r>
            <a:endParaRPr sz="2100" b="1" dirty="0">
              <a:solidFill>
                <a:srgbClr val="215984"/>
              </a:solidFill>
            </a:endParaRPr>
          </a:p>
          <a:p>
            <a:pPr marL="0" marR="0" lvl="0" indent="0" algn="l" rtl="0">
              <a:lnSpc>
                <a:spcPct val="90000"/>
              </a:lnSpc>
              <a:spcBef>
                <a:spcPts val="0"/>
              </a:spcBef>
              <a:spcAft>
                <a:spcPts val="0"/>
              </a:spcAft>
              <a:buClr>
                <a:srgbClr val="215984"/>
              </a:buClr>
              <a:buSzPts val="4400"/>
              <a:buFont typeface="Arial"/>
              <a:buNone/>
            </a:pPr>
            <a:r>
              <a:rPr lang="en-US" sz="2100" b="1" dirty="0">
                <a:solidFill>
                  <a:srgbClr val="215984"/>
                </a:solidFill>
              </a:rPr>
              <a:t>Date: October 14, 2021</a:t>
            </a:r>
            <a:endParaRPr sz="2100" b="1" dirty="0">
              <a:solidFill>
                <a:srgbClr val="21598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14100">
                <a:solidFill>
                  <a:srgbClr val="6DC1D0"/>
                </a:solidFill>
              </a:rPr>
              <a:t>39%</a:t>
            </a:r>
            <a:endParaRPr sz="14100">
              <a:solidFill>
                <a:srgbClr val="6DC1D0"/>
              </a:solidFill>
            </a:endParaRPr>
          </a:p>
          <a:p>
            <a:pPr marL="0" lvl="0" indent="0" algn="ctr" rtl="0">
              <a:spcBef>
                <a:spcPts val="0"/>
              </a:spcBef>
              <a:spcAft>
                <a:spcPts val="0"/>
              </a:spcAft>
              <a:buNone/>
            </a:pPr>
            <a:r>
              <a:rPr lang="en-US" sz="1900"/>
              <a:t>Percent Proficient (level 3 or 4) on ELA SBAC 20-21</a:t>
            </a:r>
            <a:endParaRPr sz="1900"/>
          </a:p>
        </p:txBody>
      </p:sp>
      <p:pic>
        <p:nvPicPr>
          <p:cNvPr id="226" name="Google Shape;226;p38" descr="Home - Making Waves Academy"/>
          <p:cNvPicPr preferRelativeResize="0"/>
          <p:nvPr/>
        </p:nvPicPr>
        <p:blipFill>
          <a:blip r:embed="rId3">
            <a:alphaModFix/>
          </a:blip>
          <a:stretch>
            <a:fillRect/>
          </a:stretch>
        </p:blipFill>
        <p:spPr>
          <a:xfrm>
            <a:off x="9649867" y="391567"/>
            <a:ext cx="1658999" cy="16978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9" title="Chart"/>
          <p:cNvPicPr preferRelativeResize="0"/>
          <p:nvPr/>
        </p:nvPicPr>
        <p:blipFill>
          <a:blip r:embed="rId3">
            <a:alphaModFix/>
          </a:blip>
          <a:stretch>
            <a:fillRect/>
          </a:stretch>
        </p:blipFill>
        <p:spPr>
          <a:xfrm>
            <a:off x="244547" y="0"/>
            <a:ext cx="11091105"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0" title="Chart"/>
          <p:cNvPicPr preferRelativeResize="0"/>
          <p:nvPr/>
        </p:nvPicPr>
        <p:blipFill>
          <a:blip r:embed="rId3">
            <a:alphaModFix/>
          </a:blip>
          <a:stretch>
            <a:fillRect/>
          </a:stretch>
        </p:blipFill>
        <p:spPr>
          <a:xfrm>
            <a:off x="509167" y="0"/>
            <a:ext cx="11091099" cy="6858000"/>
          </a:xfrm>
          <a:prstGeom prst="rect">
            <a:avLst/>
          </a:prstGeom>
          <a:noFill/>
          <a:ln>
            <a:noFill/>
          </a:ln>
        </p:spPr>
      </p:pic>
      <p:sp>
        <p:nvSpPr>
          <p:cNvPr id="237" name="Google Shape;237;p40"/>
          <p:cNvSpPr txBox="1"/>
          <p:nvPr/>
        </p:nvSpPr>
        <p:spPr>
          <a:xfrm>
            <a:off x="2186333" y="6192933"/>
            <a:ext cx="7401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200"/>
          </a:p>
        </p:txBody>
      </p:sp>
      <p:sp>
        <p:nvSpPr>
          <p:cNvPr id="238" name="Google Shape;238;p40"/>
          <p:cNvSpPr txBox="1"/>
          <p:nvPr/>
        </p:nvSpPr>
        <p:spPr>
          <a:xfrm>
            <a:off x="8965233" y="6192933"/>
            <a:ext cx="6315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1" title="Chart"/>
          <p:cNvPicPr preferRelativeResize="0"/>
          <p:nvPr/>
        </p:nvPicPr>
        <p:blipFill>
          <a:blip r:embed="rId3">
            <a:alphaModFix/>
          </a:blip>
          <a:stretch>
            <a:fillRect/>
          </a:stretch>
        </p:blipFill>
        <p:spPr>
          <a:xfrm>
            <a:off x="415600" y="270251"/>
            <a:ext cx="10217001" cy="6317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SBAC ELA by Subgroup (MWA, all tested grades)</a:t>
            </a:r>
            <a:endParaRPr/>
          </a:p>
        </p:txBody>
      </p:sp>
      <p:graphicFrame>
        <p:nvGraphicFramePr>
          <p:cNvPr id="249" name="Google Shape;249;p42"/>
          <p:cNvGraphicFramePr/>
          <p:nvPr/>
        </p:nvGraphicFramePr>
        <p:xfrm>
          <a:off x="415600" y="2052900"/>
          <a:ext cx="10822650" cy="3498975"/>
        </p:xfrm>
        <a:graphic>
          <a:graphicData uri="http://schemas.openxmlformats.org/drawingml/2006/table">
            <a:tbl>
              <a:tblPr>
                <a:noFill/>
                <a:tableStyleId>{8BB0708A-22A3-45E2-9C3E-551E4E818651}</a:tableStyleId>
              </a:tblPr>
              <a:tblGrid>
                <a:gridCol w="3529150">
                  <a:extLst>
                    <a:ext uri="{9D8B030D-6E8A-4147-A177-3AD203B41FA5}">
                      <a16:colId xmlns:a16="http://schemas.microsoft.com/office/drawing/2014/main" val="20000"/>
                    </a:ext>
                  </a:extLst>
                </a:gridCol>
                <a:gridCol w="1823375">
                  <a:extLst>
                    <a:ext uri="{9D8B030D-6E8A-4147-A177-3AD203B41FA5}">
                      <a16:colId xmlns:a16="http://schemas.microsoft.com/office/drawing/2014/main" val="20001"/>
                    </a:ext>
                  </a:extLst>
                </a:gridCol>
                <a:gridCol w="1823375">
                  <a:extLst>
                    <a:ext uri="{9D8B030D-6E8A-4147-A177-3AD203B41FA5}">
                      <a16:colId xmlns:a16="http://schemas.microsoft.com/office/drawing/2014/main" val="20002"/>
                    </a:ext>
                  </a:extLst>
                </a:gridCol>
                <a:gridCol w="1823375">
                  <a:extLst>
                    <a:ext uri="{9D8B030D-6E8A-4147-A177-3AD203B41FA5}">
                      <a16:colId xmlns:a16="http://schemas.microsoft.com/office/drawing/2014/main" val="20003"/>
                    </a:ext>
                  </a:extLst>
                </a:gridCol>
                <a:gridCol w="1823375">
                  <a:extLst>
                    <a:ext uri="{9D8B030D-6E8A-4147-A177-3AD203B41FA5}">
                      <a16:colId xmlns:a16="http://schemas.microsoft.com/office/drawing/2014/main" val="20004"/>
                    </a:ext>
                  </a:extLst>
                </a:gridCol>
              </a:tblGrid>
              <a:tr h="1116975">
                <a:tc>
                  <a:txBody>
                    <a:bodyPr/>
                    <a:lstStyle/>
                    <a:p>
                      <a:pPr marL="0" lvl="0" indent="0" algn="l" rtl="0">
                        <a:lnSpc>
                          <a:spcPct val="115000"/>
                        </a:lnSpc>
                        <a:spcBef>
                          <a:spcPts val="0"/>
                        </a:spcBef>
                        <a:spcAft>
                          <a:spcPts val="0"/>
                        </a:spcAft>
                        <a:buNone/>
                      </a:pPr>
                      <a:r>
                        <a:rPr lang="en-US" sz="1800" b="1"/>
                        <a:t>SBAC ELA by Subgroups</a:t>
                      </a:r>
                      <a:endParaRPr sz="18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a:t>Did Not Meet Standard</a:t>
                      </a:r>
                      <a:endParaRPr sz="1800"/>
                    </a:p>
                    <a:p>
                      <a:pPr marL="0" lvl="0" indent="0" algn="l" rtl="0">
                        <a:lnSpc>
                          <a:spcPct val="115000"/>
                        </a:lnSpc>
                        <a:spcBef>
                          <a:spcPts val="0"/>
                        </a:spcBef>
                        <a:spcAft>
                          <a:spcPts val="0"/>
                        </a:spcAft>
                        <a:buNone/>
                      </a:pPr>
                      <a:r>
                        <a:rPr lang="en-US" sz="1800"/>
                        <a:t>(Level 1)</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l" rtl="0">
                        <a:lnSpc>
                          <a:spcPct val="115000"/>
                        </a:lnSpc>
                        <a:spcBef>
                          <a:spcPts val="0"/>
                        </a:spcBef>
                        <a:spcAft>
                          <a:spcPts val="0"/>
                        </a:spcAft>
                        <a:buNone/>
                      </a:pPr>
                      <a:r>
                        <a:rPr lang="en-US" sz="1800"/>
                        <a:t>Nearly Met Standard</a:t>
                      </a:r>
                      <a:endParaRPr sz="1800"/>
                    </a:p>
                    <a:p>
                      <a:pPr marL="0" lvl="0" indent="0" algn="l" rtl="0">
                        <a:lnSpc>
                          <a:spcPct val="115000"/>
                        </a:lnSpc>
                        <a:spcBef>
                          <a:spcPts val="0"/>
                        </a:spcBef>
                        <a:spcAft>
                          <a:spcPts val="0"/>
                        </a:spcAft>
                        <a:buNone/>
                      </a:pPr>
                      <a:r>
                        <a:rPr lang="en-US" sz="1800"/>
                        <a:t>(Level 2)</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lnSpc>
                          <a:spcPct val="115000"/>
                        </a:lnSpc>
                        <a:spcBef>
                          <a:spcPts val="0"/>
                        </a:spcBef>
                        <a:spcAft>
                          <a:spcPts val="0"/>
                        </a:spcAft>
                        <a:buNone/>
                      </a:pPr>
                      <a:r>
                        <a:rPr lang="en-US" sz="1800"/>
                        <a:t>Met Standard</a:t>
                      </a:r>
                      <a:endParaRPr sz="1800"/>
                    </a:p>
                    <a:p>
                      <a:pPr marL="0" lvl="0" indent="0" algn="l" rtl="0">
                        <a:lnSpc>
                          <a:spcPct val="115000"/>
                        </a:lnSpc>
                        <a:spcBef>
                          <a:spcPts val="0"/>
                        </a:spcBef>
                        <a:spcAft>
                          <a:spcPts val="0"/>
                        </a:spcAft>
                        <a:buNone/>
                      </a:pPr>
                      <a:r>
                        <a:rPr lang="en-US" sz="1800"/>
                        <a:t>(Level 3)</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US" sz="1800"/>
                        <a:t>Exceeded Standard</a:t>
                      </a:r>
                      <a:endParaRPr sz="1800"/>
                    </a:p>
                    <a:p>
                      <a:pPr marL="0" lvl="0" indent="0" algn="l" rtl="0">
                        <a:lnSpc>
                          <a:spcPct val="115000"/>
                        </a:lnSpc>
                        <a:spcBef>
                          <a:spcPts val="0"/>
                        </a:spcBef>
                        <a:spcAft>
                          <a:spcPts val="0"/>
                        </a:spcAft>
                        <a:buNone/>
                      </a:pPr>
                      <a:r>
                        <a:rPr lang="en-US" sz="1800"/>
                        <a:t>(Level 4)</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C78D8"/>
                    </a:solidFill>
                  </a:tcPr>
                </a:tc>
                <a:extLst>
                  <a:ext uri="{0D108BD9-81ED-4DB2-BD59-A6C34878D82A}">
                    <a16:rowId xmlns:a16="http://schemas.microsoft.com/office/drawing/2014/main" val="10000"/>
                  </a:ext>
                </a:extLst>
              </a:tr>
              <a:tr h="450725">
                <a:tc>
                  <a:txBody>
                    <a:bodyPr/>
                    <a:lstStyle/>
                    <a:p>
                      <a:pPr marL="0" lvl="0" indent="0" algn="l" rtl="0">
                        <a:lnSpc>
                          <a:spcPct val="115000"/>
                        </a:lnSpc>
                        <a:spcBef>
                          <a:spcPts val="0"/>
                        </a:spcBef>
                        <a:spcAft>
                          <a:spcPts val="0"/>
                        </a:spcAft>
                        <a:buNone/>
                      </a:pPr>
                      <a:r>
                        <a:rPr lang="en-US" sz="1800"/>
                        <a:t>All students</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35%</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27%</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27%</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11%</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4200">
                <a:tc>
                  <a:txBody>
                    <a:bodyPr/>
                    <a:lstStyle/>
                    <a:p>
                      <a:pPr marL="0" lvl="0" indent="0" algn="l" rtl="0">
                        <a:lnSpc>
                          <a:spcPct val="115000"/>
                        </a:lnSpc>
                        <a:spcBef>
                          <a:spcPts val="0"/>
                        </a:spcBef>
                        <a:spcAft>
                          <a:spcPts val="0"/>
                        </a:spcAft>
                        <a:buNone/>
                      </a:pPr>
                      <a:r>
                        <a:rPr lang="en-US" sz="1800"/>
                        <a:t>Black/African American</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35%</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32%</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27%</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7%</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0725">
                <a:tc>
                  <a:txBody>
                    <a:bodyPr/>
                    <a:lstStyle/>
                    <a:p>
                      <a:pPr marL="0" lvl="0" indent="0" algn="l" rtl="0">
                        <a:lnSpc>
                          <a:spcPct val="115000"/>
                        </a:lnSpc>
                        <a:spcBef>
                          <a:spcPts val="0"/>
                        </a:spcBef>
                        <a:spcAft>
                          <a:spcPts val="0"/>
                        </a:spcAft>
                        <a:buNone/>
                      </a:pPr>
                      <a:r>
                        <a:rPr lang="en-US" sz="1800"/>
                        <a:t>Latinx</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34%</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28%</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27%</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10%</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0725">
                <a:tc>
                  <a:txBody>
                    <a:bodyPr/>
                    <a:lstStyle/>
                    <a:p>
                      <a:pPr marL="0" lvl="0" indent="0" algn="l" rtl="0">
                        <a:lnSpc>
                          <a:spcPct val="115000"/>
                        </a:lnSpc>
                        <a:spcBef>
                          <a:spcPts val="0"/>
                        </a:spcBef>
                        <a:spcAft>
                          <a:spcPts val="0"/>
                        </a:spcAft>
                        <a:buNone/>
                      </a:pPr>
                      <a:r>
                        <a:rPr lang="en-US" sz="1800"/>
                        <a:t>English Learners</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64%</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24%</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11%</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1%</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45625">
                <a:tc>
                  <a:txBody>
                    <a:bodyPr/>
                    <a:lstStyle/>
                    <a:p>
                      <a:pPr marL="0" lvl="0" indent="0" algn="l" rtl="0">
                        <a:lnSpc>
                          <a:spcPct val="115000"/>
                        </a:lnSpc>
                        <a:spcBef>
                          <a:spcPts val="0"/>
                        </a:spcBef>
                        <a:spcAft>
                          <a:spcPts val="0"/>
                        </a:spcAft>
                        <a:buNone/>
                      </a:pPr>
                      <a:r>
                        <a:rPr lang="en-US" sz="1800"/>
                        <a:t>Students with Disabilities (IEP)</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80%</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18%</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0%</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3" title="Chart"/>
          <p:cNvPicPr preferRelativeResize="0"/>
          <p:nvPr/>
        </p:nvPicPr>
        <p:blipFill>
          <a:blip r:embed="rId3">
            <a:alphaModFix/>
          </a:blip>
          <a:stretch>
            <a:fillRect/>
          </a:stretch>
        </p:blipFill>
        <p:spPr>
          <a:xfrm>
            <a:off x="203200" y="203200"/>
            <a:ext cx="10399979" cy="645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44"/>
          <p:cNvPicPr preferRelativeResize="0"/>
          <p:nvPr/>
        </p:nvPicPr>
        <p:blipFill rotWithShape="1">
          <a:blip r:embed="rId3">
            <a:alphaModFix/>
          </a:blip>
          <a:srcRect l="15286" r="15293"/>
          <a:stretch/>
        </p:blipFill>
        <p:spPr>
          <a:xfrm>
            <a:off x="2160005" y="-225583"/>
            <a:ext cx="10198098" cy="7309165"/>
          </a:xfrm>
          <a:prstGeom prst="rect">
            <a:avLst/>
          </a:prstGeom>
          <a:noFill/>
          <a:ln>
            <a:noFill/>
          </a:ln>
        </p:spPr>
      </p:pic>
      <p:sp>
        <p:nvSpPr>
          <p:cNvPr id="260" name="Google Shape;260;p44"/>
          <p:cNvSpPr txBox="1">
            <a:spLocks noGrp="1"/>
          </p:cNvSpPr>
          <p:nvPr>
            <p:ph type="sldNum" idx="12"/>
          </p:nvPr>
        </p:nvSpPr>
        <p:spPr>
          <a:xfrm>
            <a:off x="11743509" y="6317170"/>
            <a:ext cx="302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pic>
        <p:nvPicPr>
          <p:cNvPr id="261" name="Google Shape;261;p44"/>
          <p:cNvPicPr preferRelativeResize="0"/>
          <p:nvPr/>
        </p:nvPicPr>
        <p:blipFill rotWithShape="1">
          <a:blip r:embed="rId4">
            <a:alphaModFix/>
          </a:blip>
          <a:srcRect/>
          <a:stretch/>
        </p:blipFill>
        <p:spPr>
          <a:xfrm>
            <a:off x="-105599" y="-9022"/>
            <a:ext cx="9168062" cy="6876046"/>
          </a:xfrm>
          <a:prstGeom prst="rect">
            <a:avLst/>
          </a:prstGeom>
          <a:noFill/>
          <a:ln>
            <a:noFill/>
          </a:ln>
        </p:spPr>
      </p:pic>
      <p:sp>
        <p:nvSpPr>
          <p:cNvPr id="262" name="Google Shape;262;p44"/>
          <p:cNvSpPr txBox="1"/>
          <p:nvPr/>
        </p:nvSpPr>
        <p:spPr>
          <a:xfrm>
            <a:off x="156326" y="4122625"/>
            <a:ext cx="48762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SBAC </a:t>
            </a:r>
            <a:endParaRPr sz="5400">
              <a:solidFill>
                <a:srgbClr val="FFFFFF"/>
              </a:solidFill>
            </a:endParaRPr>
          </a:p>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Results- Math</a:t>
            </a:r>
            <a:endParaRPr sz="5400" i="0" u="none" strike="noStrike" cap="none">
              <a:solidFill>
                <a:srgbClr val="0050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14100">
                <a:solidFill>
                  <a:srgbClr val="6DC1D0"/>
                </a:solidFill>
              </a:rPr>
              <a:t>16%</a:t>
            </a:r>
            <a:endParaRPr sz="14100">
              <a:solidFill>
                <a:srgbClr val="6DC1D0"/>
              </a:solidFill>
            </a:endParaRPr>
          </a:p>
          <a:p>
            <a:pPr marL="0" lvl="0" indent="0" algn="ctr" rtl="0">
              <a:spcBef>
                <a:spcPts val="0"/>
              </a:spcBef>
              <a:spcAft>
                <a:spcPts val="0"/>
              </a:spcAft>
              <a:buNone/>
            </a:pPr>
            <a:r>
              <a:rPr lang="en-US" sz="1900"/>
              <a:t>Percent Proficient (level 3 or 4) on Math SBAC 20-21</a:t>
            </a:r>
            <a:endParaRPr sz="1900"/>
          </a:p>
        </p:txBody>
      </p:sp>
      <p:pic>
        <p:nvPicPr>
          <p:cNvPr id="268" name="Google Shape;268;p45" descr="Home - Making Waves Academy"/>
          <p:cNvPicPr preferRelativeResize="0"/>
          <p:nvPr/>
        </p:nvPicPr>
        <p:blipFill>
          <a:blip r:embed="rId3">
            <a:alphaModFix/>
          </a:blip>
          <a:stretch>
            <a:fillRect/>
          </a:stretch>
        </p:blipFill>
        <p:spPr>
          <a:xfrm>
            <a:off x="9649867" y="391567"/>
            <a:ext cx="1658999" cy="16978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6" title="Chart"/>
          <p:cNvPicPr preferRelativeResize="0"/>
          <p:nvPr/>
        </p:nvPicPr>
        <p:blipFill>
          <a:blip r:embed="rId3">
            <a:alphaModFix/>
          </a:blip>
          <a:stretch>
            <a:fillRect/>
          </a:stretch>
        </p:blipFill>
        <p:spPr>
          <a:xfrm>
            <a:off x="550447" y="0"/>
            <a:ext cx="11091105"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7"/>
          <p:cNvSpPr txBox="1"/>
          <p:nvPr/>
        </p:nvSpPr>
        <p:spPr>
          <a:xfrm>
            <a:off x="1795900" y="6078467"/>
            <a:ext cx="562500" cy="430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200"/>
          </a:p>
        </p:txBody>
      </p:sp>
      <p:pic>
        <p:nvPicPr>
          <p:cNvPr id="279" name="Google Shape;279;p47" title="Chart"/>
          <p:cNvPicPr preferRelativeResize="0"/>
          <p:nvPr/>
        </p:nvPicPr>
        <p:blipFill>
          <a:blip r:embed="rId3">
            <a:alphaModFix/>
          </a:blip>
          <a:stretch>
            <a:fillRect/>
          </a:stretch>
        </p:blipFill>
        <p:spPr>
          <a:xfrm>
            <a:off x="432475" y="0"/>
            <a:ext cx="11091078"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0" descr="A person holding a sign&#10;&#10;Description automatically generated"/>
          <p:cNvPicPr preferRelativeResize="0"/>
          <p:nvPr/>
        </p:nvPicPr>
        <p:blipFill rotWithShape="1">
          <a:blip r:embed="rId3">
            <a:alphaModFix/>
          </a:blip>
          <a:srcRect/>
          <a:stretch/>
        </p:blipFill>
        <p:spPr>
          <a:xfrm>
            <a:off x="3365447" y="0"/>
            <a:ext cx="9939403" cy="6858000"/>
          </a:xfrm>
          <a:prstGeom prst="rect">
            <a:avLst/>
          </a:prstGeom>
          <a:noFill/>
          <a:ln>
            <a:noFill/>
          </a:ln>
        </p:spPr>
      </p:pic>
      <p:sp>
        <p:nvSpPr>
          <p:cNvPr id="152" name="Google Shape;152;p30"/>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solidFill>
                  <a:schemeClr val="lt1"/>
                </a:solidFill>
              </a:rPr>
              <a:t>2</a:t>
            </a:fld>
            <a:endParaRPr>
              <a:solidFill>
                <a:schemeClr val="lt1"/>
              </a:solidFill>
            </a:endParaRPr>
          </a:p>
        </p:txBody>
      </p:sp>
      <p:pic>
        <p:nvPicPr>
          <p:cNvPr id="153" name="Google Shape;153;p30"/>
          <p:cNvPicPr preferRelativeResize="0"/>
          <p:nvPr/>
        </p:nvPicPr>
        <p:blipFill rotWithShape="1">
          <a:blip r:embed="rId4">
            <a:alphaModFix/>
          </a:blip>
          <a:srcRect/>
          <a:stretch/>
        </p:blipFill>
        <p:spPr>
          <a:xfrm>
            <a:off x="0" y="0"/>
            <a:ext cx="11081275" cy="6857999"/>
          </a:xfrm>
          <a:prstGeom prst="rect">
            <a:avLst/>
          </a:prstGeom>
          <a:noFill/>
          <a:ln>
            <a:noFill/>
          </a:ln>
        </p:spPr>
      </p:pic>
      <p:sp>
        <p:nvSpPr>
          <p:cNvPr id="154" name="Google Shape;154;p30"/>
          <p:cNvSpPr txBox="1"/>
          <p:nvPr/>
        </p:nvSpPr>
        <p:spPr>
          <a:xfrm>
            <a:off x="715400" y="2269550"/>
            <a:ext cx="4275300" cy="513000"/>
          </a:xfrm>
          <a:prstGeom prst="rect">
            <a:avLst/>
          </a:prstGeom>
          <a:noFill/>
          <a:ln>
            <a:noFill/>
          </a:ln>
        </p:spPr>
        <p:txBody>
          <a:bodyPr spcFirstLastPara="1" wrap="square" lIns="0" tIns="0" rIns="0" bIns="0" anchor="t" anchorCtr="0">
            <a:noAutofit/>
          </a:bodyPr>
          <a:lstStyle/>
          <a:p>
            <a:pPr marL="214311" marR="0" lvl="0" indent="-176211" algn="l" rtl="0">
              <a:lnSpc>
                <a:spcPct val="100000"/>
              </a:lnSpc>
              <a:spcBef>
                <a:spcPts val="0"/>
              </a:spcBef>
              <a:spcAft>
                <a:spcPts val="0"/>
              </a:spcAft>
              <a:buClr>
                <a:srgbClr val="FFFFFF"/>
              </a:buClr>
              <a:buSzPts val="3000"/>
              <a:buFont typeface="Calibri"/>
              <a:buAutoNum type="arabicPeriod"/>
            </a:pPr>
            <a:r>
              <a:rPr lang="en-US" sz="3000">
                <a:solidFill>
                  <a:srgbClr val="FFFFFF"/>
                </a:solidFill>
              </a:rPr>
              <a:t>Administering the SBAC virtually</a:t>
            </a:r>
            <a:endParaRPr sz="800" i="0" u="none" strike="noStrike" cap="none">
              <a:solidFill>
                <a:srgbClr val="000000"/>
              </a:solidFill>
            </a:endParaRPr>
          </a:p>
          <a:p>
            <a:pPr marL="0" marR="0" lvl="0" indent="0" algn="l" rtl="0">
              <a:lnSpc>
                <a:spcPct val="100000"/>
              </a:lnSpc>
              <a:spcBef>
                <a:spcPts val="0"/>
              </a:spcBef>
              <a:spcAft>
                <a:spcPts val="0"/>
              </a:spcAft>
              <a:buClr>
                <a:srgbClr val="000000"/>
              </a:buClr>
              <a:buSzPts val="3600"/>
              <a:buFont typeface="Arial"/>
              <a:buNone/>
            </a:pPr>
            <a:endParaRPr sz="3000" i="0" u="none" strike="noStrike" cap="none">
              <a:solidFill>
                <a:srgbClr val="FFFFFF"/>
              </a:solidFill>
            </a:endParaRPr>
          </a:p>
          <a:p>
            <a:pPr marL="0" marR="0" lvl="0" indent="0" algn="l" rtl="0">
              <a:lnSpc>
                <a:spcPct val="100000"/>
              </a:lnSpc>
              <a:spcBef>
                <a:spcPts val="0"/>
              </a:spcBef>
              <a:spcAft>
                <a:spcPts val="0"/>
              </a:spcAft>
              <a:buClr>
                <a:srgbClr val="000000"/>
              </a:buClr>
              <a:buSzPts val="3600"/>
              <a:buFont typeface="Arial"/>
              <a:buNone/>
            </a:pPr>
            <a:r>
              <a:rPr lang="en-US" sz="3000" i="0" u="none" strike="noStrike" cap="none">
                <a:solidFill>
                  <a:srgbClr val="FFFFFF"/>
                </a:solidFill>
              </a:rPr>
              <a:t>2.</a:t>
            </a:r>
            <a:r>
              <a:rPr lang="en-US" sz="3000">
                <a:solidFill>
                  <a:srgbClr val="FFFFFF"/>
                </a:solidFill>
              </a:rPr>
              <a:t>Special Considerations</a:t>
            </a:r>
            <a:endParaRPr sz="800" i="0" u="none" strike="noStrike" cap="none">
              <a:solidFill>
                <a:srgbClr val="000000"/>
              </a:solidFill>
            </a:endParaRPr>
          </a:p>
          <a:p>
            <a:pPr marL="0" marR="0" lvl="0" indent="0" algn="l" rtl="0">
              <a:lnSpc>
                <a:spcPct val="100000"/>
              </a:lnSpc>
              <a:spcBef>
                <a:spcPts val="0"/>
              </a:spcBef>
              <a:spcAft>
                <a:spcPts val="0"/>
              </a:spcAft>
              <a:buClr>
                <a:srgbClr val="000000"/>
              </a:buClr>
              <a:buSzPts val="3600"/>
              <a:buFont typeface="Arial"/>
              <a:buNone/>
            </a:pPr>
            <a:endParaRPr sz="3000" i="0" u="none" strike="noStrike" cap="none">
              <a:solidFill>
                <a:srgbClr val="FFFFFF"/>
              </a:solidFill>
            </a:endParaRPr>
          </a:p>
          <a:p>
            <a:pPr marL="0" marR="0" lvl="0" indent="0" algn="l" rtl="0">
              <a:lnSpc>
                <a:spcPct val="100000"/>
              </a:lnSpc>
              <a:spcBef>
                <a:spcPts val="0"/>
              </a:spcBef>
              <a:spcAft>
                <a:spcPts val="0"/>
              </a:spcAft>
              <a:buClr>
                <a:srgbClr val="000000"/>
              </a:buClr>
              <a:buSzPts val="3600"/>
              <a:buFont typeface="Arial"/>
              <a:buNone/>
            </a:pPr>
            <a:r>
              <a:rPr lang="en-US" sz="3000" i="0" u="none" strike="noStrike" cap="none">
                <a:solidFill>
                  <a:srgbClr val="FFFFFF"/>
                </a:solidFill>
              </a:rPr>
              <a:t>3. </a:t>
            </a:r>
            <a:r>
              <a:rPr lang="en-US" sz="3000">
                <a:solidFill>
                  <a:srgbClr val="FFFFFF"/>
                </a:solidFill>
              </a:rPr>
              <a:t>SBAC Results</a:t>
            </a:r>
            <a:endParaRPr sz="800" i="0" u="none" strike="noStrike" cap="none">
              <a:solidFill>
                <a:srgbClr val="000000"/>
              </a:solidFill>
            </a:endParaRPr>
          </a:p>
          <a:p>
            <a:pPr marL="0" marR="0" lvl="0" indent="0" algn="l" rtl="0">
              <a:lnSpc>
                <a:spcPct val="100000"/>
              </a:lnSpc>
              <a:spcBef>
                <a:spcPts val="0"/>
              </a:spcBef>
              <a:spcAft>
                <a:spcPts val="0"/>
              </a:spcAft>
              <a:buClr>
                <a:srgbClr val="000000"/>
              </a:buClr>
              <a:buSzPts val="3600"/>
              <a:buFont typeface="Arial"/>
              <a:buNone/>
            </a:pPr>
            <a:endParaRPr sz="3000" i="0" u="none" strike="noStrike" cap="none">
              <a:solidFill>
                <a:srgbClr val="FFFFFF"/>
              </a:solidFill>
            </a:endParaRPr>
          </a:p>
          <a:p>
            <a:pPr marL="0" marR="0" lvl="0" indent="0" algn="l" rtl="0">
              <a:lnSpc>
                <a:spcPct val="100000"/>
              </a:lnSpc>
              <a:spcBef>
                <a:spcPts val="0"/>
              </a:spcBef>
              <a:spcAft>
                <a:spcPts val="0"/>
              </a:spcAft>
              <a:buClr>
                <a:srgbClr val="000000"/>
              </a:buClr>
              <a:buSzPts val="3600"/>
              <a:buFont typeface="Arial"/>
              <a:buNone/>
            </a:pPr>
            <a:r>
              <a:rPr lang="en-US" sz="3000" i="0" u="none" strike="noStrike" cap="none">
                <a:solidFill>
                  <a:srgbClr val="FFFFFF"/>
                </a:solidFill>
              </a:rPr>
              <a:t>4. </a:t>
            </a:r>
            <a:r>
              <a:rPr lang="en-US" sz="3000">
                <a:solidFill>
                  <a:srgbClr val="FFFFFF"/>
                </a:solidFill>
              </a:rPr>
              <a:t>Response to Data</a:t>
            </a:r>
            <a:endParaRPr sz="800" i="0" u="none" strike="noStrike" cap="none">
              <a:solidFill>
                <a:srgbClr val="000000"/>
              </a:solidFil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155" name="Google Shape;155;p30"/>
          <p:cNvSpPr txBox="1"/>
          <p:nvPr/>
        </p:nvSpPr>
        <p:spPr>
          <a:xfrm>
            <a:off x="715389" y="265308"/>
            <a:ext cx="3657600" cy="114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5089"/>
                </a:solidFill>
                <a:latin typeface="Arial"/>
                <a:ea typeface="Arial"/>
                <a:cs typeface="Arial"/>
                <a:sym typeface="Arial"/>
              </a:rPr>
              <a:t>Table of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5089"/>
                </a:solidFill>
                <a:latin typeface="Arial"/>
                <a:ea typeface="Arial"/>
                <a:cs typeface="Arial"/>
                <a:sym typeface="Arial"/>
              </a:rPr>
              <a:t>Contents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8" title="Chart"/>
          <p:cNvPicPr preferRelativeResize="0"/>
          <p:nvPr/>
        </p:nvPicPr>
        <p:blipFill>
          <a:blip r:embed="rId3">
            <a:alphaModFix/>
          </a:blip>
          <a:stretch>
            <a:fillRect/>
          </a:stretch>
        </p:blipFill>
        <p:spPr>
          <a:xfrm>
            <a:off x="203200" y="404401"/>
            <a:ext cx="10108467" cy="6250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415650" y="6752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SBAC Math by Subgroup (MWA, all tested grades)</a:t>
            </a:r>
            <a:endParaRPr/>
          </a:p>
        </p:txBody>
      </p:sp>
      <p:graphicFrame>
        <p:nvGraphicFramePr>
          <p:cNvPr id="290" name="Google Shape;290;p49"/>
          <p:cNvGraphicFramePr/>
          <p:nvPr/>
        </p:nvGraphicFramePr>
        <p:xfrm>
          <a:off x="415650" y="1892500"/>
          <a:ext cx="10740775" cy="3492881"/>
        </p:xfrm>
        <a:graphic>
          <a:graphicData uri="http://schemas.openxmlformats.org/drawingml/2006/table">
            <a:tbl>
              <a:tblPr>
                <a:noFill/>
                <a:tableStyleId>{8BB0708A-22A3-45E2-9C3E-551E4E818651}</a:tableStyleId>
              </a:tblPr>
              <a:tblGrid>
                <a:gridCol w="3580275">
                  <a:extLst>
                    <a:ext uri="{9D8B030D-6E8A-4147-A177-3AD203B41FA5}">
                      <a16:colId xmlns:a16="http://schemas.microsoft.com/office/drawing/2014/main" val="20000"/>
                    </a:ext>
                  </a:extLst>
                </a:gridCol>
                <a:gridCol w="1790125">
                  <a:extLst>
                    <a:ext uri="{9D8B030D-6E8A-4147-A177-3AD203B41FA5}">
                      <a16:colId xmlns:a16="http://schemas.microsoft.com/office/drawing/2014/main" val="20001"/>
                    </a:ext>
                  </a:extLst>
                </a:gridCol>
                <a:gridCol w="1790125">
                  <a:extLst>
                    <a:ext uri="{9D8B030D-6E8A-4147-A177-3AD203B41FA5}">
                      <a16:colId xmlns:a16="http://schemas.microsoft.com/office/drawing/2014/main" val="20002"/>
                    </a:ext>
                  </a:extLst>
                </a:gridCol>
                <a:gridCol w="1790125">
                  <a:extLst>
                    <a:ext uri="{9D8B030D-6E8A-4147-A177-3AD203B41FA5}">
                      <a16:colId xmlns:a16="http://schemas.microsoft.com/office/drawing/2014/main" val="20003"/>
                    </a:ext>
                  </a:extLst>
                </a:gridCol>
                <a:gridCol w="1790125">
                  <a:extLst>
                    <a:ext uri="{9D8B030D-6E8A-4147-A177-3AD203B41FA5}">
                      <a16:colId xmlns:a16="http://schemas.microsoft.com/office/drawing/2014/main" val="20004"/>
                    </a:ext>
                  </a:extLst>
                </a:gridCol>
              </a:tblGrid>
              <a:tr h="876375">
                <a:tc>
                  <a:txBody>
                    <a:bodyPr/>
                    <a:lstStyle/>
                    <a:p>
                      <a:pPr marL="0" lvl="0" indent="0" algn="l" rtl="0">
                        <a:lnSpc>
                          <a:spcPct val="115000"/>
                        </a:lnSpc>
                        <a:spcBef>
                          <a:spcPts val="0"/>
                        </a:spcBef>
                        <a:spcAft>
                          <a:spcPts val="0"/>
                        </a:spcAft>
                        <a:buNone/>
                      </a:pPr>
                      <a:r>
                        <a:rPr lang="en-US" sz="1800" b="1"/>
                        <a:t>SBAC Math by Subgroups</a:t>
                      </a:r>
                      <a:endParaRPr sz="18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a:t>Did Not Meet Standard</a:t>
                      </a:r>
                      <a:endParaRPr sz="1800"/>
                    </a:p>
                    <a:p>
                      <a:pPr marL="0" lvl="0" indent="0" algn="l" rtl="0">
                        <a:lnSpc>
                          <a:spcPct val="115000"/>
                        </a:lnSpc>
                        <a:spcBef>
                          <a:spcPts val="0"/>
                        </a:spcBef>
                        <a:spcAft>
                          <a:spcPts val="0"/>
                        </a:spcAft>
                        <a:buNone/>
                      </a:pPr>
                      <a:r>
                        <a:rPr lang="en-US" sz="1800"/>
                        <a:t>(Level 1)</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l" rtl="0">
                        <a:lnSpc>
                          <a:spcPct val="115000"/>
                        </a:lnSpc>
                        <a:spcBef>
                          <a:spcPts val="0"/>
                        </a:spcBef>
                        <a:spcAft>
                          <a:spcPts val="0"/>
                        </a:spcAft>
                        <a:buNone/>
                      </a:pPr>
                      <a:r>
                        <a:rPr lang="en-US" sz="1800"/>
                        <a:t>Nearly Met Standard</a:t>
                      </a:r>
                      <a:endParaRPr sz="1800"/>
                    </a:p>
                    <a:p>
                      <a:pPr marL="0" lvl="0" indent="0" algn="l" rtl="0">
                        <a:lnSpc>
                          <a:spcPct val="115000"/>
                        </a:lnSpc>
                        <a:spcBef>
                          <a:spcPts val="0"/>
                        </a:spcBef>
                        <a:spcAft>
                          <a:spcPts val="0"/>
                        </a:spcAft>
                        <a:buNone/>
                      </a:pPr>
                      <a:r>
                        <a:rPr lang="en-US" sz="1800"/>
                        <a:t>(Level 2)</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lnSpc>
                          <a:spcPct val="115000"/>
                        </a:lnSpc>
                        <a:spcBef>
                          <a:spcPts val="0"/>
                        </a:spcBef>
                        <a:spcAft>
                          <a:spcPts val="0"/>
                        </a:spcAft>
                        <a:buNone/>
                      </a:pPr>
                      <a:r>
                        <a:rPr lang="en-US" sz="1800"/>
                        <a:t>Met Standard</a:t>
                      </a:r>
                      <a:endParaRPr sz="1800"/>
                    </a:p>
                    <a:p>
                      <a:pPr marL="0" lvl="0" indent="0" algn="l" rtl="0">
                        <a:lnSpc>
                          <a:spcPct val="115000"/>
                        </a:lnSpc>
                        <a:spcBef>
                          <a:spcPts val="0"/>
                        </a:spcBef>
                        <a:spcAft>
                          <a:spcPts val="0"/>
                        </a:spcAft>
                        <a:buNone/>
                      </a:pPr>
                      <a:r>
                        <a:rPr lang="en-US" sz="1800"/>
                        <a:t>(Level 3)</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US" sz="1800"/>
                        <a:t>Exceeded Standard</a:t>
                      </a:r>
                      <a:endParaRPr sz="1800"/>
                    </a:p>
                    <a:p>
                      <a:pPr marL="0" lvl="0" indent="0" algn="l" rtl="0">
                        <a:lnSpc>
                          <a:spcPct val="115000"/>
                        </a:lnSpc>
                        <a:spcBef>
                          <a:spcPts val="0"/>
                        </a:spcBef>
                        <a:spcAft>
                          <a:spcPts val="0"/>
                        </a:spcAft>
                        <a:buNone/>
                      </a:pPr>
                      <a:r>
                        <a:rPr lang="en-US" sz="1800"/>
                        <a:t>(Level 4)</a:t>
                      </a:r>
                      <a:endParaRPr sz="1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C78D8"/>
                    </a:solidFill>
                  </a:tcPr>
                </a:tc>
                <a:extLst>
                  <a:ext uri="{0D108BD9-81ED-4DB2-BD59-A6C34878D82A}">
                    <a16:rowId xmlns:a16="http://schemas.microsoft.com/office/drawing/2014/main" val="10000"/>
                  </a:ext>
                </a:extLst>
              </a:tr>
              <a:tr h="335300">
                <a:tc>
                  <a:txBody>
                    <a:bodyPr/>
                    <a:lstStyle/>
                    <a:p>
                      <a:pPr marL="0" lvl="0" indent="0" algn="l" rtl="0">
                        <a:lnSpc>
                          <a:spcPct val="115000"/>
                        </a:lnSpc>
                        <a:spcBef>
                          <a:spcPts val="0"/>
                        </a:spcBef>
                        <a:spcAft>
                          <a:spcPts val="0"/>
                        </a:spcAft>
                        <a:buNone/>
                      </a:pPr>
                      <a:r>
                        <a:rPr lang="en-US" sz="2400"/>
                        <a:t>All students</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56%</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28%</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11%</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5%</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6800">
                <a:tc>
                  <a:txBody>
                    <a:bodyPr/>
                    <a:lstStyle/>
                    <a:p>
                      <a:pPr marL="0" lvl="0" indent="0" algn="l" rtl="0">
                        <a:lnSpc>
                          <a:spcPct val="115000"/>
                        </a:lnSpc>
                        <a:spcBef>
                          <a:spcPts val="0"/>
                        </a:spcBef>
                        <a:spcAft>
                          <a:spcPts val="0"/>
                        </a:spcAft>
                        <a:buNone/>
                      </a:pPr>
                      <a:r>
                        <a:rPr lang="en-US" sz="2400"/>
                        <a:t>Black/African American</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62%</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21%</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12%</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5%</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5300">
                <a:tc>
                  <a:txBody>
                    <a:bodyPr/>
                    <a:lstStyle/>
                    <a:p>
                      <a:pPr marL="0" lvl="0" indent="0" algn="l" rtl="0">
                        <a:lnSpc>
                          <a:spcPct val="115000"/>
                        </a:lnSpc>
                        <a:spcBef>
                          <a:spcPts val="0"/>
                        </a:spcBef>
                        <a:spcAft>
                          <a:spcPts val="0"/>
                        </a:spcAft>
                        <a:buNone/>
                      </a:pPr>
                      <a:r>
                        <a:rPr lang="en-US" sz="2400"/>
                        <a:t>Latinx</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55%</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30%</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11%</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4%</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5300">
                <a:tc>
                  <a:txBody>
                    <a:bodyPr/>
                    <a:lstStyle/>
                    <a:p>
                      <a:pPr marL="0" lvl="0" indent="0" algn="l" rtl="0">
                        <a:lnSpc>
                          <a:spcPct val="115000"/>
                        </a:lnSpc>
                        <a:spcBef>
                          <a:spcPts val="0"/>
                        </a:spcBef>
                        <a:spcAft>
                          <a:spcPts val="0"/>
                        </a:spcAft>
                        <a:buNone/>
                      </a:pPr>
                      <a:r>
                        <a:rPr lang="en-US" sz="2400"/>
                        <a:t>English Learners</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80%</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18%</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2%</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1%</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8225">
                <a:tc>
                  <a:txBody>
                    <a:bodyPr/>
                    <a:lstStyle/>
                    <a:p>
                      <a:pPr marL="0" lvl="0" indent="0" algn="l" rtl="0">
                        <a:lnSpc>
                          <a:spcPct val="115000"/>
                        </a:lnSpc>
                        <a:spcBef>
                          <a:spcPts val="0"/>
                        </a:spcBef>
                        <a:spcAft>
                          <a:spcPts val="0"/>
                        </a:spcAft>
                        <a:buNone/>
                      </a:pPr>
                      <a:r>
                        <a:rPr lang="en-US" sz="2400"/>
                        <a:t>Students with Disabilities (IEP)</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83%</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17%</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0%</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2400"/>
                        <a:t>0%</a:t>
                      </a:r>
                      <a:endParaRPr sz="24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0" title="Chart"/>
          <p:cNvPicPr preferRelativeResize="0"/>
          <p:nvPr/>
        </p:nvPicPr>
        <p:blipFill>
          <a:blip r:embed="rId3">
            <a:alphaModFix/>
          </a:blip>
          <a:stretch>
            <a:fillRect/>
          </a:stretch>
        </p:blipFill>
        <p:spPr>
          <a:xfrm>
            <a:off x="0" y="77923"/>
            <a:ext cx="10997302" cy="67800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51"/>
          <p:cNvPicPr preferRelativeResize="0"/>
          <p:nvPr/>
        </p:nvPicPr>
        <p:blipFill rotWithShape="1">
          <a:blip r:embed="rId3">
            <a:alphaModFix/>
          </a:blip>
          <a:srcRect l="15286" r="15293"/>
          <a:stretch/>
        </p:blipFill>
        <p:spPr>
          <a:xfrm>
            <a:off x="2160005" y="-225583"/>
            <a:ext cx="10198098" cy="7309165"/>
          </a:xfrm>
          <a:prstGeom prst="rect">
            <a:avLst/>
          </a:prstGeom>
          <a:noFill/>
          <a:ln>
            <a:noFill/>
          </a:ln>
        </p:spPr>
      </p:pic>
      <p:sp>
        <p:nvSpPr>
          <p:cNvPr id="301" name="Google Shape;301;p51"/>
          <p:cNvSpPr txBox="1">
            <a:spLocks noGrp="1"/>
          </p:cNvSpPr>
          <p:nvPr>
            <p:ph type="sldNum" idx="12"/>
          </p:nvPr>
        </p:nvSpPr>
        <p:spPr>
          <a:xfrm>
            <a:off x="11743509" y="6317170"/>
            <a:ext cx="302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23</a:t>
            </a:fld>
            <a:endParaRPr/>
          </a:p>
        </p:txBody>
      </p:sp>
      <p:pic>
        <p:nvPicPr>
          <p:cNvPr id="302" name="Google Shape;302;p51"/>
          <p:cNvPicPr preferRelativeResize="0"/>
          <p:nvPr/>
        </p:nvPicPr>
        <p:blipFill rotWithShape="1">
          <a:blip r:embed="rId4">
            <a:alphaModFix/>
          </a:blip>
          <a:srcRect/>
          <a:stretch/>
        </p:blipFill>
        <p:spPr>
          <a:xfrm>
            <a:off x="-105599" y="-9022"/>
            <a:ext cx="9168062" cy="6876046"/>
          </a:xfrm>
          <a:prstGeom prst="rect">
            <a:avLst/>
          </a:prstGeom>
          <a:noFill/>
          <a:ln>
            <a:noFill/>
          </a:ln>
        </p:spPr>
      </p:pic>
      <p:sp>
        <p:nvSpPr>
          <p:cNvPr id="303" name="Google Shape;303;p51"/>
          <p:cNvSpPr txBox="1"/>
          <p:nvPr/>
        </p:nvSpPr>
        <p:spPr>
          <a:xfrm>
            <a:off x="156326" y="4122625"/>
            <a:ext cx="48762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CAST</a:t>
            </a:r>
            <a:endParaRPr sz="5400">
              <a:solidFill>
                <a:srgbClr val="FFFFFF"/>
              </a:solidFill>
            </a:endParaRPr>
          </a:p>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Results- Science</a:t>
            </a:r>
            <a:endParaRPr sz="5400" i="0" u="none" strike="noStrike" cap="none">
              <a:solidFill>
                <a:srgbClr val="0050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title"/>
          </p:nvPr>
        </p:nvSpPr>
        <p:spPr>
          <a:xfrm>
            <a:off x="415600" y="593367"/>
            <a:ext cx="11360700" cy="7635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sz="3300" b="1">
                <a:solidFill>
                  <a:srgbClr val="005089"/>
                </a:solidFill>
              </a:rPr>
              <a:t>Special Considerations </a:t>
            </a:r>
            <a:r>
              <a:rPr lang="en-US" sz="3300">
                <a:solidFill>
                  <a:srgbClr val="005089"/>
                </a:solidFill>
              </a:rPr>
              <a:t>(CAST/Science)</a:t>
            </a:r>
            <a:endParaRPr sz="3300">
              <a:solidFill>
                <a:srgbClr val="005089"/>
              </a:solidFill>
            </a:endParaRPr>
          </a:p>
        </p:txBody>
      </p:sp>
      <p:sp>
        <p:nvSpPr>
          <p:cNvPr id="309" name="Google Shape;309;p5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ctr" anchorCtr="0">
            <a:noAutofit/>
          </a:bodyPr>
          <a:lstStyle/>
          <a:p>
            <a:pPr marL="609600" lvl="0" indent="-425450" algn="l" rtl="0">
              <a:spcBef>
                <a:spcPts val="0"/>
              </a:spcBef>
              <a:spcAft>
                <a:spcPts val="0"/>
              </a:spcAft>
              <a:buClr>
                <a:schemeClr val="dk1"/>
              </a:buClr>
              <a:buSzPts val="1900"/>
              <a:buChar char="●"/>
            </a:pPr>
            <a:r>
              <a:rPr lang="en-US">
                <a:solidFill>
                  <a:schemeClr val="dk1"/>
                </a:solidFill>
              </a:rPr>
              <a:t>The first official year of CAST with results was 2018-2019.  Students did not take the CAST in 2019-2020 due to COVID closures. Statewide data for 2020-2021 will be released in the fall (for the school that did administer the CAST, which is not all schools). So, we are extremely  limited in comparisons we can make at this time.</a:t>
            </a:r>
            <a:endParaRPr>
              <a:solidFill>
                <a:schemeClr val="dk1"/>
              </a:solidFill>
            </a:endParaRPr>
          </a:p>
          <a:p>
            <a:pPr marL="609600" lvl="0" indent="-425450" algn="l" rtl="0">
              <a:spcBef>
                <a:spcPts val="1300"/>
              </a:spcBef>
              <a:spcAft>
                <a:spcPts val="0"/>
              </a:spcAft>
              <a:buClr>
                <a:schemeClr val="dk1"/>
              </a:buClr>
              <a:buSzPts val="1900"/>
              <a:buChar char="●"/>
            </a:pPr>
            <a:r>
              <a:rPr lang="en-US">
                <a:solidFill>
                  <a:schemeClr val="dk1"/>
                </a:solidFill>
              </a:rPr>
              <a:t>The CAST is administered to 5th grade, 8th grade, and once in High School. High School students can take the CAST in 10th, 11th, or 12th grades.  </a:t>
            </a:r>
            <a:endParaRPr>
              <a:solidFill>
                <a:schemeClr val="dk1"/>
              </a:solidFill>
            </a:endParaRPr>
          </a:p>
          <a:p>
            <a:pPr marL="1219200" lvl="1" indent="-425450" algn="l" rtl="0">
              <a:spcBef>
                <a:spcPts val="1300"/>
              </a:spcBef>
              <a:spcAft>
                <a:spcPts val="1300"/>
              </a:spcAft>
              <a:buClr>
                <a:schemeClr val="dk1"/>
              </a:buClr>
              <a:buSzPts val="1900"/>
              <a:buChar char="○"/>
            </a:pPr>
            <a:r>
              <a:rPr lang="en-US">
                <a:solidFill>
                  <a:schemeClr val="dk1"/>
                </a:solidFill>
              </a:rPr>
              <a:t>In 2018-2019 MWA students took the test in 11th grade (17th Wave cohort), and in 2020-2021, MWA students took the CAST in 12th grade (18th Wave cohort), so there will be additional confounding factors that make comparisons over time difficult at the high school level.</a:t>
            </a:r>
            <a:endParaRPr>
              <a:solidFill>
                <a:schemeClr val="dk1"/>
              </a:solidFill>
            </a:endParaRPr>
          </a:p>
        </p:txBody>
      </p:sp>
      <p:pic>
        <p:nvPicPr>
          <p:cNvPr id="310" name="Google Shape;310;p52"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53" title="Chart"/>
          <p:cNvPicPr preferRelativeResize="0"/>
          <p:nvPr/>
        </p:nvPicPr>
        <p:blipFill>
          <a:blip r:embed="rId3">
            <a:alphaModFix/>
          </a:blip>
          <a:stretch>
            <a:fillRect/>
          </a:stretch>
        </p:blipFill>
        <p:spPr>
          <a:xfrm>
            <a:off x="261151" y="-8"/>
            <a:ext cx="10653231" cy="6587233"/>
          </a:xfrm>
          <a:prstGeom prst="rect">
            <a:avLst/>
          </a:prstGeom>
          <a:noFill/>
          <a:ln>
            <a:noFill/>
          </a:ln>
        </p:spPr>
      </p:pic>
      <p:sp>
        <p:nvSpPr>
          <p:cNvPr id="316" name="Google Shape;316;p53"/>
          <p:cNvSpPr txBox="1"/>
          <p:nvPr/>
        </p:nvSpPr>
        <p:spPr>
          <a:xfrm>
            <a:off x="2841400" y="6242400"/>
            <a:ext cx="734700" cy="615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200"/>
              <a:t>25th Wave</a:t>
            </a:r>
            <a:endParaRPr sz="1200"/>
          </a:p>
        </p:txBody>
      </p:sp>
      <p:sp>
        <p:nvSpPr>
          <p:cNvPr id="317" name="Google Shape;317;p53"/>
          <p:cNvSpPr txBox="1"/>
          <p:nvPr/>
        </p:nvSpPr>
        <p:spPr>
          <a:xfrm>
            <a:off x="4854333" y="6242400"/>
            <a:ext cx="678900" cy="615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200">
                <a:solidFill>
                  <a:schemeClr val="dk1"/>
                </a:solidFill>
              </a:rPr>
              <a:t>22nd Wave</a:t>
            </a:r>
            <a:endParaRPr sz="1900"/>
          </a:p>
        </p:txBody>
      </p:sp>
      <p:sp>
        <p:nvSpPr>
          <p:cNvPr id="318" name="Google Shape;318;p53"/>
          <p:cNvSpPr txBox="1"/>
          <p:nvPr/>
        </p:nvSpPr>
        <p:spPr>
          <a:xfrm>
            <a:off x="6811267" y="6242400"/>
            <a:ext cx="678900" cy="615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200">
                <a:solidFill>
                  <a:schemeClr val="dk1"/>
                </a:solidFill>
              </a:rPr>
              <a:t>18thWave</a:t>
            </a:r>
            <a:endParaRPr sz="1900"/>
          </a:p>
        </p:txBody>
      </p:sp>
      <p:sp>
        <p:nvSpPr>
          <p:cNvPr id="319" name="Google Shape;319;p53"/>
          <p:cNvSpPr txBox="1"/>
          <p:nvPr/>
        </p:nvSpPr>
        <p:spPr>
          <a:xfrm>
            <a:off x="8697750" y="636555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All students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26</a:t>
            </a:fld>
            <a:endParaRPr/>
          </a:p>
        </p:txBody>
      </p:sp>
      <p:pic>
        <p:nvPicPr>
          <p:cNvPr id="326" name="Google Shape;326;p54" title="Chart"/>
          <p:cNvPicPr preferRelativeResize="0"/>
          <p:nvPr/>
        </p:nvPicPr>
        <p:blipFill>
          <a:blip r:embed="rId3">
            <a:alphaModFix/>
          </a:blip>
          <a:stretch>
            <a:fillRect/>
          </a:stretch>
        </p:blipFill>
        <p:spPr>
          <a:xfrm>
            <a:off x="885575" y="207225"/>
            <a:ext cx="10411026" cy="64374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5"/>
          <p:cNvSpPr txBox="1">
            <a:spLocks noGrp="1"/>
          </p:cNvSpPr>
          <p:nvPr>
            <p:ph type="title"/>
          </p:nvPr>
        </p:nvSpPr>
        <p:spPr>
          <a:xfrm>
            <a:off x="170667" y="394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Subgroup comparisons- CAST</a:t>
            </a:r>
            <a:endParaRPr/>
          </a:p>
        </p:txBody>
      </p:sp>
      <p:graphicFrame>
        <p:nvGraphicFramePr>
          <p:cNvPr id="332" name="Google Shape;332;p55"/>
          <p:cNvGraphicFramePr/>
          <p:nvPr/>
        </p:nvGraphicFramePr>
        <p:xfrm>
          <a:off x="386900" y="1795233"/>
          <a:ext cx="10062575" cy="4070175"/>
        </p:xfrm>
        <a:graphic>
          <a:graphicData uri="http://schemas.openxmlformats.org/drawingml/2006/table">
            <a:tbl>
              <a:tblPr>
                <a:noFill/>
                <a:tableStyleId>{8BB0708A-22A3-45E2-9C3E-551E4E818651}</a:tableStyleId>
              </a:tblPr>
              <a:tblGrid>
                <a:gridCol w="2836275">
                  <a:extLst>
                    <a:ext uri="{9D8B030D-6E8A-4147-A177-3AD203B41FA5}">
                      <a16:colId xmlns:a16="http://schemas.microsoft.com/office/drawing/2014/main" val="20000"/>
                    </a:ext>
                  </a:extLst>
                </a:gridCol>
                <a:gridCol w="1806575">
                  <a:extLst>
                    <a:ext uri="{9D8B030D-6E8A-4147-A177-3AD203B41FA5}">
                      <a16:colId xmlns:a16="http://schemas.microsoft.com/office/drawing/2014/main" val="20001"/>
                    </a:ext>
                  </a:extLst>
                </a:gridCol>
                <a:gridCol w="1806575">
                  <a:extLst>
                    <a:ext uri="{9D8B030D-6E8A-4147-A177-3AD203B41FA5}">
                      <a16:colId xmlns:a16="http://schemas.microsoft.com/office/drawing/2014/main" val="20002"/>
                    </a:ext>
                  </a:extLst>
                </a:gridCol>
                <a:gridCol w="1806575">
                  <a:extLst>
                    <a:ext uri="{9D8B030D-6E8A-4147-A177-3AD203B41FA5}">
                      <a16:colId xmlns:a16="http://schemas.microsoft.com/office/drawing/2014/main" val="20003"/>
                    </a:ext>
                  </a:extLst>
                </a:gridCol>
                <a:gridCol w="1806575">
                  <a:extLst>
                    <a:ext uri="{9D8B030D-6E8A-4147-A177-3AD203B41FA5}">
                      <a16:colId xmlns:a16="http://schemas.microsoft.com/office/drawing/2014/main" val="20004"/>
                    </a:ext>
                  </a:extLst>
                </a:gridCol>
              </a:tblGrid>
              <a:tr h="1405175">
                <a:tc>
                  <a:txBody>
                    <a:bodyPr/>
                    <a:lstStyle/>
                    <a:p>
                      <a:pPr marL="0" lvl="0" indent="0" algn="l" rtl="0">
                        <a:spcBef>
                          <a:spcPts val="0"/>
                        </a:spcBef>
                        <a:spcAft>
                          <a:spcPts val="0"/>
                        </a:spcAft>
                        <a:buNone/>
                      </a:pPr>
                      <a:endParaRPr sz="19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300"/>
                        <a:t>Standard Not Met (Level 1)</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CC0000"/>
                    </a:solidFill>
                  </a:tcPr>
                </a:tc>
                <a:tc>
                  <a:txBody>
                    <a:bodyPr/>
                    <a:lstStyle/>
                    <a:p>
                      <a:pPr marL="0" lvl="0" indent="0" algn="l" rtl="0">
                        <a:lnSpc>
                          <a:spcPct val="115000"/>
                        </a:lnSpc>
                        <a:spcBef>
                          <a:spcPts val="0"/>
                        </a:spcBef>
                        <a:spcAft>
                          <a:spcPts val="0"/>
                        </a:spcAft>
                        <a:buNone/>
                      </a:pPr>
                      <a:r>
                        <a:rPr lang="en-US" sz="1300"/>
                        <a:t>Standard Nearly Met (Level 2)</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1C232"/>
                    </a:solidFill>
                  </a:tcPr>
                </a:tc>
                <a:tc>
                  <a:txBody>
                    <a:bodyPr/>
                    <a:lstStyle/>
                    <a:p>
                      <a:pPr marL="0" lvl="0" indent="0" algn="l" rtl="0">
                        <a:lnSpc>
                          <a:spcPct val="115000"/>
                        </a:lnSpc>
                        <a:spcBef>
                          <a:spcPts val="0"/>
                        </a:spcBef>
                        <a:spcAft>
                          <a:spcPts val="0"/>
                        </a:spcAft>
                        <a:buNone/>
                      </a:pPr>
                      <a:r>
                        <a:rPr lang="en-US" sz="1300"/>
                        <a:t>Standard Met (Level 3)</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US" sz="1300"/>
                        <a:t>Standard Exceeded (Level 4)</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3C78D8"/>
                    </a:solidFill>
                  </a:tcPr>
                </a:tc>
                <a:extLst>
                  <a:ext uri="{0D108BD9-81ED-4DB2-BD59-A6C34878D82A}">
                    <a16:rowId xmlns:a16="http://schemas.microsoft.com/office/drawing/2014/main" val="10000"/>
                  </a:ext>
                </a:extLst>
              </a:tr>
              <a:tr h="533000">
                <a:tc>
                  <a:txBody>
                    <a:bodyPr/>
                    <a:lstStyle/>
                    <a:p>
                      <a:pPr marL="0" lvl="0" indent="0" algn="l" rtl="0">
                        <a:lnSpc>
                          <a:spcPct val="115000"/>
                        </a:lnSpc>
                        <a:spcBef>
                          <a:spcPts val="0"/>
                        </a:spcBef>
                        <a:spcAft>
                          <a:spcPts val="0"/>
                        </a:spcAft>
                        <a:buNone/>
                      </a:pPr>
                      <a:r>
                        <a:rPr lang="en-US" sz="1300"/>
                        <a:t>Overall CAST results</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20%</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1300"/>
                        <a:t>60%</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1300"/>
                        <a:t>15%</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300"/>
                        <a:t>5%</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533000">
                <a:tc>
                  <a:txBody>
                    <a:bodyPr/>
                    <a:lstStyle/>
                    <a:p>
                      <a:pPr marL="0" lvl="0" indent="0" algn="l" rtl="0">
                        <a:lnSpc>
                          <a:spcPct val="115000"/>
                        </a:lnSpc>
                        <a:spcBef>
                          <a:spcPts val="0"/>
                        </a:spcBef>
                        <a:spcAft>
                          <a:spcPts val="0"/>
                        </a:spcAft>
                        <a:buNone/>
                      </a:pPr>
                      <a:r>
                        <a:rPr lang="en-US" sz="1300"/>
                        <a:t>Black/African American</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19%</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1300"/>
                        <a:t>63%</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1300"/>
                        <a:t>13%</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300"/>
                        <a:t>6%</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533000">
                <a:tc>
                  <a:txBody>
                    <a:bodyPr/>
                    <a:lstStyle/>
                    <a:p>
                      <a:pPr marL="0" lvl="0" indent="0" algn="l" rtl="0">
                        <a:lnSpc>
                          <a:spcPct val="115000"/>
                        </a:lnSpc>
                        <a:spcBef>
                          <a:spcPts val="0"/>
                        </a:spcBef>
                        <a:spcAft>
                          <a:spcPts val="0"/>
                        </a:spcAft>
                        <a:buNone/>
                      </a:pPr>
                      <a:r>
                        <a:rPr lang="en-US" sz="1300"/>
                        <a:t>Latinx</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21%</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1300"/>
                        <a:t>59%</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1300"/>
                        <a:t>16%</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300"/>
                        <a:t>5%</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533000">
                <a:tc>
                  <a:txBody>
                    <a:bodyPr/>
                    <a:lstStyle/>
                    <a:p>
                      <a:pPr marL="0" lvl="0" indent="0" algn="l" rtl="0">
                        <a:lnSpc>
                          <a:spcPct val="115000"/>
                        </a:lnSpc>
                        <a:spcBef>
                          <a:spcPts val="0"/>
                        </a:spcBef>
                        <a:spcAft>
                          <a:spcPts val="0"/>
                        </a:spcAft>
                        <a:buNone/>
                      </a:pPr>
                      <a:r>
                        <a:rPr lang="en-US" sz="1300"/>
                        <a:t>English Learners</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38%</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1300"/>
                        <a:t>60%</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1300"/>
                        <a:t>2%</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300"/>
                        <a:t>0%</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533000">
                <a:tc>
                  <a:txBody>
                    <a:bodyPr/>
                    <a:lstStyle/>
                    <a:p>
                      <a:pPr marL="0" lvl="0" indent="0" algn="l" rtl="0">
                        <a:lnSpc>
                          <a:spcPct val="115000"/>
                        </a:lnSpc>
                        <a:spcBef>
                          <a:spcPts val="0"/>
                        </a:spcBef>
                        <a:spcAft>
                          <a:spcPts val="0"/>
                        </a:spcAft>
                        <a:buNone/>
                      </a:pPr>
                      <a:r>
                        <a:rPr lang="en-US" sz="1300"/>
                        <a:t>Students with Disabilities</a:t>
                      </a:r>
                      <a:endParaRPr sz="1300"/>
                    </a:p>
                  </a:txBody>
                  <a:tcPr marL="38100" marR="38100" marT="25400" marB="25400" anchor="b">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300"/>
                        <a:t>53%</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1300"/>
                        <a:t>43%</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US" sz="1300"/>
                        <a:t>3%</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300"/>
                        <a:t>0%</a:t>
                      </a:r>
                      <a:endParaRPr sz="1300"/>
                    </a:p>
                  </a:txBody>
                  <a:tcPr marL="38100" marR="38100" marT="25400" marB="25400" anchor="ctr">
                    <a:lnL w="9475" cap="flat" cmpd="sng">
                      <a:solidFill>
                        <a:srgbClr val="000000"/>
                      </a:solidFill>
                      <a:prstDash val="solid"/>
                      <a:round/>
                      <a:headEnd type="none" w="sm" len="sm"/>
                      <a:tailEnd type="none" w="sm" len="sm"/>
                    </a:lnL>
                    <a:lnR w="9475" cap="flat" cmpd="sng">
                      <a:solidFill>
                        <a:srgbClr val="000000"/>
                      </a:solidFill>
                      <a:prstDash val="solid"/>
                      <a:round/>
                      <a:headEnd type="none" w="sm" len="sm"/>
                      <a:tailEnd type="none" w="sm" len="sm"/>
                    </a:lnR>
                    <a:lnT w="9475" cap="flat" cmpd="sng">
                      <a:solidFill>
                        <a:srgbClr val="000000"/>
                      </a:solidFill>
                      <a:prstDash val="solid"/>
                      <a:round/>
                      <a:headEnd type="none" w="sm" len="sm"/>
                      <a:tailEnd type="none" w="sm" len="sm"/>
                    </a:lnT>
                    <a:lnB w="94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6" title="Chart"/>
          <p:cNvPicPr preferRelativeResize="0"/>
          <p:nvPr/>
        </p:nvPicPr>
        <p:blipFill>
          <a:blip r:embed="rId3">
            <a:alphaModFix/>
          </a:blip>
          <a:stretch>
            <a:fillRect/>
          </a:stretch>
        </p:blipFill>
        <p:spPr>
          <a:xfrm>
            <a:off x="570576" y="286148"/>
            <a:ext cx="10076901" cy="6230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7"/>
          <p:cNvPicPr preferRelativeResize="0"/>
          <p:nvPr/>
        </p:nvPicPr>
        <p:blipFill rotWithShape="1">
          <a:blip r:embed="rId3">
            <a:alphaModFix/>
          </a:blip>
          <a:srcRect l="15286" r="15293"/>
          <a:stretch/>
        </p:blipFill>
        <p:spPr>
          <a:xfrm>
            <a:off x="2160005" y="-225583"/>
            <a:ext cx="10198098" cy="7309165"/>
          </a:xfrm>
          <a:prstGeom prst="rect">
            <a:avLst/>
          </a:prstGeom>
          <a:noFill/>
          <a:ln>
            <a:noFill/>
          </a:ln>
        </p:spPr>
      </p:pic>
      <p:sp>
        <p:nvSpPr>
          <p:cNvPr id="343" name="Google Shape;343;p57"/>
          <p:cNvSpPr txBox="1">
            <a:spLocks noGrp="1"/>
          </p:cNvSpPr>
          <p:nvPr>
            <p:ph type="sldNum" idx="12"/>
          </p:nvPr>
        </p:nvSpPr>
        <p:spPr>
          <a:xfrm>
            <a:off x="11743509" y="6317170"/>
            <a:ext cx="302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29</a:t>
            </a:fld>
            <a:endParaRPr/>
          </a:p>
        </p:txBody>
      </p:sp>
      <p:pic>
        <p:nvPicPr>
          <p:cNvPr id="344" name="Google Shape;344;p57"/>
          <p:cNvPicPr preferRelativeResize="0"/>
          <p:nvPr/>
        </p:nvPicPr>
        <p:blipFill rotWithShape="1">
          <a:blip r:embed="rId4">
            <a:alphaModFix/>
          </a:blip>
          <a:srcRect/>
          <a:stretch/>
        </p:blipFill>
        <p:spPr>
          <a:xfrm>
            <a:off x="-105599" y="-9022"/>
            <a:ext cx="9168062" cy="6876046"/>
          </a:xfrm>
          <a:prstGeom prst="rect">
            <a:avLst/>
          </a:prstGeom>
          <a:noFill/>
          <a:ln>
            <a:noFill/>
          </a:ln>
        </p:spPr>
      </p:pic>
      <p:sp>
        <p:nvSpPr>
          <p:cNvPr id="345" name="Google Shape;345;p57"/>
          <p:cNvSpPr txBox="1"/>
          <p:nvPr/>
        </p:nvSpPr>
        <p:spPr>
          <a:xfrm>
            <a:off x="156325" y="2179100"/>
            <a:ext cx="4876200" cy="372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Response to Data-- Questions and Next Steps</a:t>
            </a:r>
            <a:endParaRPr sz="5400" i="0" u="none" strike="noStrike" cap="none">
              <a:solidFill>
                <a:srgbClr val="0050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1"/>
          <p:cNvPicPr preferRelativeResize="0"/>
          <p:nvPr/>
        </p:nvPicPr>
        <p:blipFill rotWithShape="1">
          <a:blip r:embed="rId3">
            <a:alphaModFix/>
          </a:blip>
          <a:srcRect l="15286" r="15292"/>
          <a:stretch/>
        </p:blipFill>
        <p:spPr>
          <a:xfrm>
            <a:off x="2160005" y="-225583"/>
            <a:ext cx="10198098" cy="7309165"/>
          </a:xfrm>
          <a:prstGeom prst="rect">
            <a:avLst/>
          </a:prstGeom>
          <a:noFill/>
          <a:ln>
            <a:noFill/>
          </a:ln>
        </p:spPr>
      </p:pic>
      <p:sp>
        <p:nvSpPr>
          <p:cNvPr id="161" name="Google Shape;161;p31"/>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3</a:t>
            </a:fld>
            <a:endParaRPr/>
          </a:p>
        </p:txBody>
      </p:sp>
      <p:pic>
        <p:nvPicPr>
          <p:cNvPr id="162" name="Google Shape;162;p31"/>
          <p:cNvPicPr preferRelativeResize="0"/>
          <p:nvPr/>
        </p:nvPicPr>
        <p:blipFill rotWithShape="1">
          <a:blip r:embed="rId4">
            <a:alphaModFix/>
          </a:blip>
          <a:srcRect/>
          <a:stretch/>
        </p:blipFill>
        <p:spPr>
          <a:xfrm>
            <a:off x="-204274" y="-18047"/>
            <a:ext cx="9168063" cy="6876047"/>
          </a:xfrm>
          <a:prstGeom prst="rect">
            <a:avLst/>
          </a:prstGeom>
          <a:noFill/>
          <a:ln>
            <a:noFill/>
          </a:ln>
        </p:spPr>
      </p:pic>
      <p:sp>
        <p:nvSpPr>
          <p:cNvPr id="163" name="Google Shape;163;p31"/>
          <p:cNvSpPr txBox="1"/>
          <p:nvPr/>
        </p:nvSpPr>
        <p:spPr>
          <a:xfrm>
            <a:off x="156316" y="4122616"/>
            <a:ext cx="41847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Administering the CAASPP Virtually</a:t>
            </a:r>
            <a:endParaRPr sz="5400" i="0" u="none" strike="noStrike" cap="none">
              <a:solidFill>
                <a:srgbClr val="0050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8"/>
          <p:cNvSpPr txBox="1">
            <a:spLocks noGrp="1"/>
          </p:cNvSpPr>
          <p:nvPr>
            <p:ph type="sldNum" idx="12"/>
          </p:nvPr>
        </p:nvSpPr>
        <p:spPr>
          <a:xfrm>
            <a:off x="11743509" y="6317170"/>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30</a:t>
            </a:fld>
            <a:endParaRPr/>
          </a:p>
        </p:txBody>
      </p:sp>
      <p:pic>
        <p:nvPicPr>
          <p:cNvPr id="352" name="Google Shape;352;p58"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353" name="Google Shape;353;p58"/>
          <p:cNvSpPr txBox="1">
            <a:spLocks noGrp="1"/>
          </p:cNvSpPr>
          <p:nvPr>
            <p:ph type="title"/>
          </p:nvPr>
        </p:nvSpPr>
        <p:spPr>
          <a:xfrm>
            <a:off x="838200" y="365125"/>
            <a:ext cx="93255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000">
                <a:solidFill>
                  <a:srgbClr val="005089"/>
                </a:solidFill>
                <a:latin typeface="Arial"/>
                <a:ea typeface="Arial"/>
                <a:cs typeface="Arial"/>
                <a:sym typeface="Arial"/>
              </a:rPr>
              <a:t>How are we using this data to guide instructional programs and planning this year?</a:t>
            </a:r>
            <a:endParaRPr sz="4000">
              <a:solidFill>
                <a:srgbClr val="005089"/>
              </a:solidFill>
              <a:latin typeface="Arial"/>
              <a:ea typeface="Arial"/>
              <a:cs typeface="Arial"/>
              <a:sym typeface="Arial"/>
            </a:endParaRPr>
          </a:p>
        </p:txBody>
      </p:sp>
      <p:pic>
        <p:nvPicPr>
          <p:cNvPr id="354" name="Google Shape;354;p58"/>
          <p:cNvPicPr preferRelativeResize="0"/>
          <p:nvPr/>
        </p:nvPicPr>
        <p:blipFill>
          <a:blip r:embed="rId4">
            <a:alphaModFix/>
          </a:blip>
          <a:stretch>
            <a:fillRect/>
          </a:stretch>
        </p:blipFill>
        <p:spPr>
          <a:xfrm>
            <a:off x="704850" y="2410300"/>
            <a:ext cx="11038650" cy="353838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sldNum" idx="12"/>
          </p:nvPr>
        </p:nvSpPr>
        <p:spPr>
          <a:xfrm>
            <a:off x="11743509" y="6291051"/>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61" name="Google Shape;361;p59"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362" name="Google Shape;362;p59"/>
          <p:cNvSpPr txBox="1">
            <a:spLocks noGrp="1"/>
          </p:cNvSpPr>
          <p:nvPr>
            <p:ph type="title"/>
          </p:nvPr>
        </p:nvSpPr>
        <p:spPr>
          <a:xfrm>
            <a:off x="838200" y="365125"/>
            <a:ext cx="9325500" cy="132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a:solidFill>
                  <a:srgbClr val="005089"/>
                </a:solidFill>
              </a:rPr>
              <a:t>How are we using this data to guide instructional programs and planning this year?</a:t>
            </a:r>
            <a:endParaRPr sz="4000">
              <a:solidFill>
                <a:srgbClr val="005089"/>
              </a:solidFill>
            </a:endParaRPr>
          </a:p>
        </p:txBody>
      </p:sp>
      <p:graphicFrame>
        <p:nvGraphicFramePr>
          <p:cNvPr id="363" name="Google Shape;363;p59"/>
          <p:cNvGraphicFramePr/>
          <p:nvPr/>
        </p:nvGraphicFramePr>
        <p:xfrm>
          <a:off x="449141" y="2104538"/>
          <a:ext cx="11293700" cy="4551625"/>
        </p:xfrm>
        <a:graphic>
          <a:graphicData uri="http://schemas.openxmlformats.org/drawingml/2006/table">
            <a:tbl>
              <a:tblPr>
                <a:noFill/>
                <a:tableStyleId>{2CDCA4B4-F5F9-4F96-9856-3C7D85F557DD}</a:tableStyleId>
              </a:tblPr>
              <a:tblGrid>
                <a:gridCol w="1671350">
                  <a:extLst>
                    <a:ext uri="{9D8B030D-6E8A-4147-A177-3AD203B41FA5}">
                      <a16:colId xmlns:a16="http://schemas.microsoft.com/office/drawing/2014/main" val="20000"/>
                    </a:ext>
                  </a:extLst>
                </a:gridCol>
                <a:gridCol w="3298900">
                  <a:extLst>
                    <a:ext uri="{9D8B030D-6E8A-4147-A177-3AD203B41FA5}">
                      <a16:colId xmlns:a16="http://schemas.microsoft.com/office/drawing/2014/main" val="20001"/>
                    </a:ext>
                  </a:extLst>
                </a:gridCol>
                <a:gridCol w="3370350">
                  <a:extLst>
                    <a:ext uri="{9D8B030D-6E8A-4147-A177-3AD203B41FA5}">
                      <a16:colId xmlns:a16="http://schemas.microsoft.com/office/drawing/2014/main" val="20002"/>
                    </a:ext>
                  </a:extLst>
                </a:gridCol>
                <a:gridCol w="2953100">
                  <a:extLst>
                    <a:ext uri="{9D8B030D-6E8A-4147-A177-3AD203B41FA5}">
                      <a16:colId xmlns:a16="http://schemas.microsoft.com/office/drawing/2014/main" val="20003"/>
                    </a:ext>
                  </a:extLst>
                </a:gridCol>
              </a:tblGrid>
              <a:tr h="772400">
                <a:tc>
                  <a:txBody>
                    <a:bodyPr/>
                    <a:lstStyle/>
                    <a:p>
                      <a:pPr marL="0" lvl="0" indent="0" algn="l"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FFFFFF"/>
                        </a:solidFill>
                      </a:endParaRPr>
                    </a:p>
                  </a:txBody>
                  <a:tcPr marL="23850" marR="23850" marT="11925" marB="11925" anchor="ctr">
                    <a:lnL w="9525" cap="flat" cmpd="sng">
                      <a:solidFill>
                        <a:srgbClr val="005089"/>
                      </a:solidFill>
                      <a:prstDash val="solid"/>
                      <a:round/>
                      <a:headEnd type="none" w="sm" len="sm"/>
                      <a:tailEnd type="none" w="sm" len="sm"/>
                    </a:lnL>
                    <a:lnR w="9525" cap="flat" cmpd="sng">
                      <a:solidFill>
                        <a:srgbClr val="005089"/>
                      </a:solidFill>
                      <a:prstDash val="solid"/>
                      <a:round/>
                      <a:headEnd type="none" w="sm" len="sm"/>
                      <a:tailEnd type="none" w="sm" len="sm"/>
                    </a:lnR>
                    <a:lnT w="9525" cap="flat" cmpd="sng">
                      <a:solidFill>
                        <a:srgbClr val="005089"/>
                      </a:solidFill>
                      <a:prstDash val="solid"/>
                      <a:round/>
                      <a:headEnd type="none" w="sm" len="sm"/>
                      <a:tailEnd type="none" w="sm" len="sm"/>
                    </a:lnT>
                    <a:lnB w="38100" cap="flat" cmpd="sng">
                      <a:solidFill>
                        <a:srgbClr val="6DC1D0"/>
                      </a:solidFill>
                      <a:prstDash val="solid"/>
                      <a:round/>
                      <a:headEnd type="none" w="sm" len="sm"/>
                      <a:tailEnd type="none" w="sm" len="sm"/>
                    </a:lnB>
                    <a:solidFill>
                      <a:srgbClr val="21598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b="1">
                          <a:solidFill>
                            <a:srgbClr val="FFFFFF"/>
                          </a:solidFill>
                        </a:rPr>
                        <a:t>Academic Support Services </a:t>
                      </a:r>
                      <a:endParaRPr b="1">
                        <a:solidFill>
                          <a:srgbClr val="FFFFFF"/>
                        </a:solidFill>
                      </a:endParaRPr>
                    </a:p>
                    <a:p>
                      <a:pPr marL="0" marR="0" lvl="0" indent="0" algn="ctr" rtl="0">
                        <a:lnSpc>
                          <a:spcPct val="100000"/>
                        </a:lnSpc>
                        <a:spcBef>
                          <a:spcPts val="0"/>
                        </a:spcBef>
                        <a:spcAft>
                          <a:spcPts val="0"/>
                        </a:spcAft>
                        <a:buClr>
                          <a:srgbClr val="FFFFFF"/>
                        </a:buClr>
                        <a:buSzPts val="1400"/>
                        <a:buFont typeface="Arial"/>
                        <a:buNone/>
                      </a:pPr>
                      <a:r>
                        <a:rPr lang="en-US" b="1">
                          <a:solidFill>
                            <a:srgbClr val="FFFFFF"/>
                          </a:solidFill>
                        </a:rPr>
                        <a:t>Historical </a:t>
                      </a:r>
                      <a:endParaRPr b="1">
                        <a:solidFill>
                          <a:srgbClr val="FFFFFF"/>
                        </a:solidFill>
                      </a:endParaRPr>
                    </a:p>
                  </a:txBody>
                  <a:tcPr marL="23850" marR="23850" marT="11925" marB="11925" anchor="ctr">
                    <a:lnL w="9525" cap="flat" cmpd="sng">
                      <a:solidFill>
                        <a:srgbClr val="005089"/>
                      </a:solidFill>
                      <a:prstDash val="solid"/>
                      <a:round/>
                      <a:headEnd type="none" w="sm" len="sm"/>
                      <a:tailEnd type="none" w="sm" len="sm"/>
                    </a:lnL>
                    <a:lnR w="9525" cap="flat" cmpd="sng">
                      <a:solidFill>
                        <a:srgbClr val="005089"/>
                      </a:solidFill>
                      <a:prstDash val="solid"/>
                      <a:round/>
                      <a:headEnd type="none" w="sm" len="sm"/>
                      <a:tailEnd type="none" w="sm" len="sm"/>
                    </a:lnR>
                    <a:lnT w="9525" cap="flat" cmpd="sng">
                      <a:solidFill>
                        <a:srgbClr val="005089"/>
                      </a:solidFill>
                      <a:prstDash val="solid"/>
                      <a:round/>
                      <a:headEnd type="none" w="sm" len="sm"/>
                      <a:tailEnd type="none" w="sm" len="sm"/>
                    </a:lnT>
                    <a:lnB w="38100" cap="flat" cmpd="sng">
                      <a:solidFill>
                        <a:schemeClr val="lt1"/>
                      </a:solidFill>
                      <a:prstDash val="solid"/>
                      <a:round/>
                      <a:headEnd type="none" w="sm" len="sm"/>
                      <a:tailEnd type="none" w="sm" len="sm"/>
                    </a:lnB>
                    <a:solidFill>
                      <a:srgbClr val="21598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b="1">
                          <a:solidFill>
                            <a:srgbClr val="FFFFFF"/>
                          </a:solidFill>
                        </a:rPr>
                        <a:t>Academic Support Services </a:t>
                      </a:r>
                      <a:endParaRPr b="1">
                        <a:solidFill>
                          <a:srgbClr val="FFFFFF"/>
                        </a:solidFill>
                      </a:endParaRPr>
                    </a:p>
                    <a:p>
                      <a:pPr marL="0" lvl="0" indent="0" algn="ctr" rtl="0">
                        <a:spcBef>
                          <a:spcPts val="0"/>
                        </a:spcBef>
                        <a:spcAft>
                          <a:spcPts val="0"/>
                        </a:spcAft>
                        <a:buClr>
                          <a:schemeClr val="lt1"/>
                        </a:buClr>
                        <a:buSzPts val="1400"/>
                        <a:buFont typeface="Arial"/>
                        <a:buNone/>
                      </a:pPr>
                      <a:r>
                        <a:rPr lang="en-US" b="1">
                          <a:solidFill>
                            <a:schemeClr val="lt1"/>
                          </a:solidFill>
                        </a:rPr>
                        <a:t>Additional </a:t>
                      </a:r>
                      <a:endParaRPr b="1">
                        <a:solidFill>
                          <a:srgbClr val="FFFFFF"/>
                        </a:solidFill>
                      </a:endParaRPr>
                    </a:p>
                  </a:txBody>
                  <a:tcPr marL="23850" marR="23850" marT="11925" marB="11925" anchor="ctr">
                    <a:lnL w="9525" cap="flat" cmpd="sng">
                      <a:solidFill>
                        <a:srgbClr val="005089"/>
                      </a:solidFill>
                      <a:prstDash val="solid"/>
                      <a:round/>
                      <a:headEnd type="none" w="sm" len="sm"/>
                      <a:tailEnd type="none" w="sm" len="sm"/>
                    </a:lnL>
                    <a:lnR w="9525" cap="flat" cmpd="sng">
                      <a:solidFill>
                        <a:srgbClr val="005089"/>
                      </a:solidFill>
                      <a:prstDash val="solid"/>
                      <a:round/>
                      <a:headEnd type="none" w="sm" len="sm"/>
                      <a:tailEnd type="none" w="sm" len="sm"/>
                    </a:lnR>
                    <a:lnT w="9525" cap="flat" cmpd="sng">
                      <a:solidFill>
                        <a:srgbClr val="005089"/>
                      </a:solidFill>
                      <a:prstDash val="solid"/>
                      <a:round/>
                      <a:headEnd type="none" w="sm" len="sm"/>
                      <a:tailEnd type="none" w="sm" len="sm"/>
                    </a:lnT>
                    <a:lnB w="38100" cap="flat" cmpd="sng">
                      <a:solidFill>
                        <a:schemeClr val="lt1"/>
                      </a:solidFill>
                      <a:prstDash val="solid"/>
                      <a:round/>
                      <a:headEnd type="none" w="sm" len="sm"/>
                      <a:tailEnd type="none" w="sm" len="sm"/>
                    </a:lnB>
                    <a:solidFill>
                      <a:srgbClr val="21598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b="1">
                          <a:solidFill>
                            <a:srgbClr val="FFFFFF"/>
                          </a:solidFill>
                        </a:rPr>
                        <a:t>Holistic Support Services </a:t>
                      </a:r>
                      <a:endParaRPr b="1">
                        <a:solidFill>
                          <a:srgbClr val="FFFFFF"/>
                        </a:solidFill>
                      </a:endParaRPr>
                    </a:p>
                    <a:p>
                      <a:pPr marL="0" marR="0" lvl="0" indent="0" algn="ctr" rtl="0">
                        <a:lnSpc>
                          <a:spcPct val="100000"/>
                        </a:lnSpc>
                        <a:spcBef>
                          <a:spcPts val="0"/>
                        </a:spcBef>
                        <a:spcAft>
                          <a:spcPts val="0"/>
                        </a:spcAft>
                        <a:buClr>
                          <a:srgbClr val="FFFFFF"/>
                        </a:buClr>
                        <a:buSzPts val="1400"/>
                        <a:buFont typeface="Arial"/>
                        <a:buNone/>
                      </a:pPr>
                      <a:r>
                        <a:rPr lang="en-US" b="1">
                          <a:solidFill>
                            <a:srgbClr val="FFFFFF"/>
                          </a:solidFill>
                        </a:rPr>
                        <a:t>Expanded</a:t>
                      </a:r>
                      <a:endParaRPr b="1">
                        <a:solidFill>
                          <a:srgbClr val="FFFFFF"/>
                        </a:solidFill>
                      </a:endParaRPr>
                    </a:p>
                  </a:txBody>
                  <a:tcPr marL="23850" marR="23850" marT="11925" marB="11925" anchor="ctr">
                    <a:lnL w="9525" cap="flat" cmpd="sng">
                      <a:solidFill>
                        <a:srgbClr val="005089"/>
                      </a:solidFill>
                      <a:prstDash val="solid"/>
                      <a:round/>
                      <a:headEnd type="none" w="sm" len="sm"/>
                      <a:tailEnd type="none" w="sm" len="sm"/>
                    </a:lnL>
                    <a:lnR w="9525" cap="flat" cmpd="sng">
                      <a:solidFill>
                        <a:srgbClr val="005089"/>
                      </a:solidFill>
                      <a:prstDash val="solid"/>
                      <a:round/>
                      <a:headEnd type="none" w="sm" len="sm"/>
                      <a:tailEnd type="none" w="sm" len="sm"/>
                    </a:lnR>
                    <a:lnT w="9525" cap="flat" cmpd="sng">
                      <a:solidFill>
                        <a:srgbClr val="005089"/>
                      </a:solidFill>
                      <a:prstDash val="solid"/>
                      <a:round/>
                      <a:headEnd type="none" w="sm" len="sm"/>
                      <a:tailEnd type="none" w="sm" len="sm"/>
                    </a:lnT>
                    <a:lnB w="38100" cap="flat" cmpd="sng">
                      <a:solidFill>
                        <a:schemeClr val="lt1"/>
                      </a:solidFill>
                      <a:prstDash val="solid"/>
                      <a:round/>
                      <a:headEnd type="none" w="sm" len="sm"/>
                      <a:tailEnd type="none" w="sm" len="sm"/>
                    </a:lnB>
                    <a:solidFill>
                      <a:srgbClr val="215984"/>
                    </a:solidFill>
                  </a:tcPr>
                </a:tc>
                <a:extLst>
                  <a:ext uri="{0D108BD9-81ED-4DB2-BD59-A6C34878D82A}">
                    <a16:rowId xmlns:a16="http://schemas.microsoft.com/office/drawing/2014/main" val="10000"/>
                  </a:ext>
                </a:extLst>
              </a:tr>
              <a:tr h="433975">
                <a:tc rowSpan="3">
                  <a:txBody>
                    <a:bodyPr/>
                    <a:lstStyle/>
                    <a:p>
                      <a:pPr marL="0" lvl="0" indent="0" algn="ctr" rtl="0">
                        <a:spcBef>
                          <a:spcPts val="0"/>
                        </a:spcBef>
                        <a:spcAft>
                          <a:spcPts val="0"/>
                        </a:spcAft>
                        <a:buNone/>
                      </a:pPr>
                      <a:r>
                        <a:rPr lang="en-US" b="1">
                          <a:solidFill>
                            <a:schemeClr val="lt1"/>
                          </a:solidFill>
                        </a:rPr>
                        <a:t>Direct Services</a:t>
                      </a:r>
                      <a:endParaRPr b="1">
                        <a:solidFill>
                          <a:schemeClr val="lt1"/>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rgbClr val="6DC1D0"/>
                      </a:solidFill>
                      <a:prstDash val="solid"/>
                      <a:round/>
                      <a:headEnd type="none" w="sm" len="sm"/>
                      <a:tailEnd type="none" w="sm" len="sm"/>
                    </a:lnT>
                    <a:lnB w="38100" cap="flat" cmpd="sng">
                      <a:solidFill>
                        <a:schemeClr val="lt1"/>
                      </a:solidFill>
                      <a:prstDash val="solid"/>
                      <a:round/>
                      <a:headEnd type="none" w="sm" len="sm"/>
                      <a:tailEnd type="none" w="sm" len="sm"/>
                    </a:lnB>
                    <a:solidFill>
                      <a:srgbClr val="6DC1D0"/>
                    </a:solidFill>
                  </a:tcPr>
                </a:tc>
                <a:tc rowSpan="3">
                  <a:txBody>
                    <a:bodyPr/>
                    <a:lstStyle/>
                    <a:p>
                      <a:pPr marL="0" lvl="0" indent="0" algn="ctr" rtl="0">
                        <a:lnSpc>
                          <a:spcPct val="115000"/>
                        </a:lnSpc>
                        <a:spcBef>
                          <a:spcPts val="0"/>
                        </a:spcBef>
                        <a:spcAft>
                          <a:spcPts val="0"/>
                        </a:spcAft>
                        <a:buNone/>
                      </a:pPr>
                      <a:r>
                        <a:rPr lang="en-US">
                          <a:solidFill>
                            <a:srgbClr val="3C3C3C"/>
                          </a:solidFill>
                        </a:rPr>
                        <a:t>Summer Academy</a:t>
                      </a:r>
                      <a:endParaRPr/>
                    </a:p>
                    <a:p>
                      <a:pPr marL="0" lvl="0" indent="0" algn="ctr" rtl="0">
                        <a:lnSpc>
                          <a:spcPct val="115000"/>
                        </a:lnSpc>
                        <a:spcBef>
                          <a:spcPts val="0"/>
                        </a:spcBef>
                        <a:spcAft>
                          <a:spcPts val="0"/>
                        </a:spcAft>
                        <a:buNone/>
                      </a:pPr>
                      <a:r>
                        <a:rPr lang="en-US"/>
                        <a:t>DTI/Marlin Hour </a:t>
                      </a:r>
                      <a:endParaRPr/>
                    </a:p>
                    <a:p>
                      <a:pPr marL="0" lvl="0" indent="0" algn="ctr" rtl="0">
                        <a:lnSpc>
                          <a:spcPct val="115000"/>
                        </a:lnSpc>
                        <a:spcBef>
                          <a:spcPts val="0"/>
                        </a:spcBef>
                        <a:spcAft>
                          <a:spcPts val="0"/>
                        </a:spcAft>
                        <a:buNone/>
                      </a:pPr>
                      <a:r>
                        <a:rPr lang="en-US">
                          <a:solidFill>
                            <a:srgbClr val="3C3C3C"/>
                          </a:solidFill>
                        </a:rPr>
                        <a:t>Interventionists Case Management*</a:t>
                      </a:r>
                      <a:endParaRPr/>
                    </a:p>
                  </a:txBody>
                  <a:tcPr marL="23850" marR="23850" marT="11925" marB="11925" anchor="ctr">
                    <a:lnL w="38100" cap="flat" cmpd="sng">
                      <a:solidFill>
                        <a:schemeClr val="lt1"/>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2"/>
                      </a:solidFill>
                      <a:prstDash val="solid"/>
                      <a:round/>
                      <a:headEnd type="none" w="sm" len="sm"/>
                      <a:tailEnd type="none" w="sm" len="sm"/>
                    </a:lnB>
                  </a:tcPr>
                </a:tc>
                <a:tc rowSpan="3">
                  <a:txBody>
                    <a:bodyPr/>
                    <a:lstStyle/>
                    <a:p>
                      <a:pPr marL="0" lvl="0" indent="0" algn="ctr" rtl="0">
                        <a:lnSpc>
                          <a:spcPct val="115000"/>
                        </a:lnSpc>
                        <a:spcBef>
                          <a:spcPts val="0"/>
                        </a:spcBef>
                        <a:spcAft>
                          <a:spcPts val="0"/>
                        </a:spcAft>
                        <a:buNone/>
                      </a:pPr>
                      <a:r>
                        <a:rPr lang="en-US">
                          <a:solidFill>
                            <a:srgbClr val="3C3C3C"/>
                          </a:solidFill>
                        </a:rPr>
                        <a:t>Acceleration Academy (ELD)</a:t>
                      </a:r>
                      <a:endParaRPr>
                        <a:solidFill>
                          <a:srgbClr val="3C3C3C"/>
                        </a:solidFill>
                      </a:endParaRPr>
                    </a:p>
                    <a:p>
                      <a:pPr marL="0" lvl="0" indent="0" algn="ctr" rtl="0">
                        <a:lnSpc>
                          <a:spcPct val="115000"/>
                        </a:lnSpc>
                        <a:spcBef>
                          <a:spcPts val="0"/>
                        </a:spcBef>
                        <a:spcAft>
                          <a:spcPts val="0"/>
                        </a:spcAft>
                        <a:buNone/>
                      </a:pPr>
                      <a:r>
                        <a:rPr lang="en-US"/>
                        <a:t>Acceleration Academy (Math)</a:t>
                      </a:r>
                      <a:endParaRPr/>
                    </a:p>
                    <a:p>
                      <a:pPr marL="0" lvl="0" indent="0" algn="ctr" rtl="0">
                        <a:lnSpc>
                          <a:spcPct val="115000"/>
                        </a:lnSpc>
                        <a:spcBef>
                          <a:spcPts val="0"/>
                        </a:spcBef>
                        <a:spcAft>
                          <a:spcPts val="0"/>
                        </a:spcAft>
                        <a:buNone/>
                      </a:pPr>
                      <a:r>
                        <a:rPr lang="en-US">
                          <a:solidFill>
                            <a:srgbClr val="3C3C3C"/>
                          </a:solidFill>
                        </a:rPr>
                        <a:t>Student Success Liaisons </a:t>
                      </a:r>
                      <a:endParaRPr>
                        <a:solidFill>
                          <a:srgbClr val="3C3C3C"/>
                        </a:solidFill>
                      </a:endParaRPr>
                    </a:p>
                    <a:p>
                      <a:pPr marL="0" lvl="0" indent="0" algn="ctr" rtl="0">
                        <a:lnSpc>
                          <a:spcPct val="115000"/>
                        </a:lnSpc>
                        <a:spcBef>
                          <a:spcPts val="0"/>
                        </a:spcBef>
                        <a:spcAft>
                          <a:spcPts val="0"/>
                        </a:spcAft>
                        <a:buNone/>
                      </a:pPr>
                      <a:r>
                        <a:rPr lang="en-US">
                          <a:solidFill>
                            <a:srgbClr val="3C3C3C"/>
                          </a:solidFill>
                        </a:rPr>
                        <a:t>Case Management </a:t>
                      </a:r>
                      <a:endParaRPr>
                        <a:solidFill>
                          <a:srgbClr val="3C3C3C"/>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2"/>
                      </a:solidFill>
                      <a:prstDash val="solid"/>
                      <a:round/>
                      <a:headEnd type="none" w="sm" len="sm"/>
                      <a:tailEnd type="none" w="sm" len="sm"/>
                    </a:lnB>
                  </a:tcPr>
                </a:tc>
                <a:tc rowSpan="3">
                  <a:txBody>
                    <a:bodyPr/>
                    <a:lstStyle/>
                    <a:p>
                      <a:pPr marL="0" lvl="0" indent="0" algn="ctr" rtl="0">
                        <a:spcBef>
                          <a:spcPts val="0"/>
                        </a:spcBef>
                        <a:spcAft>
                          <a:spcPts val="0"/>
                        </a:spcAft>
                        <a:buNone/>
                      </a:pPr>
                      <a:r>
                        <a:rPr lang="en-US">
                          <a:solidFill>
                            <a:srgbClr val="3C3C3C"/>
                          </a:solidFill>
                        </a:rPr>
                        <a:t>FPA Psychological Services</a:t>
                      </a:r>
                      <a:endParaRPr/>
                    </a:p>
                    <a:p>
                      <a:pPr marL="0" lvl="0" indent="0" algn="ctr" rtl="0">
                        <a:spcBef>
                          <a:spcPts val="0"/>
                        </a:spcBef>
                        <a:spcAft>
                          <a:spcPts val="0"/>
                        </a:spcAft>
                        <a:buNone/>
                      </a:pPr>
                      <a:r>
                        <a:rPr lang="en-US">
                          <a:solidFill>
                            <a:srgbClr val="3C3C3C"/>
                          </a:solidFill>
                        </a:rPr>
                        <a:t> </a:t>
                      </a:r>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851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228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04175">
                <a:tc rowSpan="2">
                  <a:txBody>
                    <a:bodyPr/>
                    <a:lstStyle/>
                    <a:p>
                      <a:pPr marL="0" lvl="0" indent="0" algn="ctr" rtl="0">
                        <a:spcBef>
                          <a:spcPts val="0"/>
                        </a:spcBef>
                        <a:spcAft>
                          <a:spcPts val="0"/>
                        </a:spcAft>
                        <a:buNone/>
                      </a:pPr>
                      <a:r>
                        <a:rPr lang="en-US" b="1">
                          <a:solidFill>
                            <a:schemeClr val="lt1"/>
                          </a:solidFill>
                        </a:rPr>
                        <a:t>Tools</a:t>
                      </a:r>
                      <a:endParaRPr b="1">
                        <a:solidFill>
                          <a:schemeClr val="lt1"/>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DC1D0"/>
                    </a:solidFill>
                  </a:tcPr>
                </a:tc>
                <a:tc rowSpan="2">
                  <a:txBody>
                    <a:bodyPr/>
                    <a:lstStyle/>
                    <a:p>
                      <a:pPr marL="0" lvl="0" indent="0" algn="ctr" rtl="0">
                        <a:lnSpc>
                          <a:spcPct val="115000"/>
                        </a:lnSpc>
                        <a:spcBef>
                          <a:spcPts val="0"/>
                        </a:spcBef>
                        <a:spcAft>
                          <a:spcPts val="0"/>
                        </a:spcAft>
                        <a:buNone/>
                      </a:pPr>
                      <a:r>
                        <a:rPr lang="en-US">
                          <a:solidFill>
                            <a:srgbClr val="3C3C3C"/>
                          </a:solidFill>
                        </a:rPr>
                        <a:t>Individualized student support: </a:t>
                      </a:r>
                      <a:endParaRPr>
                        <a:solidFill>
                          <a:srgbClr val="3C3C3C"/>
                        </a:solidFill>
                      </a:endParaRPr>
                    </a:p>
                    <a:p>
                      <a:pPr marL="0" lvl="0" indent="0" algn="ctr" rtl="0">
                        <a:lnSpc>
                          <a:spcPct val="115000"/>
                        </a:lnSpc>
                        <a:spcBef>
                          <a:spcPts val="0"/>
                        </a:spcBef>
                        <a:spcAft>
                          <a:spcPts val="0"/>
                        </a:spcAft>
                        <a:buNone/>
                      </a:pPr>
                      <a:r>
                        <a:rPr lang="en-US">
                          <a:solidFill>
                            <a:srgbClr val="3C3C3C"/>
                          </a:solidFill>
                        </a:rPr>
                        <a:t>Lexia or IXL</a:t>
                      </a:r>
                      <a:endParaRPr/>
                    </a:p>
                    <a:p>
                      <a:pPr marL="0" lvl="0" indent="0" algn="ctr" rtl="0">
                        <a:lnSpc>
                          <a:spcPct val="115000"/>
                        </a:lnSpc>
                        <a:spcBef>
                          <a:spcPts val="0"/>
                        </a:spcBef>
                        <a:spcAft>
                          <a:spcPts val="0"/>
                        </a:spcAft>
                        <a:buNone/>
                      </a:pPr>
                      <a:r>
                        <a:rPr lang="en-US">
                          <a:solidFill>
                            <a:srgbClr val="3C3C3C"/>
                          </a:solidFill>
                        </a:rPr>
                        <a:t>Progress Monitoring Tools </a:t>
                      </a:r>
                      <a:endParaRPr>
                        <a:solidFill>
                          <a:srgbClr val="3C3C3C"/>
                        </a:solidFill>
                      </a:endParaRPr>
                    </a:p>
                    <a:p>
                      <a:pPr marL="0" lvl="0" indent="0" algn="ctr" rtl="0">
                        <a:lnSpc>
                          <a:spcPct val="115000"/>
                        </a:lnSpc>
                        <a:spcBef>
                          <a:spcPts val="0"/>
                        </a:spcBef>
                        <a:spcAft>
                          <a:spcPts val="0"/>
                        </a:spcAft>
                        <a:buNone/>
                      </a:pPr>
                      <a:r>
                        <a:rPr lang="en-US">
                          <a:solidFill>
                            <a:srgbClr val="3C3C3C"/>
                          </a:solidFill>
                        </a:rPr>
                        <a:t>STAR Reading and Math IAB</a:t>
                      </a:r>
                      <a:endParaRPr>
                        <a:solidFill>
                          <a:srgbClr val="3C3C3C"/>
                        </a:solidFill>
                      </a:endParaRPr>
                    </a:p>
                  </a:txBody>
                  <a:tcPr marL="23850" marR="23850" marT="11925" marB="11925" anchor="ctr">
                    <a:lnL w="38100" cap="flat" cmpd="sng">
                      <a:solidFill>
                        <a:schemeClr val="lt1"/>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a:solidFill>
                            <a:srgbClr val="3C3C3C"/>
                          </a:solidFill>
                        </a:rPr>
                        <a:t>Individualized student support: </a:t>
                      </a:r>
                      <a:endParaRPr>
                        <a:solidFill>
                          <a:srgbClr val="3C3C3C"/>
                        </a:solidFill>
                      </a:endParaRPr>
                    </a:p>
                    <a:p>
                      <a:pPr marL="0" lvl="0" indent="0" algn="ctr" rtl="0">
                        <a:lnSpc>
                          <a:spcPct val="115000"/>
                        </a:lnSpc>
                        <a:spcBef>
                          <a:spcPts val="0"/>
                        </a:spcBef>
                        <a:spcAft>
                          <a:spcPts val="0"/>
                        </a:spcAft>
                        <a:buNone/>
                      </a:pPr>
                      <a:r>
                        <a:rPr lang="en-US">
                          <a:solidFill>
                            <a:srgbClr val="3C3C3C"/>
                          </a:solidFill>
                        </a:rPr>
                        <a:t>Lexia (expanded licenses)  </a:t>
                      </a:r>
                      <a:endParaRPr/>
                    </a:p>
                    <a:p>
                      <a:pPr marL="0" lvl="0" indent="0" algn="ctr" rtl="0">
                        <a:lnSpc>
                          <a:spcPct val="115000"/>
                        </a:lnSpc>
                        <a:spcBef>
                          <a:spcPts val="0"/>
                        </a:spcBef>
                        <a:spcAft>
                          <a:spcPts val="0"/>
                        </a:spcAft>
                        <a:buNone/>
                      </a:pPr>
                      <a:r>
                        <a:rPr lang="en-US">
                          <a:solidFill>
                            <a:srgbClr val="3C3C3C"/>
                          </a:solidFill>
                        </a:rPr>
                        <a:t>Progress Monitoring Tools</a:t>
                      </a:r>
                      <a:endParaRPr>
                        <a:solidFill>
                          <a:srgbClr val="3C3C3C"/>
                        </a:solidFill>
                      </a:endParaRPr>
                    </a:p>
                    <a:p>
                      <a:pPr marL="0" lvl="0" indent="0" algn="ctr" rtl="0">
                        <a:lnSpc>
                          <a:spcPct val="115000"/>
                        </a:lnSpc>
                        <a:spcBef>
                          <a:spcPts val="0"/>
                        </a:spcBef>
                        <a:spcAft>
                          <a:spcPts val="0"/>
                        </a:spcAft>
                        <a:buNone/>
                      </a:pPr>
                      <a:r>
                        <a:rPr lang="en-US">
                          <a:solidFill>
                            <a:srgbClr val="3C3C3C"/>
                          </a:solidFill>
                        </a:rPr>
                        <a:t>MAP Math Diagnostic </a:t>
                      </a:r>
                      <a:endParaRPr>
                        <a:solidFill>
                          <a:srgbClr val="3C3C3C"/>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tcPr>
                </a:tc>
                <a:tc rowSpan="2">
                  <a:txBody>
                    <a:bodyPr/>
                    <a:lstStyle/>
                    <a:p>
                      <a:pPr marL="0" lvl="0" indent="0" algn="ctr" rtl="0">
                        <a:spcBef>
                          <a:spcPts val="0"/>
                        </a:spcBef>
                        <a:spcAft>
                          <a:spcPts val="0"/>
                        </a:spcAft>
                        <a:buNone/>
                      </a:pPr>
                      <a:r>
                        <a:rPr lang="en-US">
                          <a:solidFill>
                            <a:srgbClr val="3C3C3C"/>
                          </a:solidFill>
                        </a:rPr>
                        <a:t>Advisory (PMSC) Curriculum </a:t>
                      </a:r>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709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61850">
                <a:tc rowSpan="2">
                  <a:txBody>
                    <a:bodyPr/>
                    <a:lstStyle/>
                    <a:p>
                      <a:pPr marL="0" lvl="0" indent="0" algn="ctr" rtl="0">
                        <a:spcBef>
                          <a:spcPts val="0"/>
                        </a:spcBef>
                        <a:spcAft>
                          <a:spcPts val="0"/>
                        </a:spcAft>
                        <a:buNone/>
                      </a:pPr>
                      <a:r>
                        <a:rPr lang="en-US" b="1">
                          <a:solidFill>
                            <a:schemeClr val="lt1"/>
                          </a:solidFill>
                        </a:rPr>
                        <a:t>Professional Development </a:t>
                      </a:r>
                      <a:endParaRPr b="1">
                        <a:solidFill>
                          <a:schemeClr val="lt1"/>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2"/>
                      </a:solidFill>
                      <a:prstDash val="solid"/>
                      <a:round/>
                      <a:headEnd type="none" w="sm" len="sm"/>
                      <a:tailEnd type="none" w="sm" len="sm"/>
                    </a:lnB>
                    <a:solidFill>
                      <a:srgbClr val="6DC1D0"/>
                    </a:solidFill>
                  </a:tcPr>
                </a:tc>
                <a:tc rowSpan="2">
                  <a:txBody>
                    <a:bodyPr/>
                    <a:lstStyle/>
                    <a:p>
                      <a:pPr marL="0" lvl="0" indent="0" algn="ctr" rtl="0">
                        <a:lnSpc>
                          <a:spcPct val="115000"/>
                        </a:lnSpc>
                        <a:spcBef>
                          <a:spcPts val="0"/>
                        </a:spcBef>
                        <a:spcAft>
                          <a:spcPts val="0"/>
                        </a:spcAft>
                        <a:buNone/>
                      </a:pPr>
                      <a:r>
                        <a:rPr lang="en-US">
                          <a:solidFill>
                            <a:srgbClr val="3C3C3C"/>
                          </a:solidFill>
                        </a:rPr>
                        <a:t>Intervention Services Professional Development (RTFisher)  </a:t>
                      </a:r>
                      <a:endParaRPr>
                        <a:solidFill>
                          <a:srgbClr val="3C3C3C"/>
                        </a:solidFill>
                      </a:endParaRPr>
                    </a:p>
                    <a:p>
                      <a:pPr marL="0" lvl="0" indent="0" algn="ctr" rtl="0">
                        <a:lnSpc>
                          <a:spcPct val="115000"/>
                        </a:lnSpc>
                        <a:spcBef>
                          <a:spcPts val="0"/>
                        </a:spcBef>
                        <a:spcAft>
                          <a:spcPts val="0"/>
                        </a:spcAft>
                        <a:buNone/>
                      </a:pPr>
                      <a:r>
                        <a:rPr lang="en-US">
                          <a:solidFill>
                            <a:srgbClr val="3C3C3C"/>
                          </a:solidFill>
                        </a:rPr>
                        <a:t>Intervention Services Coaching (RTFisher) </a:t>
                      </a:r>
                      <a:endParaRPr>
                        <a:solidFill>
                          <a:srgbClr val="3C3C3C"/>
                        </a:solidFill>
                      </a:endParaRPr>
                    </a:p>
                  </a:txBody>
                  <a:tcPr marL="23850" marR="23850" marT="11925" marB="11925" anchor="ctr">
                    <a:lnL w="38100" cap="flat" cmpd="sng">
                      <a:solidFill>
                        <a:schemeClr val="lt1"/>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a:t>ACCESS Math Professional Development </a:t>
                      </a:r>
                      <a:endParaRPr>
                        <a:solidFill>
                          <a:srgbClr val="3C3C3C"/>
                        </a:solidFill>
                      </a:endParaRPr>
                    </a:p>
                    <a:p>
                      <a:pPr marL="0" lvl="0" indent="0" algn="ctr" rtl="0">
                        <a:lnSpc>
                          <a:spcPct val="115000"/>
                        </a:lnSpc>
                        <a:spcBef>
                          <a:spcPts val="0"/>
                        </a:spcBef>
                        <a:spcAft>
                          <a:spcPts val="0"/>
                        </a:spcAft>
                        <a:buNone/>
                      </a:pPr>
                      <a:r>
                        <a:rPr lang="en-US"/>
                        <a:t>RTI@Work Institute </a:t>
                      </a:r>
                      <a:endParaRPr>
                        <a:solidFill>
                          <a:srgbClr val="3C3C3C"/>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tcPr>
                </a:tc>
                <a:tc rowSpan="2">
                  <a:txBody>
                    <a:bodyPr/>
                    <a:lstStyle/>
                    <a:p>
                      <a:pPr marL="0" lvl="0" indent="0" algn="ctr" rtl="0">
                        <a:spcBef>
                          <a:spcPts val="0"/>
                        </a:spcBef>
                        <a:spcAft>
                          <a:spcPts val="0"/>
                        </a:spcAft>
                        <a:buNone/>
                      </a:pPr>
                      <a:r>
                        <a:rPr lang="en-US">
                          <a:solidFill>
                            <a:srgbClr val="3C3C3C"/>
                          </a:solidFill>
                        </a:rPr>
                        <a:t>Faculty SEL </a:t>
                      </a:r>
                      <a:endParaRPr>
                        <a:solidFill>
                          <a:srgbClr val="3C3C3C"/>
                        </a:solidFill>
                      </a:endParaRPr>
                    </a:p>
                    <a:p>
                      <a:pPr marL="0" lvl="0" indent="0" algn="ctr" rtl="0">
                        <a:spcBef>
                          <a:spcPts val="0"/>
                        </a:spcBef>
                        <a:spcAft>
                          <a:spcPts val="0"/>
                        </a:spcAft>
                        <a:buNone/>
                      </a:pPr>
                      <a:r>
                        <a:rPr lang="en-US">
                          <a:solidFill>
                            <a:srgbClr val="3C3C3C"/>
                          </a:solidFill>
                        </a:rPr>
                        <a:t>Professional Development </a:t>
                      </a:r>
                      <a:endParaRPr>
                        <a:solidFill>
                          <a:srgbClr val="3C3C3C"/>
                        </a:solidFill>
                      </a:endParaRPr>
                    </a:p>
                  </a:txBody>
                  <a:tcPr marL="23850" marR="23850" marT="11925" marB="11925" anchor="ctr">
                    <a:lnL w="38100" cap="flat" cmpd="sng">
                      <a:solidFill>
                        <a:schemeClr val="lt2"/>
                      </a:solidFill>
                      <a:prstDash val="solid"/>
                      <a:round/>
                      <a:headEnd type="none" w="sm" len="sm"/>
                      <a:tailEnd type="none" w="sm" len="sm"/>
                    </a:lnL>
                    <a:lnR w="38100" cap="flat" cmpd="sng">
                      <a:solidFill>
                        <a:schemeClr val="lt2"/>
                      </a:solidFill>
                      <a:prstDash val="solid"/>
                      <a:round/>
                      <a:headEnd type="none" w="sm" len="sm"/>
                      <a:tailEnd type="none" w="sm" len="sm"/>
                    </a:lnR>
                    <a:lnT w="38100" cap="flat" cmpd="sng">
                      <a:solidFill>
                        <a:schemeClr val="lt2"/>
                      </a:solidFill>
                      <a:prstDash val="solid"/>
                      <a:round/>
                      <a:headEnd type="none" w="sm" len="sm"/>
                      <a:tailEnd type="none" w="sm" len="sm"/>
                    </a:lnT>
                    <a:lnB w="38100"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561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0"/>
          <p:cNvSpPr txBox="1">
            <a:spLocks noGrp="1"/>
          </p:cNvSpPr>
          <p:nvPr>
            <p:ph type="sldNum" idx="12"/>
          </p:nvPr>
        </p:nvSpPr>
        <p:spPr>
          <a:xfrm>
            <a:off x="11743509" y="6291051"/>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32</a:t>
            </a:fld>
            <a:endParaRPr/>
          </a:p>
        </p:txBody>
      </p:sp>
      <p:pic>
        <p:nvPicPr>
          <p:cNvPr id="370" name="Google Shape;370;p60"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371" name="Google Shape;371;p60"/>
          <p:cNvSpPr txBox="1">
            <a:spLocks noGrp="1"/>
          </p:cNvSpPr>
          <p:nvPr>
            <p:ph type="ctrTitle"/>
          </p:nvPr>
        </p:nvSpPr>
        <p:spPr>
          <a:xfrm>
            <a:off x="1524000" y="1122373"/>
            <a:ext cx="9144000" cy="4681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sz="3600"/>
          </a:p>
          <a:p>
            <a:pPr marL="0" lvl="0" indent="0" algn="l" rtl="0">
              <a:spcBef>
                <a:spcPts val="0"/>
              </a:spcBef>
              <a:spcAft>
                <a:spcPts val="0"/>
              </a:spcAft>
              <a:buNone/>
            </a:pPr>
            <a:endParaRPr sz="3600"/>
          </a:p>
          <a:p>
            <a:pPr marL="0" lvl="0" indent="0" algn="ctr" rtl="0">
              <a:spcBef>
                <a:spcPts val="1000"/>
              </a:spcBef>
              <a:spcAft>
                <a:spcPts val="0"/>
              </a:spcAft>
              <a:buNone/>
            </a:pPr>
            <a:endParaRPr sz="2500"/>
          </a:p>
          <a:p>
            <a:pPr marL="0" lvl="0" indent="0" algn="ctr" rtl="0">
              <a:spcBef>
                <a:spcPts val="1000"/>
              </a:spcBef>
              <a:spcAft>
                <a:spcPts val="0"/>
              </a:spcAft>
              <a:buNone/>
            </a:pPr>
            <a:r>
              <a:rPr lang="en-US" sz="2500" b="1">
                <a:latin typeface="Arial"/>
                <a:ea typeface="Arial"/>
                <a:cs typeface="Arial"/>
                <a:sym typeface="Arial"/>
              </a:rPr>
              <a:t>Discussion Questions:</a:t>
            </a:r>
            <a:endParaRPr sz="2500" b="1">
              <a:latin typeface="Arial"/>
              <a:ea typeface="Arial"/>
              <a:cs typeface="Arial"/>
              <a:sym typeface="Arial"/>
            </a:endParaRPr>
          </a:p>
          <a:p>
            <a:pPr marL="0" lvl="0" indent="0" algn="ctr" rtl="0">
              <a:spcBef>
                <a:spcPts val="1000"/>
              </a:spcBef>
              <a:spcAft>
                <a:spcPts val="0"/>
              </a:spcAft>
              <a:buNone/>
            </a:pPr>
            <a:r>
              <a:rPr lang="en-US" sz="2500"/>
              <a:t> </a:t>
            </a:r>
            <a:endParaRPr sz="2500"/>
          </a:p>
          <a:p>
            <a:pPr marL="0" lvl="0" indent="0" algn="ctr" rtl="0">
              <a:spcBef>
                <a:spcPts val="1000"/>
              </a:spcBef>
              <a:spcAft>
                <a:spcPts val="0"/>
              </a:spcAft>
              <a:buNone/>
            </a:pPr>
            <a:r>
              <a:rPr lang="en-US" sz="3000">
                <a:latin typeface="Arial"/>
                <a:ea typeface="Arial"/>
                <a:cs typeface="Arial"/>
                <a:sym typeface="Arial"/>
              </a:rPr>
              <a:t>How do the trends identified in our SBAC data </a:t>
            </a:r>
            <a:r>
              <a:rPr lang="en-US" sz="3000" i="1">
                <a:latin typeface="Arial"/>
                <a:ea typeface="Arial"/>
                <a:cs typeface="Arial"/>
                <a:sym typeface="Arial"/>
              </a:rPr>
              <a:t>support or challenge </a:t>
            </a:r>
            <a:r>
              <a:rPr lang="en-US" sz="3000">
                <a:latin typeface="Arial"/>
                <a:ea typeface="Arial"/>
                <a:cs typeface="Arial"/>
                <a:sym typeface="Arial"/>
              </a:rPr>
              <a:t>our approach to addressing the unfinished learning exacerbated by the COVID-19 pandemic? </a:t>
            </a:r>
            <a:endParaRPr sz="3000">
              <a:latin typeface="Arial"/>
              <a:ea typeface="Arial"/>
              <a:cs typeface="Arial"/>
              <a:sym typeface="Arial"/>
            </a:endParaRPr>
          </a:p>
          <a:p>
            <a:pPr marL="0" lvl="0" indent="0" algn="l" rtl="0">
              <a:spcBef>
                <a:spcPts val="1000"/>
              </a:spcBef>
              <a:spcAft>
                <a:spcPts val="0"/>
              </a:spcAft>
              <a:buNone/>
            </a:pPr>
            <a:endParaRPr sz="3000">
              <a:latin typeface="Arial"/>
              <a:ea typeface="Arial"/>
              <a:cs typeface="Arial"/>
              <a:sym typeface="Arial"/>
            </a:endParaRPr>
          </a:p>
          <a:p>
            <a:pPr marL="0" lvl="0" indent="0" algn="ctr" rtl="0">
              <a:spcBef>
                <a:spcPts val="1000"/>
              </a:spcBef>
              <a:spcAft>
                <a:spcPts val="0"/>
              </a:spcAft>
              <a:buNone/>
            </a:pPr>
            <a:endParaRPr sz="3000">
              <a:latin typeface="Arial"/>
              <a:ea typeface="Arial"/>
              <a:cs typeface="Arial"/>
              <a:sym typeface="Arial"/>
            </a:endParaRPr>
          </a:p>
          <a:p>
            <a:pPr marL="0" lvl="0" indent="0" algn="ctr" rtl="0">
              <a:spcBef>
                <a:spcPts val="1000"/>
              </a:spcBef>
              <a:spcAft>
                <a:spcPts val="0"/>
              </a:spcAft>
              <a:buNone/>
            </a:pPr>
            <a:r>
              <a:rPr lang="en-US" sz="3000">
                <a:latin typeface="Arial"/>
                <a:ea typeface="Arial"/>
                <a:cs typeface="Arial"/>
                <a:sym typeface="Arial"/>
              </a:rPr>
              <a:t>How can this data serve as a launch pad for our students’ continued and future growth? </a:t>
            </a:r>
            <a:endParaRPr sz="3000">
              <a:latin typeface="Arial"/>
              <a:ea typeface="Arial"/>
              <a:cs typeface="Arial"/>
              <a:sym typeface="Arial"/>
            </a:endParaRPr>
          </a:p>
          <a:p>
            <a:pPr marL="0" lvl="0" indent="0" algn="ctr" rtl="0">
              <a:spcBef>
                <a:spcPts val="1000"/>
              </a:spcBef>
              <a:spcAft>
                <a:spcPts val="0"/>
              </a:spcAft>
              <a:buNone/>
            </a:pPr>
            <a:endParaRPr sz="2500">
              <a:latin typeface="Arial"/>
              <a:ea typeface="Arial"/>
              <a:cs typeface="Arial"/>
              <a:sym typeface="Arial"/>
            </a:endParaRPr>
          </a:p>
          <a:p>
            <a:pPr marL="0" lvl="0" indent="0" algn="ctr" rtl="0">
              <a:spcBef>
                <a:spcPts val="1000"/>
              </a:spcBef>
              <a:spcAft>
                <a:spcPts val="0"/>
              </a:spcAft>
              <a:buNone/>
            </a:pPr>
            <a:endParaRPr sz="25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61"/>
          <p:cNvPicPr preferRelativeResize="0"/>
          <p:nvPr/>
        </p:nvPicPr>
        <p:blipFill rotWithShape="1">
          <a:blip r:embed="rId3">
            <a:alphaModFix/>
          </a:blip>
          <a:srcRect/>
          <a:stretch/>
        </p:blipFill>
        <p:spPr>
          <a:xfrm>
            <a:off x="-42384" y="0"/>
            <a:ext cx="12489141" cy="9366856"/>
          </a:xfrm>
          <a:prstGeom prst="rect">
            <a:avLst/>
          </a:prstGeom>
          <a:noFill/>
          <a:ln>
            <a:noFill/>
          </a:ln>
        </p:spPr>
      </p:pic>
      <p:sp>
        <p:nvSpPr>
          <p:cNvPr id="377" name="Google Shape;377;p61"/>
          <p:cNvSpPr txBox="1">
            <a:spLocks noGrp="1"/>
          </p:cNvSpPr>
          <p:nvPr>
            <p:ph type="sldNum" idx="12"/>
          </p:nvPr>
        </p:nvSpPr>
        <p:spPr>
          <a:xfrm>
            <a:off x="11743509" y="6317170"/>
            <a:ext cx="30262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33</a:t>
            </a:fld>
            <a:endParaRPr/>
          </a:p>
        </p:txBody>
      </p:sp>
      <p:sp>
        <p:nvSpPr>
          <p:cNvPr id="378" name="Google Shape;378;p61"/>
          <p:cNvSpPr txBox="1"/>
          <p:nvPr/>
        </p:nvSpPr>
        <p:spPr>
          <a:xfrm>
            <a:off x="635838" y="496908"/>
            <a:ext cx="6501941" cy="11437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5089"/>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pic>
        <p:nvPicPr>
          <p:cNvPr id="379" name="Google Shape;379;p61"/>
          <p:cNvPicPr preferRelativeResize="0"/>
          <p:nvPr/>
        </p:nvPicPr>
        <p:blipFill rotWithShape="1">
          <a:blip r:embed="rId4">
            <a:alphaModFix/>
          </a:blip>
          <a:srcRect/>
          <a:stretch/>
        </p:blipFill>
        <p:spPr>
          <a:xfrm>
            <a:off x="9014416" y="4280784"/>
            <a:ext cx="3273836" cy="2456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sldNum" idx="12"/>
          </p:nvPr>
        </p:nvSpPr>
        <p:spPr>
          <a:xfrm>
            <a:off x="11743509" y="6317170"/>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4</a:t>
            </a:fld>
            <a:endParaRPr/>
          </a:p>
        </p:txBody>
      </p:sp>
      <p:pic>
        <p:nvPicPr>
          <p:cNvPr id="170" name="Google Shape;170;p32"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171" name="Google Shape;171;p32"/>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Virtual SBAC Testing Hub </a:t>
            </a:r>
            <a:endParaRPr>
              <a:latin typeface="Arial"/>
              <a:ea typeface="Arial"/>
              <a:cs typeface="Arial"/>
              <a:sym typeface="Arial"/>
            </a:endParaRPr>
          </a:p>
        </p:txBody>
      </p:sp>
      <p:pic>
        <p:nvPicPr>
          <p:cNvPr id="172" name="Google Shape;172;p32"/>
          <p:cNvPicPr preferRelativeResize="0"/>
          <p:nvPr/>
        </p:nvPicPr>
        <p:blipFill rotWithShape="1">
          <a:blip r:embed="rId4">
            <a:alphaModFix/>
          </a:blip>
          <a:srcRect l="18073" t="-3166" r="8098" b="1344"/>
          <a:stretch/>
        </p:blipFill>
        <p:spPr>
          <a:xfrm>
            <a:off x="376625" y="1353475"/>
            <a:ext cx="5682173" cy="5122901"/>
          </a:xfrm>
          <a:prstGeom prst="rect">
            <a:avLst/>
          </a:prstGeom>
          <a:noFill/>
          <a:ln>
            <a:noFill/>
          </a:ln>
        </p:spPr>
      </p:pic>
      <p:sp>
        <p:nvSpPr>
          <p:cNvPr id="173" name="Google Shape;173;p32"/>
          <p:cNvSpPr txBox="1"/>
          <p:nvPr/>
        </p:nvSpPr>
        <p:spPr>
          <a:xfrm>
            <a:off x="6058800" y="1623050"/>
            <a:ext cx="6068400" cy="5479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t>Virtual Testing: Quick Facts </a:t>
            </a:r>
            <a:endParaRPr sz="2800" b="1"/>
          </a:p>
          <a:p>
            <a:pPr marL="0" lvl="0" indent="0" algn="l" rtl="0">
              <a:spcBef>
                <a:spcPts val="0"/>
              </a:spcBef>
              <a:spcAft>
                <a:spcPts val="0"/>
              </a:spcAft>
              <a:buNone/>
            </a:pPr>
            <a:endParaRPr sz="1800"/>
          </a:p>
          <a:p>
            <a:pPr marL="0" lvl="0" indent="0" algn="ctr" rtl="0">
              <a:spcBef>
                <a:spcPts val="0"/>
              </a:spcBef>
              <a:spcAft>
                <a:spcPts val="0"/>
              </a:spcAft>
              <a:buNone/>
            </a:pPr>
            <a:r>
              <a:rPr lang="en-US" sz="1800">
                <a:solidFill>
                  <a:schemeClr val="accent6"/>
                </a:solidFill>
              </a:rPr>
              <a:t>Completion Goal               Submission Goal</a:t>
            </a:r>
            <a:endParaRPr sz="1800">
              <a:solidFill>
                <a:schemeClr val="accent6"/>
              </a:solidFill>
            </a:endParaRPr>
          </a:p>
          <a:p>
            <a:pPr marL="0" lvl="0" indent="0" algn="ctr" rtl="0">
              <a:spcBef>
                <a:spcPts val="0"/>
              </a:spcBef>
              <a:spcAft>
                <a:spcPts val="0"/>
              </a:spcAft>
              <a:buNone/>
            </a:pPr>
            <a:r>
              <a:rPr lang="en-US" sz="3600">
                <a:solidFill>
                  <a:schemeClr val="accent6"/>
                </a:solidFill>
              </a:rPr>
              <a:t>95%	</a:t>
            </a:r>
            <a:r>
              <a:rPr lang="en-US" sz="1800">
                <a:solidFill>
                  <a:schemeClr val="accent6"/>
                </a:solidFill>
              </a:rPr>
              <a:t>        		</a:t>
            </a:r>
            <a:r>
              <a:rPr lang="en-US" sz="3600">
                <a:solidFill>
                  <a:schemeClr val="accent6"/>
                </a:solidFill>
              </a:rPr>
              <a:t>4,948</a:t>
            </a:r>
            <a:endParaRPr sz="3600">
              <a:solidFill>
                <a:schemeClr val="accent6"/>
              </a:solidFill>
            </a:endParaRPr>
          </a:p>
          <a:p>
            <a:pPr marL="0" lvl="0" indent="0" algn="ctr" rtl="0">
              <a:spcBef>
                <a:spcPts val="0"/>
              </a:spcBef>
              <a:spcAft>
                <a:spcPts val="0"/>
              </a:spcAft>
              <a:buNone/>
            </a:pPr>
            <a:endParaRPr sz="1800">
              <a:solidFill>
                <a:schemeClr val="accent6"/>
              </a:solidFill>
            </a:endParaRPr>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US" sz="1800"/>
              <a:t>      Total Completed             Percentage Completed</a:t>
            </a:r>
            <a:endParaRPr sz="1800"/>
          </a:p>
          <a:p>
            <a:pPr marL="0" lvl="0" indent="0" algn="ctr" rtl="0">
              <a:spcBef>
                <a:spcPts val="0"/>
              </a:spcBef>
              <a:spcAft>
                <a:spcPts val="0"/>
              </a:spcAft>
              <a:buNone/>
            </a:pPr>
            <a:r>
              <a:rPr lang="en-US" sz="3600"/>
              <a:t>4,714			     96%</a:t>
            </a:r>
            <a:endParaRPr sz="36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US" sz="1800"/>
              <a:t>            Total Not Complete      Percentage Not Completed</a:t>
            </a:r>
            <a:endParaRPr sz="1800"/>
          </a:p>
          <a:p>
            <a:pPr marL="0" lvl="0" indent="0" algn="ctr" rtl="0">
              <a:spcBef>
                <a:spcPts val="0"/>
              </a:spcBef>
              <a:spcAft>
                <a:spcPts val="0"/>
              </a:spcAft>
              <a:buNone/>
            </a:pPr>
            <a:r>
              <a:rPr lang="en-US" sz="3600"/>
              <a:t> 220					 4%</a:t>
            </a:r>
            <a:endParaRPr sz="3600"/>
          </a:p>
          <a:p>
            <a:pPr marL="0" lvl="0" indent="0" algn="ctr"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3"/>
          <p:cNvPicPr preferRelativeResize="0"/>
          <p:nvPr/>
        </p:nvPicPr>
        <p:blipFill rotWithShape="1">
          <a:blip r:embed="rId3">
            <a:alphaModFix/>
          </a:blip>
          <a:srcRect l="15286" r="15293"/>
          <a:stretch/>
        </p:blipFill>
        <p:spPr>
          <a:xfrm>
            <a:off x="2160005" y="-225583"/>
            <a:ext cx="10198098" cy="7309165"/>
          </a:xfrm>
          <a:prstGeom prst="rect">
            <a:avLst/>
          </a:prstGeom>
          <a:noFill/>
          <a:ln>
            <a:noFill/>
          </a:ln>
        </p:spPr>
      </p:pic>
      <p:sp>
        <p:nvSpPr>
          <p:cNvPr id="179" name="Google Shape;179;p33"/>
          <p:cNvSpPr txBox="1">
            <a:spLocks noGrp="1"/>
          </p:cNvSpPr>
          <p:nvPr>
            <p:ph type="sldNum" idx="12"/>
          </p:nvPr>
        </p:nvSpPr>
        <p:spPr>
          <a:xfrm>
            <a:off x="11743509" y="6317170"/>
            <a:ext cx="302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pic>
        <p:nvPicPr>
          <p:cNvPr id="180" name="Google Shape;180;p33"/>
          <p:cNvPicPr preferRelativeResize="0"/>
          <p:nvPr/>
        </p:nvPicPr>
        <p:blipFill rotWithShape="1">
          <a:blip r:embed="rId4">
            <a:alphaModFix/>
          </a:blip>
          <a:srcRect/>
          <a:stretch/>
        </p:blipFill>
        <p:spPr>
          <a:xfrm>
            <a:off x="-105599" y="-9022"/>
            <a:ext cx="9168062" cy="6876046"/>
          </a:xfrm>
          <a:prstGeom prst="rect">
            <a:avLst/>
          </a:prstGeom>
          <a:noFill/>
          <a:ln>
            <a:noFill/>
          </a:ln>
        </p:spPr>
      </p:pic>
      <p:sp>
        <p:nvSpPr>
          <p:cNvPr id="181" name="Google Shape;181;p33"/>
          <p:cNvSpPr txBox="1"/>
          <p:nvPr/>
        </p:nvSpPr>
        <p:spPr>
          <a:xfrm>
            <a:off x="156326" y="4122625"/>
            <a:ext cx="48762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Special Considerations</a:t>
            </a:r>
            <a:endParaRPr sz="5400" i="0" u="none" strike="noStrike" cap="none">
              <a:solidFill>
                <a:srgbClr val="0050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sldNum" idx="12"/>
          </p:nvPr>
        </p:nvSpPr>
        <p:spPr>
          <a:xfrm>
            <a:off x="11743509" y="6317170"/>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6</a:t>
            </a:fld>
            <a:endParaRPr/>
          </a:p>
        </p:txBody>
      </p:sp>
      <p:pic>
        <p:nvPicPr>
          <p:cNvPr id="188" name="Google Shape;188;p34"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189" name="Google Shape;189;p34"/>
          <p:cNvSpPr txBox="1">
            <a:spLocks noGrp="1"/>
          </p:cNvSpPr>
          <p:nvPr>
            <p:ph type="title"/>
          </p:nvPr>
        </p:nvSpPr>
        <p:spPr>
          <a:xfrm>
            <a:off x="344800" y="252725"/>
            <a:ext cx="105156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5089"/>
                </a:solidFill>
                <a:latin typeface="Arial"/>
                <a:ea typeface="Arial"/>
                <a:cs typeface="Arial"/>
                <a:sym typeface="Arial"/>
              </a:rPr>
              <a:t>No “Apples to Apples” comparisons to previous years</a:t>
            </a:r>
            <a:endParaRPr>
              <a:solidFill>
                <a:srgbClr val="005089"/>
              </a:solidFill>
              <a:latin typeface="Arial"/>
              <a:ea typeface="Arial"/>
              <a:cs typeface="Arial"/>
              <a:sym typeface="Arial"/>
            </a:endParaRPr>
          </a:p>
        </p:txBody>
      </p:sp>
      <p:sp>
        <p:nvSpPr>
          <p:cNvPr id="190" name="Google Shape;190;p34"/>
          <p:cNvSpPr txBox="1">
            <a:spLocks noGrp="1"/>
          </p:cNvSpPr>
          <p:nvPr>
            <p:ph type="body" idx="1"/>
          </p:nvPr>
        </p:nvSpPr>
        <p:spPr>
          <a:xfrm>
            <a:off x="344800" y="1825625"/>
            <a:ext cx="8338500" cy="43512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SzPts val="2500"/>
              <a:buChar char="●"/>
            </a:pPr>
            <a:r>
              <a:rPr lang="en-US" sz="2500" dirty="0">
                <a:latin typeface="Arial"/>
                <a:ea typeface="Arial"/>
                <a:cs typeface="Arial"/>
                <a:sym typeface="Arial"/>
              </a:rPr>
              <a:t>New “adjusted” (shorter) testing blueprint</a:t>
            </a:r>
            <a:endParaRPr sz="2500" dirty="0">
              <a:latin typeface="Arial"/>
              <a:ea typeface="Arial"/>
              <a:cs typeface="Arial"/>
              <a:sym typeface="Arial"/>
            </a:endParaRPr>
          </a:p>
          <a:p>
            <a:pPr marL="914400" lvl="1" indent="-361950" algn="l" rtl="0">
              <a:spcBef>
                <a:spcPts val="0"/>
              </a:spcBef>
              <a:spcAft>
                <a:spcPts val="0"/>
              </a:spcAft>
              <a:buSzPts val="2100"/>
              <a:buChar char="○"/>
            </a:pPr>
            <a:r>
              <a:rPr lang="en-US" sz="2100" dirty="0">
                <a:latin typeface="Arial"/>
                <a:ea typeface="Arial"/>
                <a:cs typeface="Arial"/>
                <a:sym typeface="Arial"/>
              </a:rPr>
              <a:t>Measured the same content/claims, but with fewer questions (CAT portion of SBAC was cut in half; the Performance Task was still full-length).</a:t>
            </a:r>
            <a:endParaRPr sz="2100" dirty="0">
              <a:latin typeface="Arial"/>
              <a:ea typeface="Arial"/>
              <a:cs typeface="Arial"/>
              <a:sym typeface="Arial"/>
            </a:endParaRPr>
          </a:p>
          <a:p>
            <a:pPr marL="914400" lvl="1" indent="-361950" algn="l" rtl="0">
              <a:spcBef>
                <a:spcPts val="0"/>
              </a:spcBef>
              <a:spcAft>
                <a:spcPts val="0"/>
              </a:spcAft>
              <a:buSzPts val="2100"/>
              <a:buChar char="○"/>
            </a:pPr>
            <a:r>
              <a:rPr lang="en-US" sz="2100" dirty="0">
                <a:latin typeface="Arial"/>
                <a:ea typeface="Arial"/>
                <a:cs typeface="Arial"/>
                <a:sym typeface="Arial"/>
              </a:rPr>
              <a:t>We do not get “claims” data (for sub-areas) for individual students (and aggregate claims data is not yet released). </a:t>
            </a:r>
            <a:endParaRPr sz="2100" dirty="0">
              <a:latin typeface="Arial"/>
              <a:ea typeface="Arial"/>
              <a:cs typeface="Arial"/>
              <a:sym typeface="Arial"/>
            </a:endParaRPr>
          </a:p>
          <a:p>
            <a:pPr marL="914400" lvl="0" indent="0" algn="l" rtl="0">
              <a:spcBef>
                <a:spcPts val="1000"/>
              </a:spcBef>
              <a:spcAft>
                <a:spcPts val="0"/>
              </a:spcAft>
              <a:buNone/>
            </a:pPr>
            <a:endParaRPr sz="2500" dirty="0">
              <a:latin typeface="Arial"/>
              <a:ea typeface="Arial"/>
              <a:cs typeface="Arial"/>
              <a:sym typeface="Arial"/>
            </a:endParaRPr>
          </a:p>
          <a:p>
            <a:pPr marL="457200" lvl="0" indent="-387350" algn="l" rtl="0">
              <a:spcBef>
                <a:spcPts val="1000"/>
              </a:spcBef>
              <a:spcAft>
                <a:spcPts val="0"/>
              </a:spcAft>
              <a:buSzPts val="2500"/>
              <a:buChar char="●"/>
            </a:pPr>
            <a:r>
              <a:rPr lang="en-US" sz="2500" dirty="0">
                <a:latin typeface="Arial"/>
                <a:ea typeface="Arial"/>
                <a:cs typeface="Arial"/>
                <a:sym typeface="Arial"/>
              </a:rPr>
              <a:t>SBAC was administered virtually.</a:t>
            </a:r>
            <a:endParaRPr sz="2500" dirty="0">
              <a:latin typeface="Arial"/>
              <a:ea typeface="Arial"/>
              <a:cs typeface="Arial"/>
              <a:sym typeface="Arial"/>
            </a:endParaRPr>
          </a:p>
          <a:p>
            <a:pPr marL="914400" lvl="1" indent="-361950" algn="l" rtl="0">
              <a:spcBef>
                <a:spcPts val="0"/>
              </a:spcBef>
              <a:spcAft>
                <a:spcPts val="0"/>
              </a:spcAft>
              <a:buSzPts val="2100"/>
              <a:buChar char="○"/>
            </a:pPr>
            <a:r>
              <a:rPr lang="en-US" sz="2100" dirty="0">
                <a:latin typeface="Arial"/>
                <a:ea typeface="Arial"/>
                <a:cs typeface="Arial"/>
                <a:sym typeface="Arial"/>
              </a:rPr>
              <a:t>Students tested from home in varying testing conditions.</a:t>
            </a:r>
            <a:endParaRPr sz="2100" dirty="0">
              <a:latin typeface="Arial"/>
              <a:ea typeface="Arial"/>
              <a:cs typeface="Arial"/>
              <a:sym typeface="Arial"/>
            </a:endParaRPr>
          </a:p>
          <a:p>
            <a:pPr marL="0" lvl="0" indent="0" algn="l" rtl="0">
              <a:spcBef>
                <a:spcPts val="1000"/>
              </a:spcBef>
              <a:spcAft>
                <a:spcPts val="0"/>
              </a:spcAft>
              <a:buNone/>
            </a:pPr>
            <a:endParaRPr sz="2500" dirty="0">
              <a:latin typeface="Arial"/>
              <a:ea typeface="Arial"/>
              <a:cs typeface="Arial"/>
              <a:sym typeface="Arial"/>
            </a:endParaRPr>
          </a:p>
          <a:p>
            <a:pPr marL="457200" lvl="0" indent="-406400" algn="l" rtl="0">
              <a:spcBef>
                <a:spcPts val="1000"/>
              </a:spcBef>
              <a:spcAft>
                <a:spcPts val="0"/>
              </a:spcAft>
              <a:buSzPts val="2800"/>
              <a:buChar char="●"/>
            </a:pPr>
            <a:r>
              <a:rPr lang="en-US" sz="2500" dirty="0">
                <a:latin typeface="Arial"/>
                <a:ea typeface="Arial"/>
                <a:cs typeface="Arial"/>
                <a:sym typeface="Arial"/>
              </a:rPr>
              <a:t>So, comparisons to previous</a:t>
            </a:r>
            <a:r>
              <a:rPr lang="en-US" dirty="0"/>
              <a:t> years’ data should be approached with caution.  </a:t>
            </a:r>
            <a:endParaRPr dirty="0"/>
          </a:p>
        </p:txBody>
      </p:sp>
      <p:pic>
        <p:nvPicPr>
          <p:cNvPr id="191" name="Google Shape;191;p34"/>
          <p:cNvPicPr preferRelativeResize="0"/>
          <p:nvPr/>
        </p:nvPicPr>
        <p:blipFill>
          <a:blip r:embed="rId4">
            <a:alphaModFix/>
          </a:blip>
          <a:stretch>
            <a:fillRect/>
          </a:stretch>
        </p:blipFill>
        <p:spPr>
          <a:xfrm>
            <a:off x="8683075" y="2278413"/>
            <a:ext cx="2980900" cy="2301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sldNum" idx="12"/>
          </p:nvPr>
        </p:nvSpPr>
        <p:spPr>
          <a:xfrm>
            <a:off x="11743509" y="6317170"/>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7</a:t>
            </a:fld>
            <a:endParaRPr/>
          </a:p>
        </p:txBody>
      </p:sp>
      <p:pic>
        <p:nvPicPr>
          <p:cNvPr id="198" name="Google Shape;198;p35"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199" name="Google Shape;199;p35"/>
          <p:cNvSpPr txBox="1">
            <a:spLocks noGrp="1"/>
          </p:cNvSpPr>
          <p:nvPr>
            <p:ph type="title"/>
          </p:nvPr>
        </p:nvSpPr>
        <p:spPr>
          <a:xfrm>
            <a:off x="838200" y="365125"/>
            <a:ext cx="94488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5089"/>
                </a:solidFill>
                <a:latin typeface="Arial"/>
                <a:ea typeface="Arial"/>
                <a:cs typeface="Arial"/>
                <a:sym typeface="Arial"/>
              </a:rPr>
              <a:t>Limited ability to make comparisons to state or other schools/districts</a:t>
            </a:r>
            <a:endParaRPr>
              <a:solidFill>
                <a:srgbClr val="005089"/>
              </a:solidFill>
              <a:latin typeface="Arial"/>
              <a:ea typeface="Arial"/>
              <a:cs typeface="Arial"/>
              <a:sym typeface="Arial"/>
            </a:endParaRPr>
          </a:p>
        </p:txBody>
      </p:sp>
      <p:sp>
        <p:nvSpPr>
          <p:cNvPr id="200" name="Google Shape;200;p35"/>
          <p:cNvSpPr txBox="1">
            <a:spLocks noGrp="1"/>
          </p:cNvSpPr>
          <p:nvPr>
            <p:ph type="body" idx="1"/>
          </p:nvPr>
        </p:nvSpPr>
        <p:spPr>
          <a:xfrm>
            <a:off x="714850" y="1909500"/>
            <a:ext cx="9004800" cy="30390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en-US" sz="2600">
                <a:latin typeface="Arial"/>
                <a:ea typeface="Arial"/>
                <a:cs typeface="Arial"/>
                <a:sym typeface="Arial"/>
              </a:rPr>
              <a:t>SBAC was made optional in 20-21 if districts deemed it not “viable”</a:t>
            </a:r>
            <a:endParaRPr sz="2600">
              <a:latin typeface="Arial"/>
              <a:ea typeface="Arial"/>
              <a:cs typeface="Arial"/>
              <a:sym typeface="Arial"/>
            </a:endParaRPr>
          </a:p>
          <a:p>
            <a:pPr marL="914400" lvl="1" indent="-368300" algn="l" rtl="0">
              <a:spcBef>
                <a:spcPts val="0"/>
              </a:spcBef>
              <a:spcAft>
                <a:spcPts val="0"/>
              </a:spcAft>
              <a:buSzPts val="2200"/>
              <a:buChar char="○"/>
            </a:pPr>
            <a:r>
              <a:rPr lang="en-US" sz="2200">
                <a:latin typeface="Arial"/>
                <a:ea typeface="Arial"/>
                <a:cs typeface="Arial"/>
                <a:sym typeface="Arial"/>
              </a:rPr>
              <a:t>most local districts and charters did not take SBAC (instead used “locally determined” assessments)</a:t>
            </a:r>
            <a:endParaRPr sz="2200">
              <a:latin typeface="Arial"/>
              <a:ea typeface="Arial"/>
              <a:cs typeface="Arial"/>
              <a:sym typeface="Arial"/>
            </a:endParaRPr>
          </a:p>
          <a:p>
            <a:pPr marL="457200" lvl="0" indent="0" algn="l" rtl="0">
              <a:spcBef>
                <a:spcPts val="1000"/>
              </a:spcBef>
              <a:spcAft>
                <a:spcPts val="0"/>
              </a:spcAft>
              <a:buNone/>
            </a:pPr>
            <a:endParaRPr sz="2600">
              <a:latin typeface="Arial"/>
              <a:ea typeface="Arial"/>
              <a:cs typeface="Arial"/>
              <a:sym typeface="Arial"/>
            </a:endParaRPr>
          </a:p>
          <a:p>
            <a:pPr marL="457200" lvl="0" indent="-393700" algn="l" rtl="0">
              <a:spcBef>
                <a:spcPts val="1000"/>
              </a:spcBef>
              <a:spcAft>
                <a:spcPts val="0"/>
              </a:spcAft>
              <a:buSzPts val="2600"/>
              <a:buChar char="●"/>
            </a:pPr>
            <a:r>
              <a:rPr lang="en-US" sz="2600">
                <a:latin typeface="Arial"/>
                <a:ea typeface="Arial"/>
                <a:cs typeface="Arial"/>
                <a:sym typeface="Arial"/>
              </a:rPr>
              <a:t>The state has not yet released final public data</a:t>
            </a:r>
            <a:endParaRPr sz="2600">
              <a:latin typeface="Arial"/>
              <a:ea typeface="Arial"/>
              <a:cs typeface="Arial"/>
              <a:sym typeface="Arial"/>
            </a:endParaRPr>
          </a:p>
          <a:p>
            <a:pPr marL="914400" lvl="1" indent="-368300" algn="l" rtl="0">
              <a:spcBef>
                <a:spcPts val="0"/>
              </a:spcBef>
              <a:spcAft>
                <a:spcPts val="0"/>
              </a:spcAft>
              <a:buSzPts val="2200"/>
              <a:buChar char="○"/>
            </a:pPr>
            <a:r>
              <a:rPr lang="en-US" sz="2200">
                <a:latin typeface="Arial"/>
                <a:ea typeface="Arial"/>
                <a:cs typeface="Arial"/>
                <a:sym typeface="Arial"/>
              </a:rPr>
              <a:t>no access to any state-wide or other school/district data yet</a:t>
            </a:r>
            <a:endParaRPr sz="2200">
              <a:latin typeface="Arial"/>
              <a:ea typeface="Arial"/>
              <a:cs typeface="Arial"/>
              <a:sym typeface="Arial"/>
            </a:endParaRPr>
          </a:p>
          <a:p>
            <a:pPr marL="0" lvl="0" indent="0" algn="l" rtl="0">
              <a:spcBef>
                <a:spcPts val="1000"/>
              </a:spcBef>
              <a:spcAft>
                <a:spcPts val="0"/>
              </a:spcAft>
              <a:buNone/>
            </a:pPr>
            <a:endParaRPr sz="2600">
              <a:latin typeface="Arial"/>
              <a:ea typeface="Arial"/>
              <a:cs typeface="Arial"/>
              <a:sym typeface="Arial"/>
            </a:endParaRPr>
          </a:p>
          <a:p>
            <a:pPr marL="457200" lvl="0" indent="-393700" algn="l" rtl="0">
              <a:spcBef>
                <a:spcPts val="1000"/>
              </a:spcBef>
              <a:spcAft>
                <a:spcPts val="0"/>
              </a:spcAft>
              <a:buSzPts val="2600"/>
              <a:buChar char="●"/>
            </a:pPr>
            <a:r>
              <a:rPr lang="en-US" sz="2600">
                <a:latin typeface="Arial"/>
                <a:ea typeface="Arial"/>
                <a:cs typeface="Arial"/>
                <a:sym typeface="Arial"/>
              </a:rPr>
              <a:t>So, we can not yet make ANY direct comparisons of 2020-21 results, and we will remain limited on this front even when final/public results are released.</a:t>
            </a:r>
            <a:endParaRPr sz="2600">
              <a:latin typeface="Arial"/>
              <a:ea typeface="Arial"/>
              <a:cs typeface="Arial"/>
              <a:sym typeface="Arial"/>
            </a:endParaRPr>
          </a:p>
          <a:p>
            <a:pPr marL="457200" lvl="0" indent="0" algn="l" rtl="0">
              <a:spcBef>
                <a:spcPts val="1000"/>
              </a:spcBef>
              <a:spcAft>
                <a:spcPts val="0"/>
              </a:spcAft>
              <a:buNone/>
            </a:pPr>
            <a:endParaRPr/>
          </a:p>
        </p:txBody>
      </p:sp>
      <p:pic>
        <p:nvPicPr>
          <p:cNvPr id="201" name="Google Shape;201;p35"/>
          <p:cNvPicPr preferRelativeResize="0"/>
          <p:nvPr/>
        </p:nvPicPr>
        <p:blipFill>
          <a:blip r:embed="rId4">
            <a:alphaModFix/>
          </a:blip>
          <a:stretch>
            <a:fillRect/>
          </a:stretch>
        </p:blipFill>
        <p:spPr>
          <a:xfrm>
            <a:off x="9496425" y="2879325"/>
            <a:ext cx="2167551" cy="18696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sldNum" idx="12"/>
          </p:nvPr>
        </p:nvSpPr>
        <p:spPr>
          <a:xfrm>
            <a:off x="11743509" y="6317170"/>
            <a:ext cx="30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8</a:t>
            </a:fld>
            <a:endParaRPr/>
          </a:p>
        </p:txBody>
      </p:sp>
      <p:pic>
        <p:nvPicPr>
          <p:cNvPr id="208" name="Google Shape;208;p36" descr="Home - Making Waves Academy"/>
          <p:cNvPicPr preferRelativeResize="0"/>
          <p:nvPr/>
        </p:nvPicPr>
        <p:blipFill>
          <a:blip r:embed="rId3">
            <a:alphaModFix/>
          </a:blip>
          <a:stretch>
            <a:fillRect/>
          </a:stretch>
        </p:blipFill>
        <p:spPr>
          <a:xfrm>
            <a:off x="10419725" y="278875"/>
            <a:ext cx="1244250" cy="1273400"/>
          </a:xfrm>
          <a:prstGeom prst="rect">
            <a:avLst/>
          </a:prstGeom>
          <a:noFill/>
          <a:ln>
            <a:noFill/>
          </a:ln>
        </p:spPr>
      </p:pic>
      <p:sp>
        <p:nvSpPr>
          <p:cNvPr id="209" name="Google Shape;209;p36"/>
          <p:cNvSpPr txBox="1">
            <a:spLocks noGrp="1"/>
          </p:cNvSpPr>
          <p:nvPr>
            <p:ph type="title"/>
          </p:nvPr>
        </p:nvSpPr>
        <p:spPr>
          <a:xfrm>
            <a:off x="838200" y="365125"/>
            <a:ext cx="94488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5089"/>
                </a:solidFill>
                <a:latin typeface="Arial"/>
                <a:ea typeface="Arial"/>
                <a:cs typeface="Arial"/>
                <a:sym typeface="Arial"/>
              </a:rPr>
              <a:t>A new launching pad? </a:t>
            </a:r>
            <a:endParaRPr>
              <a:solidFill>
                <a:srgbClr val="005089"/>
              </a:solidFill>
              <a:latin typeface="Arial"/>
              <a:ea typeface="Arial"/>
              <a:cs typeface="Arial"/>
              <a:sym typeface="Arial"/>
            </a:endParaRPr>
          </a:p>
        </p:txBody>
      </p:sp>
      <p:sp>
        <p:nvSpPr>
          <p:cNvPr id="210" name="Google Shape;210;p36"/>
          <p:cNvSpPr txBox="1">
            <a:spLocks noGrp="1"/>
          </p:cNvSpPr>
          <p:nvPr>
            <p:ph type="body" idx="1"/>
          </p:nvPr>
        </p:nvSpPr>
        <p:spPr>
          <a:xfrm>
            <a:off x="714850" y="1909500"/>
            <a:ext cx="9004800" cy="303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latin typeface="Arial"/>
                <a:ea typeface="Arial"/>
                <a:cs typeface="Arial"/>
                <a:sym typeface="Arial"/>
              </a:rPr>
              <a:t>This 20-21 data is like our new </a:t>
            </a:r>
            <a:r>
              <a:rPr lang="en-US">
                <a:solidFill>
                  <a:srgbClr val="005089"/>
                </a:solidFill>
                <a:latin typeface="Arial"/>
                <a:ea typeface="Arial"/>
                <a:cs typeface="Arial"/>
                <a:sym typeface="Arial"/>
              </a:rPr>
              <a:t>launching pad</a:t>
            </a:r>
            <a:r>
              <a:rPr lang="en-US">
                <a:latin typeface="Arial"/>
                <a:ea typeface="Arial"/>
                <a:cs typeface="Arial"/>
                <a:sym typeface="Arial"/>
              </a:rPr>
              <a:t>-- it gives us insight into students’ academic levels and </a:t>
            </a:r>
            <a:r>
              <a:rPr lang="en-US">
                <a:solidFill>
                  <a:srgbClr val="005089"/>
                </a:solidFill>
                <a:latin typeface="Arial"/>
                <a:ea typeface="Arial"/>
                <a:cs typeface="Arial"/>
                <a:sym typeface="Arial"/>
              </a:rPr>
              <a:t>unfinished learning</a:t>
            </a:r>
            <a:r>
              <a:rPr lang="en-US">
                <a:latin typeface="Arial"/>
                <a:ea typeface="Arial"/>
                <a:cs typeface="Arial"/>
                <a:sym typeface="Arial"/>
              </a:rPr>
              <a:t>, after over a year of the pandemic and distance learning.  It is data from which we can launch future </a:t>
            </a:r>
            <a:r>
              <a:rPr lang="en-US">
                <a:solidFill>
                  <a:srgbClr val="005089"/>
                </a:solidFill>
                <a:latin typeface="Arial"/>
                <a:ea typeface="Arial"/>
                <a:cs typeface="Arial"/>
                <a:sym typeface="Arial"/>
              </a:rPr>
              <a:t>growth</a:t>
            </a:r>
            <a:r>
              <a:rPr lang="en-US">
                <a:latin typeface="Arial"/>
                <a:ea typeface="Arial"/>
                <a:cs typeface="Arial"/>
                <a:sym typeface="Arial"/>
              </a:rPr>
              <a:t>.</a:t>
            </a:r>
            <a:endParaRPr>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a:p>
            <a:pPr marL="0" lvl="0" indent="0" algn="l" rtl="0">
              <a:spcBef>
                <a:spcPts val="1000"/>
              </a:spcBef>
              <a:spcAft>
                <a:spcPts val="0"/>
              </a:spcAft>
              <a:buNone/>
            </a:pPr>
            <a:r>
              <a:rPr lang="en-US">
                <a:latin typeface="Arial"/>
                <a:ea typeface="Arial"/>
                <a:cs typeface="Arial"/>
                <a:sym typeface="Arial"/>
              </a:rPr>
              <a:t>The data will allow us to explore </a:t>
            </a:r>
            <a:r>
              <a:rPr lang="en-US" b="1">
                <a:latin typeface="Arial"/>
                <a:ea typeface="Arial"/>
                <a:cs typeface="Arial"/>
                <a:sym typeface="Arial"/>
              </a:rPr>
              <a:t>opportunities for growth.  </a:t>
            </a:r>
            <a:r>
              <a:rPr lang="en-US"/>
              <a:t> </a:t>
            </a:r>
            <a:endParaRPr/>
          </a:p>
          <a:p>
            <a:pPr marL="457200" lvl="0" indent="0" algn="l" rtl="0">
              <a:spcBef>
                <a:spcPts val="1000"/>
              </a:spcBef>
              <a:spcAft>
                <a:spcPts val="0"/>
              </a:spcAft>
              <a:buNone/>
            </a:pPr>
            <a:endParaRPr/>
          </a:p>
        </p:txBody>
      </p:sp>
      <p:pic>
        <p:nvPicPr>
          <p:cNvPr id="211" name="Google Shape;211;p36"/>
          <p:cNvPicPr preferRelativeResize="0"/>
          <p:nvPr/>
        </p:nvPicPr>
        <p:blipFill>
          <a:blip r:embed="rId4">
            <a:alphaModFix/>
          </a:blip>
          <a:stretch>
            <a:fillRect/>
          </a:stretch>
        </p:blipFill>
        <p:spPr>
          <a:xfrm>
            <a:off x="9760225" y="4068925"/>
            <a:ext cx="2167551" cy="1948388"/>
          </a:xfrm>
          <a:prstGeom prst="rect">
            <a:avLst/>
          </a:prstGeom>
          <a:noFill/>
          <a:ln>
            <a:noFill/>
          </a:ln>
        </p:spPr>
      </p:pic>
      <p:pic>
        <p:nvPicPr>
          <p:cNvPr id="212" name="Google Shape;212;p36"/>
          <p:cNvPicPr preferRelativeResize="0"/>
          <p:nvPr/>
        </p:nvPicPr>
        <p:blipFill>
          <a:blip r:embed="rId5">
            <a:alphaModFix/>
          </a:blip>
          <a:stretch>
            <a:fillRect/>
          </a:stretch>
        </p:blipFill>
        <p:spPr>
          <a:xfrm>
            <a:off x="9760225" y="1909488"/>
            <a:ext cx="2167549" cy="16787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7"/>
          <p:cNvPicPr preferRelativeResize="0"/>
          <p:nvPr/>
        </p:nvPicPr>
        <p:blipFill rotWithShape="1">
          <a:blip r:embed="rId3">
            <a:alphaModFix/>
          </a:blip>
          <a:srcRect l="15286" r="15293"/>
          <a:stretch/>
        </p:blipFill>
        <p:spPr>
          <a:xfrm>
            <a:off x="2160005" y="-225583"/>
            <a:ext cx="10198098" cy="7309165"/>
          </a:xfrm>
          <a:prstGeom prst="rect">
            <a:avLst/>
          </a:prstGeom>
          <a:noFill/>
          <a:ln>
            <a:noFill/>
          </a:ln>
        </p:spPr>
      </p:pic>
      <p:sp>
        <p:nvSpPr>
          <p:cNvPr id="218" name="Google Shape;218;p37"/>
          <p:cNvSpPr txBox="1">
            <a:spLocks noGrp="1"/>
          </p:cNvSpPr>
          <p:nvPr>
            <p:ph type="sldNum" idx="12"/>
          </p:nvPr>
        </p:nvSpPr>
        <p:spPr>
          <a:xfrm>
            <a:off x="11743509" y="6317170"/>
            <a:ext cx="302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pic>
        <p:nvPicPr>
          <p:cNvPr id="219" name="Google Shape;219;p37"/>
          <p:cNvPicPr preferRelativeResize="0"/>
          <p:nvPr/>
        </p:nvPicPr>
        <p:blipFill rotWithShape="1">
          <a:blip r:embed="rId4">
            <a:alphaModFix/>
          </a:blip>
          <a:srcRect/>
          <a:stretch/>
        </p:blipFill>
        <p:spPr>
          <a:xfrm>
            <a:off x="-105599" y="-9022"/>
            <a:ext cx="9168062" cy="6876046"/>
          </a:xfrm>
          <a:prstGeom prst="rect">
            <a:avLst/>
          </a:prstGeom>
          <a:noFill/>
          <a:ln>
            <a:noFill/>
          </a:ln>
        </p:spPr>
      </p:pic>
      <p:sp>
        <p:nvSpPr>
          <p:cNvPr id="220" name="Google Shape;220;p37"/>
          <p:cNvSpPr txBox="1"/>
          <p:nvPr/>
        </p:nvSpPr>
        <p:spPr>
          <a:xfrm>
            <a:off x="156326" y="4122625"/>
            <a:ext cx="4876200" cy="178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SBAC </a:t>
            </a:r>
            <a:endParaRPr sz="5400">
              <a:solidFill>
                <a:srgbClr val="FFFFFF"/>
              </a:solidFill>
            </a:endParaRPr>
          </a:p>
          <a:p>
            <a:pPr marL="0" marR="0" lvl="0" indent="0" algn="l" rtl="0">
              <a:lnSpc>
                <a:spcPct val="100000"/>
              </a:lnSpc>
              <a:spcBef>
                <a:spcPts val="0"/>
              </a:spcBef>
              <a:spcAft>
                <a:spcPts val="0"/>
              </a:spcAft>
              <a:buClr>
                <a:srgbClr val="000000"/>
              </a:buClr>
              <a:buSzPts val="5400"/>
              <a:buFont typeface="Arial"/>
              <a:buNone/>
            </a:pPr>
            <a:r>
              <a:rPr lang="en-US" sz="5400">
                <a:solidFill>
                  <a:srgbClr val="FFFFFF"/>
                </a:solidFill>
              </a:rPr>
              <a:t>Results- ELA</a:t>
            </a:r>
            <a:endParaRPr sz="5400" i="0" u="none" strike="noStrike" cap="none">
              <a:solidFill>
                <a:srgbClr val="005089"/>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1087</Words>
  <Application>Microsoft Office PowerPoint</Application>
  <PresentationFormat>Widescreen</PresentationFormat>
  <Paragraphs>247</Paragraphs>
  <Slides>33</Slides>
  <Notes>33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Office Theme</vt:lpstr>
      <vt:lpstr>Simple Light</vt:lpstr>
      <vt:lpstr>PowerPoint Presentation</vt:lpstr>
      <vt:lpstr>PowerPoint Presentation</vt:lpstr>
      <vt:lpstr>PowerPoint Presentation</vt:lpstr>
      <vt:lpstr>Virtual SBAC Testing Hub </vt:lpstr>
      <vt:lpstr>PowerPoint Presentation</vt:lpstr>
      <vt:lpstr>No “Apples to Apples” comparisons to previous years</vt:lpstr>
      <vt:lpstr>Limited ability to make comparisons to state or other schools/districts</vt:lpstr>
      <vt:lpstr>A new launching pad? </vt:lpstr>
      <vt:lpstr>PowerPoint Presentation</vt:lpstr>
      <vt:lpstr>39% Percent Proficient (level 3 or 4) on ELA SBAC 20-21</vt:lpstr>
      <vt:lpstr>PowerPoint Presentation</vt:lpstr>
      <vt:lpstr>PowerPoint Presentation</vt:lpstr>
      <vt:lpstr>PowerPoint Presentation</vt:lpstr>
      <vt:lpstr>SBAC ELA by Subgroup (MWA, all tested grades)</vt:lpstr>
      <vt:lpstr>PowerPoint Presentation</vt:lpstr>
      <vt:lpstr>PowerPoint Presentation</vt:lpstr>
      <vt:lpstr>16% Percent Proficient (level 3 or 4) on Math SBAC 20-21</vt:lpstr>
      <vt:lpstr>PowerPoint Presentation</vt:lpstr>
      <vt:lpstr>PowerPoint Presentation</vt:lpstr>
      <vt:lpstr>PowerPoint Presentation</vt:lpstr>
      <vt:lpstr>SBAC Math by Subgroup (MWA, all tested grades)</vt:lpstr>
      <vt:lpstr>PowerPoint Presentation</vt:lpstr>
      <vt:lpstr>PowerPoint Presentation</vt:lpstr>
      <vt:lpstr>Special Considerations (CAST/Science)</vt:lpstr>
      <vt:lpstr>PowerPoint Presentation</vt:lpstr>
      <vt:lpstr>PowerPoint Presentation</vt:lpstr>
      <vt:lpstr>Subgroup comparisons- CAST</vt:lpstr>
      <vt:lpstr>PowerPoint Presentation</vt:lpstr>
      <vt:lpstr>PowerPoint Presentation</vt:lpstr>
      <vt:lpstr>How are we using this data to guide instructional programs and planning this year?</vt:lpstr>
      <vt:lpstr>How are we using this data to guide instructional programs and planning this year?</vt:lpstr>
      <vt:lpstr>   Discussion Questions:   How do the trends identified in our SBAC data support or challenge our approach to addressing the unfinished learning exacerbated by the COVID-19 pandemic?    How can this data serve as a launch pad for our students’ continued and future growth?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Moloney, Molly</dc:creator>
  <cp:lastModifiedBy>Moloney, Molly</cp:lastModifiedBy>
  <cp:revision>3</cp:revision>
  <dcterms:modified xsi:type="dcterms:W3CDTF">2021-10-06T23:26:06Z</dcterms:modified>
</cp:coreProperties>
</file>