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ngelia Ward-Jacsko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963272-E2E8-443F-886D-60CBEF1D96D1}">
  <a:tblStyle styleId="{0E963272-E2E8-443F-886D-60CBEF1D96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d42275864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ed4227586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d42275864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d4227586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d42275864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d4227586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d42275864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ed4227586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84978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AIT Deep Dive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Micah Stilwell</a:t>
            </a:r>
            <a:endParaRPr sz="3400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Thursday, September 9,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Moving Forward 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76" name="Google Shape;176;p23"/>
          <p:cNvSpPr txBox="1"/>
          <p:nvPr/>
        </p:nvSpPr>
        <p:spPr>
          <a:xfrm>
            <a:off x="390900" y="503525"/>
            <a:ext cx="114102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5089"/>
                </a:solidFill>
              </a:rPr>
              <a:t>Strengths, Challenges, &amp; Next Steps</a:t>
            </a:r>
            <a:endParaRPr sz="5000"/>
          </a:p>
        </p:txBody>
      </p:sp>
      <p:graphicFrame>
        <p:nvGraphicFramePr>
          <p:cNvPr id="177" name="Google Shape;177;p23"/>
          <p:cNvGraphicFramePr/>
          <p:nvPr>
            <p:extLst>
              <p:ext uri="{D42A27DB-BD31-4B8C-83A1-F6EECF244321}">
                <p14:modId xmlns:p14="http://schemas.microsoft.com/office/powerpoint/2010/main" val="2763880739"/>
              </p:ext>
            </p:extLst>
          </p:nvPr>
        </p:nvGraphicFramePr>
        <p:xfrm>
          <a:off x="765400" y="1647425"/>
          <a:ext cx="10555650" cy="4074100"/>
        </p:xfrm>
        <a:graphic>
          <a:graphicData uri="http://schemas.openxmlformats.org/drawingml/2006/table">
            <a:tbl>
              <a:tblPr>
                <a:noFill/>
                <a:tableStyleId>{0E963272-E2E8-443F-886D-60CBEF1D96D1}</a:tableStyleId>
              </a:tblPr>
              <a:tblGrid>
                <a:gridCol w="336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rgbClr val="F8F9FA"/>
                          </a:solidFill>
                        </a:rPr>
                        <a:t>Strengths </a:t>
                      </a:r>
                      <a:endParaRPr b="1" dirty="0">
                        <a:solidFill>
                          <a:srgbClr val="F8F9FA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50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8F9FA"/>
                          </a:solidFill>
                        </a:rPr>
                        <a:t>Challenges </a:t>
                      </a:r>
                      <a:endParaRPr b="1">
                        <a:solidFill>
                          <a:srgbClr val="F8F9FA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50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8F9FA"/>
                          </a:solidFill>
                        </a:rPr>
                        <a:t>Next Steps </a:t>
                      </a:r>
                      <a:endParaRPr b="1">
                        <a:solidFill>
                          <a:srgbClr val="F8F9FA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0050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lang="en-US" sz="1500" dirty="0"/>
                        <a:t>Dedicated and collaborative faculty </a:t>
                      </a:r>
                      <a:endParaRPr sz="1500" dirty="0"/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lang="en-US" sz="1500" dirty="0"/>
                        <a:t>Leadership has implemented an “all hands on deck” approach to covering vacancies and absences, protecting teacher planning and collaboration team </a:t>
                      </a:r>
                      <a:endParaRPr sz="1500" dirty="0"/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lang="en-US" sz="1500" dirty="0"/>
                        <a:t>Solution orientated Week 1 feedback from faculty </a:t>
                      </a:r>
                      <a:endParaRPr sz="1500" dirty="0"/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500"/>
                        <a:buChar char="●"/>
                      </a:pPr>
                      <a:r>
                        <a:rPr lang="en-US" sz="1500" dirty="0"/>
                        <a:t>Documented key learnings from DL as well as instructional priorities for this year </a:t>
                      </a:r>
                      <a:endParaRPr sz="15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Managing faculty anxiety due to the shifting guidelines regarding on-campus </a:t>
                      </a:r>
                      <a:r>
                        <a:rPr lang="en-US" dirty="0" err="1"/>
                        <a:t>Covid</a:t>
                      </a:r>
                      <a:r>
                        <a:rPr lang="en-US" dirty="0"/>
                        <a:t> guidelines </a:t>
                      </a:r>
                      <a:endParaRPr dirty="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Beginning the year with 11 vacancies and the entire instructional leadership team in the classroom, as substitute teachers </a:t>
                      </a:r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AIT has brand new leaders, including two who are new to MWA</a:t>
                      </a:r>
                      <a:endParaRPr dirty="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Supporting team members in aggressively prioritizing objectives </a:t>
                      </a:r>
                      <a:endParaRPr dirty="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Supporting team members in understanding that we will not, “return to normal” this academic year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Continue to improve systems based on community member feedback and recommendations</a:t>
                      </a:r>
                      <a:endParaRPr dirty="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Prioritize Content Lead coaching and collaboration to ensure instructional priorities move forward </a:t>
                      </a:r>
                      <a:endParaRPr dirty="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SzPts val="1400"/>
                        <a:buChar char="●"/>
                      </a:pPr>
                      <a:r>
                        <a:rPr lang="en-US" dirty="0"/>
                        <a:t>Implement a wide range of teacher recommended sustainability measures 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390900" y="503525"/>
            <a:ext cx="114102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5089"/>
                </a:solidFill>
              </a:rPr>
              <a:t>Discussion Prompt </a:t>
            </a:r>
            <a:endParaRPr sz="5000"/>
          </a:p>
        </p:txBody>
      </p:sp>
      <p:sp>
        <p:nvSpPr>
          <p:cNvPr id="184" name="Google Shape;184;p24"/>
          <p:cNvSpPr txBox="1"/>
          <p:nvPr/>
        </p:nvSpPr>
        <p:spPr>
          <a:xfrm>
            <a:off x="1094925" y="1901050"/>
            <a:ext cx="98781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best can we improve the dexterity within our approach to teaching &amp; learning, to maximize the coherence of instruction for Wave-Makers, during this dynamic year in education?  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635850" y="496900"/>
            <a:ext cx="84894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Contact Information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5089"/>
                </a:solidFill>
              </a:rPr>
              <a:t>Micah Stilwell</a:t>
            </a:r>
            <a:endParaRPr sz="54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005089"/>
                </a:solidFill>
              </a:rPr>
              <a:t>mstilwell@mwacademy.org</a:t>
            </a: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005089"/>
                </a:solidFill>
              </a:rPr>
              <a:t>(510) 262-1511</a:t>
            </a: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4364400" cy="42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AIT Introductions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Returning to Campus!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S1 Instructional Priorities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Moving Forward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Board Member Feedback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AIT Introductions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550" y="1528125"/>
            <a:ext cx="1283529" cy="15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338" y="3290112"/>
            <a:ext cx="1231951" cy="145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3243" t="12717" r="16422" b="17288"/>
          <a:stretch/>
        </p:blipFill>
        <p:spPr>
          <a:xfrm>
            <a:off x="1147438" y="5052088"/>
            <a:ext cx="1175751" cy="145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2788650" y="1528138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Micah Stilwell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Senior Director of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Academic Instruction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6" name="Google Shape;106;p15"/>
          <p:cNvSpPr txBox="1"/>
          <p:nvPr/>
        </p:nvSpPr>
        <p:spPr>
          <a:xfrm>
            <a:off x="2788650" y="3237838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Radhika Kolichina 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Director of Academic Instruction Math/Science 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07" name="Google Shape;107;p15"/>
          <p:cNvSpPr txBox="1"/>
          <p:nvPr/>
        </p:nvSpPr>
        <p:spPr>
          <a:xfrm>
            <a:off x="2788650" y="4982400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Eric Becker 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Director of Academic Instruction Humanities 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8975" y="1528137"/>
            <a:ext cx="1255282" cy="15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4850" y="3281263"/>
            <a:ext cx="1283525" cy="137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0625" y="4978238"/>
            <a:ext cx="1231950" cy="14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8382000" y="1497438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Aurelio Garcia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Director of Academic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Support Services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12" name="Google Shape;112;p15"/>
          <p:cNvSpPr txBox="1"/>
          <p:nvPr/>
        </p:nvSpPr>
        <p:spPr>
          <a:xfrm>
            <a:off x="8382000" y="3222488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Karen Snider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Director of Special Education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13" name="Google Shape;113;p15"/>
          <p:cNvSpPr txBox="1"/>
          <p:nvPr/>
        </p:nvSpPr>
        <p:spPr>
          <a:xfrm>
            <a:off x="8382000" y="4912700"/>
            <a:ext cx="2611500" cy="1527900"/>
          </a:xfrm>
          <a:prstGeom prst="rect">
            <a:avLst/>
          </a:prstGeom>
          <a:solidFill>
            <a:srgbClr val="B3E1D9">
              <a:alpha val="4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Michael Williams Jr.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Director of Applied Technology </a:t>
            </a: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Returning to Campus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751699" y="334050"/>
            <a:ext cx="6933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August PD (Hybrid)</a:t>
            </a:r>
            <a:endParaRPr/>
          </a:p>
        </p:txBody>
      </p:sp>
      <p:graphicFrame>
        <p:nvGraphicFramePr>
          <p:cNvPr id="127" name="Google Shape;127;p17"/>
          <p:cNvGraphicFramePr/>
          <p:nvPr/>
        </p:nvGraphicFramePr>
        <p:xfrm>
          <a:off x="751700" y="1583475"/>
          <a:ext cx="5156675" cy="5076760"/>
        </p:xfrm>
        <a:graphic>
          <a:graphicData uri="http://schemas.openxmlformats.org/drawingml/2006/table">
            <a:tbl>
              <a:tblPr>
                <a:noFill/>
                <a:tableStyleId>{0E963272-E2E8-443F-886D-60CBEF1D96D1}</a:tableStyleId>
              </a:tblPr>
              <a:tblGrid>
                <a:gridCol w="515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b="1">
                          <a:solidFill>
                            <a:schemeClr val="dk1"/>
                          </a:solidFill>
                        </a:rPr>
                        <a:t>August PD Objectives </a:t>
                      </a:r>
                      <a:endParaRPr sz="19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A1E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150">
                <a:tc>
                  <a:txBody>
                    <a:bodyPr/>
                    <a:lstStyle/>
                    <a:p>
                      <a:pPr marL="457200" lvl="0" indent="-3492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900"/>
                        <a:buChar char="➔"/>
                      </a:pPr>
                      <a:r>
                        <a:rPr lang="en-US" sz="1900"/>
                        <a:t>Welcome MWA community to campus      utilizing our one school organizational model       </a:t>
                      </a:r>
                      <a:endParaRPr sz="1900"/>
                    </a:p>
                    <a:p>
                      <a:pPr marL="457200" lvl="0" indent="-3492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Char char="➔"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Develop a shared understanding of MWA's approach to returning to campus: safety, SEL, and rigorous instruction</a:t>
                      </a:r>
                      <a:endParaRPr sz="1900"/>
                    </a:p>
                    <a:p>
                      <a:pPr marL="457200" lvl="0" indent="-3492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SzPts val="1900"/>
                        <a:buChar char="➔"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Develop a shared understanding of MWA's approach to instructional planning and vertical collaboration</a:t>
                      </a:r>
                      <a:r>
                        <a:rPr lang="en-US" sz="1900"/>
                        <a:t>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sz="1900"/>
                    </a:p>
                    <a:p>
                      <a:pPr marL="457200" lvl="0" indent="-31750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SzPts val="1400"/>
                        <a:buChar char="➔"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Develop a shared understanding of MWA's approach to social-emotional well-being and our holistic approach to student support services</a:t>
                      </a:r>
                      <a:r>
                        <a:rPr lang="en-US" sz="1900"/>
                        <a:t>	</a:t>
                      </a:r>
                      <a:r>
                        <a:rPr lang="en-US" sz="1700"/>
                        <a:t>				</a:t>
                      </a:r>
                      <a:endParaRPr sz="1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8" name="Google Shape;128;p17"/>
          <p:cNvSpPr/>
          <p:nvPr/>
        </p:nvSpPr>
        <p:spPr>
          <a:xfrm>
            <a:off x="6220300" y="1583475"/>
            <a:ext cx="5253900" cy="2242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A1E0F7">
              <a:alpha val="76470"/>
            </a:srgbClr>
          </a:solidFill>
          <a:ln w="9525" cap="flat" cmpd="sng">
            <a:solidFill>
              <a:srgbClr val="A1E0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15984"/>
                </a:solidFill>
                <a:latin typeface="Roboto"/>
                <a:ea typeface="Roboto"/>
                <a:cs typeface="Roboto"/>
                <a:sym typeface="Roboto"/>
              </a:rPr>
              <a:t>“It is my first day with MWA , online via zoom, and it is really wonderful to see all my new colleagues and listen to their vision, health and safety guidelines, and backward planning designs.”</a:t>
            </a:r>
            <a:endParaRPr sz="1800">
              <a:solidFill>
                <a:srgbClr val="215984"/>
              </a:solidFill>
            </a:endParaRPr>
          </a:p>
        </p:txBody>
      </p:sp>
      <p:sp>
        <p:nvSpPr>
          <p:cNvPr id="129" name="Google Shape;129;p17"/>
          <p:cNvSpPr/>
          <p:nvPr/>
        </p:nvSpPr>
        <p:spPr>
          <a:xfrm flipH="1">
            <a:off x="6220300" y="4365375"/>
            <a:ext cx="5253900" cy="19518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005089"/>
          </a:solidFill>
          <a:ln w="9525" cap="flat" cmpd="sng">
            <a:solidFill>
              <a:srgbClr val="0050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“Knowing the priorities leadership has in mind for semester 1 is reassuring and will help my planning.”</a:t>
            </a:r>
            <a:endParaRPr sz="24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360875" y="2286950"/>
            <a:ext cx="28443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6DC1D0"/>
                </a:solidFill>
              </a:rPr>
              <a:t>The Big Splash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360875" y="2799375"/>
            <a:ext cx="31614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495B67"/>
                </a:solidFill>
              </a:rPr>
              <a:t>For the first two weeks of school, the academy-wide focus  was to ensure Wave-Makers experienced a smooth transition back to campus. </a:t>
            </a:r>
            <a:endParaRPr sz="16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495B67"/>
                </a:solidFill>
              </a:rPr>
              <a:t>The daily content for The Big Splash  included: </a:t>
            </a:r>
            <a:endParaRPr/>
          </a:p>
          <a:p>
            <a:pPr marL="225029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495B67"/>
                </a:solidFill>
              </a:rPr>
              <a:t>Community Building </a:t>
            </a:r>
            <a:endParaRPr/>
          </a:p>
          <a:p>
            <a:pPr marL="225029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495B67"/>
                </a:solidFill>
              </a:rPr>
              <a:t>Relationship Development </a:t>
            </a:r>
            <a:endParaRPr/>
          </a:p>
          <a:p>
            <a:pPr marL="225029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495B67"/>
                </a:solidFill>
              </a:rPr>
              <a:t>REPs Introduction </a:t>
            </a:r>
            <a:endParaRPr/>
          </a:p>
          <a:p>
            <a:pPr marL="9823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596300" y="496800"/>
            <a:ext cx="88161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Welcoming Wave-Makers!</a:t>
            </a: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000" y="2076800"/>
            <a:ext cx="7942950" cy="382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Semester 1 Priorities 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390900" y="503525"/>
            <a:ext cx="114102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Instructional REPs are the ROOTS! </a:t>
            </a:r>
            <a:endParaRPr/>
          </a:p>
        </p:txBody>
      </p:sp>
      <p:graphicFrame>
        <p:nvGraphicFramePr>
          <p:cNvPr id="152" name="Google Shape;152;p20"/>
          <p:cNvGraphicFramePr/>
          <p:nvPr/>
        </p:nvGraphicFramePr>
        <p:xfrm>
          <a:off x="1879400" y="1536750"/>
          <a:ext cx="8433200" cy="4988515"/>
        </p:xfrm>
        <a:graphic>
          <a:graphicData uri="http://schemas.openxmlformats.org/drawingml/2006/table">
            <a:tbl>
              <a:tblPr>
                <a:noFill/>
                <a:tableStyleId>{0E963272-E2E8-443F-886D-60CBEF1D96D1}</a:tableStyleId>
              </a:tblPr>
              <a:tblGrid>
                <a:gridCol w="843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F3F3F3"/>
                          </a:solidFill>
                        </a:rPr>
                        <a:t>Build Relationships: Listen &amp; Learn</a:t>
                      </a:r>
                      <a:endParaRPr sz="1800">
                        <a:solidFill>
                          <a:srgbClr val="F3F3F3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025"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Utilize &amp; strengthen existing communication structures </a:t>
                      </a:r>
                      <a:endParaRPr sz="1500" b="1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Foster a collaborative culture of academic excellence</a:t>
                      </a:r>
                      <a:endParaRPr sz="1500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Support the development of instructional staff in alignment with MWA Mission &amp; Vision and collaboration across departments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EFEFEF"/>
                          </a:solidFill>
                        </a:rPr>
                        <a:t>Effectively Support All Teachers </a:t>
                      </a:r>
                      <a:endParaRPr sz="1800">
                        <a:solidFill>
                          <a:srgbClr val="EFEFEF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3D85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300"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Provide support through coaching and other forms of professional learning 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Utilize &amp; strengthen existing collaborative structures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</a:rPr>
                        <a:t>Support the development of teacher leadership (Content Leads) </a:t>
                      </a:r>
                      <a:endParaRPr sz="15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Effectively Implement Teaching &amp; Learning Cycle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300"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</a:rPr>
                        <a:t>Create opportunities for alignment of best practices</a:t>
                      </a:r>
                      <a:endParaRPr sz="1500" b="1">
                        <a:solidFill>
                          <a:srgbClr val="000000"/>
                        </a:solidFill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Facilitate opportunities for vertical alignment and collaboration among MS and US teams</a:t>
                      </a:r>
                      <a:endParaRPr sz="1500">
                        <a:solidFill>
                          <a:srgbClr val="000000"/>
                        </a:solidFill>
                      </a:endParaRPr>
                    </a:p>
                    <a:p>
                      <a:pPr marL="457200" lvl="0" indent="-323850" algn="l" rtl="0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500"/>
                        <a:buChar char="●"/>
                      </a:pPr>
                      <a:r>
                        <a:rPr lang="en-US" sz="1500">
                          <a:solidFill>
                            <a:srgbClr val="000000"/>
                          </a:solidFill>
                        </a:rPr>
                        <a:t>Observation &amp; coaching in collaboration with teacher leadership and mentors </a:t>
                      </a:r>
                      <a:endParaRPr sz="15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635857" y="496900"/>
            <a:ext cx="103314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Semester 1 Outcomes </a:t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1293000" y="1528050"/>
            <a:ext cx="10450500" cy="3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Overall, MWA Faculty feel that communication is strong within and across all departments (survey)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feel supported through the observation and coaching cycles conducted by DAIs and Content Leads (survey)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Leads engage in instructional observations at least once per quarter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practices, differentiated within content areas, are identified and shared out at least once </a:t>
            </a:r>
            <a:endParaRPr/>
          </a:p>
        </p:txBody>
      </p:sp>
      <p:sp>
        <p:nvSpPr>
          <p:cNvPr id="160" name="Google Shape;160;p21"/>
          <p:cNvSpPr/>
          <p:nvPr/>
        </p:nvSpPr>
        <p:spPr>
          <a:xfrm>
            <a:off x="431300" y="1795825"/>
            <a:ext cx="753300" cy="51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5984"/>
          </a:solidFill>
          <a:ln w="9525" cap="flat" cmpd="sng">
            <a:solidFill>
              <a:srgbClr val="2159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431300" y="2818625"/>
            <a:ext cx="753300" cy="51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5984"/>
          </a:solidFill>
          <a:ln w="9525" cap="flat" cmpd="sng">
            <a:solidFill>
              <a:srgbClr val="2159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431300" y="3676638"/>
            <a:ext cx="753300" cy="51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5984"/>
          </a:solidFill>
          <a:ln w="9525" cap="flat" cmpd="sng">
            <a:solidFill>
              <a:srgbClr val="2159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431300" y="4653325"/>
            <a:ext cx="753300" cy="51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15984"/>
          </a:solidFill>
          <a:ln w="9525" cap="flat" cmpd="sng">
            <a:solidFill>
              <a:srgbClr val="2159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648</Words>
  <Application>Microsoft Office PowerPoint</Application>
  <PresentationFormat>Widescreen</PresentationFormat>
  <Paragraphs>103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Roboto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Stilwell, Micah</dc:creator>
  <cp:lastModifiedBy>Ward-Jackson, Evangelia</cp:lastModifiedBy>
  <cp:revision>3</cp:revision>
  <dcterms:modified xsi:type="dcterms:W3CDTF">2021-09-02T05:41:58Z</dcterms:modified>
</cp:coreProperties>
</file>