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df330fcad5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df330fcad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df330fcad5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df330fcad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f330fcad5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df330fcad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df330fcad5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df330fcad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743509" y="6291051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21598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618" y="-2288072"/>
            <a:ext cx="12198618" cy="914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067684" y="-2344565"/>
            <a:ext cx="16259685" cy="106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16725" y="5416025"/>
            <a:ext cx="79875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4000" b="1">
                <a:solidFill>
                  <a:srgbClr val="215984"/>
                </a:solidFill>
              </a:rPr>
              <a:t>ASB Board Report - June 2021</a:t>
            </a:r>
            <a:endParaRPr sz="4000" b="1">
              <a:solidFill>
                <a:srgbClr val="215984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5984"/>
              </a:buClr>
              <a:buSzPts val="4400"/>
              <a:buFont typeface="Arial"/>
              <a:buNone/>
            </a:pPr>
            <a:r>
              <a:rPr lang="en-US" sz="3400">
                <a:solidFill>
                  <a:srgbClr val="215984"/>
                </a:solidFill>
              </a:rPr>
              <a:t>Melissa Macho </a:t>
            </a:r>
            <a:endParaRPr sz="3400">
              <a:solidFill>
                <a:srgbClr val="21598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384" y="0"/>
            <a:ext cx="12489141" cy="936685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635850" y="496900"/>
            <a:ext cx="8489400" cy="4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Thank you</a:t>
            </a:r>
            <a:endParaRPr sz="5200">
              <a:solidFill>
                <a:srgbClr val="005089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 b="1">
              <a:solidFill>
                <a:srgbClr val="005089"/>
              </a:solidFill>
            </a:endParaRPr>
          </a:p>
        </p:txBody>
      </p:sp>
      <p:pic>
        <p:nvPicPr>
          <p:cNvPr id="158" name="Google Shape;15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4416" y="4280784"/>
            <a:ext cx="3273836" cy="245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99700" y="872500"/>
            <a:ext cx="4364400" cy="1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Successes 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Challenges</a:t>
            </a:r>
            <a:endParaRPr sz="2600" b="1">
              <a:solidFill>
                <a:srgbClr val="005089"/>
              </a:solidFill>
            </a:endParaRPr>
          </a:p>
          <a:p>
            <a:pPr marL="457200" marR="0" lvl="0" indent="-393700" algn="l" rtl="0">
              <a:spcBef>
                <a:spcPts val="0"/>
              </a:spcBef>
              <a:spcAft>
                <a:spcPts val="0"/>
              </a:spcAft>
              <a:buClr>
                <a:srgbClr val="005089"/>
              </a:buClr>
              <a:buSzPts val="2600"/>
              <a:buChar char="●"/>
            </a:pPr>
            <a:r>
              <a:rPr lang="en-US" sz="2600" b="1">
                <a:solidFill>
                  <a:srgbClr val="005089"/>
                </a:solidFill>
              </a:rPr>
              <a:t>Priorities </a:t>
            </a:r>
            <a:endParaRPr sz="2600" b="1">
              <a:solidFill>
                <a:srgbClr val="005089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495975" y="4492700"/>
            <a:ext cx="4293600" cy="17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Table of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005089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3" cy="687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Successes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8089583" y="2711043"/>
            <a:ext cx="39579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r>
              <a:rPr lang="en-US" sz="1900" b="1">
                <a:solidFill>
                  <a:srgbClr val="6DC1D0"/>
                </a:solidFill>
                <a:highlight>
                  <a:srgbClr val="FFFFFF"/>
                </a:highlight>
              </a:rPr>
              <a:t>“One piece of advice I would like to leave is to not be shy. It might feel hard to speak up when you have ideas because you feel that your ideas aren't good enough, </a:t>
            </a:r>
            <a:r>
              <a:rPr lang="en-US" sz="2400" b="1">
                <a:solidFill>
                  <a:srgbClr val="6DC1D0"/>
                </a:solidFill>
                <a:highlight>
                  <a:srgbClr val="FFFFFF"/>
                </a:highlight>
              </a:rPr>
              <a:t>but we are all a family and will listen and encourage you. &lt;3</a:t>
            </a:r>
            <a:r>
              <a:rPr lang="en-US" sz="1900" b="1">
                <a:solidFill>
                  <a:srgbClr val="6DC1D0"/>
                </a:solidFill>
                <a:highlight>
                  <a:srgbClr val="FFFFFF"/>
                </a:highlight>
              </a:rPr>
              <a:t>”</a:t>
            </a:r>
            <a:endParaRPr sz="1900" b="1">
              <a:solidFill>
                <a:srgbClr val="6DC1D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r>
              <a:rPr lang="en-US" sz="1900" b="0" i="0" u="none" strike="noStrike" cap="non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900">
                <a:solidFill>
                  <a:srgbClr val="6DC1D0"/>
                </a:solidFill>
              </a:rPr>
              <a:t>Jaky</a:t>
            </a:r>
            <a:br>
              <a:rPr lang="en-US" sz="1900">
                <a:solidFill>
                  <a:srgbClr val="6DC1D0"/>
                </a:solidFill>
              </a:rPr>
            </a:br>
            <a:r>
              <a:rPr lang="en-US" sz="1900">
                <a:solidFill>
                  <a:srgbClr val="6DC1D0"/>
                </a:solidFill>
              </a:rPr>
              <a:t>	</a:t>
            </a:r>
            <a:r>
              <a:rPr lang="en-US" sz="1800" i="1">
                <a:solidFill>
                  <a:srgbClr val="6DC1D0"/>
                </a:solidFill>
              </a:rPr>
              <a:t>ASB Secretary </a:t>
            </a:r>
            <a:br>
              <a:rPr lang="en-US" sz="1800" i="1">
                <a:solidFill>
                  <a:srgbClr val="6DC1D0"/>
                </a:solidFill>
              </a:rPr>
            </a:br>
            <a:r>
              <a:rPr lang="en-US" sz="1800" i="1">
                <a:solidFill>
                  <a:srgbClr val="6DC1D0"/>
                </a:solidFill>
              </a:rPr>
              <a:t>	19th Wave Student</a:t>
            </a:r>
            <a:endParaRPr sz="1800" i="1">
              <a:solidFill>
                <a:srgbClr val="6DC1D0"/>
              </a:solidFill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809284" y="1640700"/>
            <a:ext cx="108324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6DC1D0"/>
                </a:solidFill>
              </a:rPr>
              <a:t>The 2020 - 2021 ASB Board of Directors have so much to be proud of...</a:t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654025" y="1724075"/>
            <a:ext cx="6503100" cy="4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800"/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rgbClr val="495B67"/>
                </a:solidFill>
              </a:rPr>
              <a:t> Student Portal was visualized AND launched</a:t>
            </a:r>
            <a:endParaRPr sz="2000" b="1">
              <a:solidFill>
                <a:srgbClr val="495B67"/>
              </a:solidFill>
            </a:endParaRPr>
          </a:p>
          <a:p>
            <a:pPr marL="225029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 ASB planned 2 virtual Spirit Weeks and Advisory programming </a:t>
            </a:r>
            <a:endParaRPr sz="2000" b="1">
              <a:solidFill>
                <a:srgbClr val="495B67"/>
              </a:solidFill>
            </a:endParaRPr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rgbClr val="495B67"/>
                </a:solidFill>
              </a:rPr>
              <a:t> ASB recorded Video Clips throughout the school year to help engage the student body</a:t>
            </a:r>
            <a:endParaRPr sz="2000" b="1">
              <a:solidFill>
                <a:srgbClr val="495B67"/>
              </a:solidFill>
            </a:endParaRPr>
          </a:p>
          <a:p>
            <a:pPr marL="225029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 ASB was able to meet with over 6 MWA leaders, 1 CAP leader and MWA Board Members and Board Fellows</a:t>
            </a:r>
            <a:endParaRPr sz="2000" b="1">
              <a:solidFill>
                <a:srgbClr val="495B67"/>
              </a:solidFill>
            </a:endParaRPr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rgbClr val="495B67"/>
                </a:solidFill>
              </a:rPr>
              <a:t> ASB Community Building took a fun turn as they planned their own Friday Fun activities and meetings</a:t>
            </a:r>
            <a:endParaRPr sz="2000" b="1">
              <a:solidFill>
                <a:srgbClr val="495B67"/>
              </a:solidFill>
            </a:endParaRPr>
          </a:p>
          <a:p>
            <a:pPr marL="225029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2021 - 2022 ASB Elections have been held and we have our incoming Board of Directors</a:t>
            </a: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280300" y="496900"/>
            <a:ext cx="94554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2020 - 2021 ASB Successes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355050" y="1640800"/>
            <a:ext cx="11473500" cy="4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President: </a:t>
            </a:r>
            <a:r>
              <a:rPr lang="en-US" sz="2200"/>
              <a:t>Lizbeth 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Vice President: </a:t>
            </a:r>
            <a:r>
              <a:rPr lang="en-US" sz="2200"/>
              <a:t>Jaky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Secretary: </a:t>
            </a:r>
            <a:r>
              <a:rPr lang="en-US" sz="2200"/>
              <a:t>Stephany</a:t>
            </a:r>
            <a:r>
              <a:rPr lang="en-US" sz="2200" b="1"/>
              <a:t> </a:t>
            </a:r>
            <a:endParaRPr sz="2200" b="1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Treasurer: </a:t>
            </a:r>
            <a:r>
              <a:rPr lang="en-US" sz="2200"/>
              <a:t>Armando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Marketing Coordinator: </a:t>
            </a:r>
            <a:r>
              <a:rPr lang="en-US" sz="2200"/>
              <a:t>Carolina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Student Activities Liaison: </a:t>
            </a:r>
            <a:r>
              <a:rPr lang="en-US" sz="2200"/>
              <a:t>Simren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19th Wave Representatives: </a:t>
            </a:r>
            <a:r>
              <a:rPr lang="en-US" sz="2200"/>
              <a:t>Estefani &amp; Kevin 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20th Wave Representatives: </a:t>
            </a:r>
            <a:r>
              <a:rPr lang="en-US" sz="2200"/>
              <a:t>Jenissa </a:t>
            </a:r>
            <a:r>
              <a:rPr lang="en-US" sz="2000"/>
              <a:t>&amp; </a:t>
            </a:r>
            <a:r>
              <a:rPr lang="en-US" sz="2000" i="1"/>
              <a:t>position to be filled in fall</a:t>
            </a:r>
            <a:endParaRPr sz="2000" i="1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21st Wave Representatives: </a:t>
            </a:r>
            <a:r>
              <a:rPr lang="en-US" sz="2000" i="1"/>
              <a:t>to be filled in fall</a:t>
            </a:r>
            <a:endParaRPr sz="2000" i="1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/>
              <a:t>22nd  Wave Representatives: </a:t>
            </a:r>
            <a:r>
              <a:rPr lang="en-US" sz="2200"/>
              <a:t>Fatima </a:t>
            </a:r>
            <a:r>
              <a:rPr lang="en-US" sz="2000"/>
              <a:t>&amp; </a:t>
            </a:r>
            <a:r>
              <a:rPr lang="en-US" sz="2000" i="1"/>
              <a:t>position to be filled in fall</a:t>
            </a:r>
            <a:endParaRPr sz="2000" i="1"/>
          </a:p>
        </p:txBody>
      </p:sp>
      <p:sp>
        <p:nvSpPr>
          <p:cNvPr id="118" name="Google Shape;118;p17"/>
          <p:cNvSpPr txBox="1"/>
          <p:nvPr/>
        </p:nvSpPr>
        <p:spPr>
          <a:xfrm>
            <a:off x="280300" y="496900"/>
            <a:ext cx="117660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2021-2022 ASB Board of Directors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6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220" y="-1787993"/>
            <a:ext cx="12355252" cy="926643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>
            <a:off x="6999900" y="2690700"/>
            <a:ext cx="47436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 sz="1800">
              <a:solidFill>
                <a:srgbClr val="0050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8089583" y="2711043"/>
            <a:ext cx="39579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r>
              <a:rPr lang="en-US" sz="1900">
                <a:solidFill>
                  <a:srgbClr val="6DC1D0"/>
                </a:solidFill>
                <a:highlight>
                  <a:srgbClr val="FFFFFF"/>
                </a:highlight>
              </a:rPr>
              <a:t>“Something I am struggling with right now is adjusting to the new process of going to class.”</a:t>
            </a:r>
            <a:br>
              <a:rPr lang="en-US" sz="1900">
                <a:solidFill>
                  <a:srgbClr val="6DC1D0"/>
                </a:solidFill>
                <a:highlight>
                  <a:srgbClr val="FFFFFF"/>
                </a:highlight>
              </a:rPr>
            </a:br>
            <a:r>
              <a:rPr lang="en-US" sz="1900" b="0" i="0" u="none" strike="noStrike" cap="none">
                <a:solidFill>
                  <a:srgbClr val="6DC1D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900" i="1">
                <a:solidFill>
                  <a:srgbClr val="6DC1D0"/>
                </a:solidFill>
              </a:rPr>
              <a:t>19th Wave Student</a:t>
            </a:r>
            <a:endParaRPr sz="1900" i="1">
              <a:solidFill>
                <a:srgbClr val="6DC1D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endParaRPr sz="1900" i="1">
              <a:solidFill>
                <a:srgbClr val="6DC1D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endParaRPr sz="1900" i="1">
              <a:solidFill>
                <a:srgbClr val="6DC1D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r>
              <a:rPr lang="en-US" sz="1900">
                <a:solidFill>
                  <a:srgbClr val="6DC1D0"/>
                </a:solidFill>
                <a:highlight>
                  <a:srgbClr val="FFFFFF"/>
                </a:highlight>
              </a:rPr>
              <a:t>“I have been struggling with being present and trying my best in all the spaces that I am in.”</a:t>
            </a:r>
            <a:br>
              <a:rPr lang="en-US" sz="1900">
                <a:solidFill>
                  <a:srgbClr val="6DC1D0"/>
                </a:solidFill>
                <a:highlight>
                  <a:srgbClr val="FFFFFF"/>
                </a:highlight>
              </a:rPr>
            </a:br>
            <a:r>
              <a:rPr lang="en-US" sz="1900" i="1">
                <a:solidFill>
                  <a:srgbClr val="6DC1D0"/>
                </a:solidFill>
                <a:highlight>
                  <a:srgbClr val="FFFFFF"/>
                </a:highlight>
              </a:rPr>
              <a:t>-19th Wave Student </a:t>
            </a:r>
            <a:endParaRPr sz="1900" i="1">
              <a:solidFill>
                <a:srgbClr val="6DC1D0"/>
              </a:solidFill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809284" y="1640700"/>
            <a:ext cx="108324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6DC1D0"/>
                </a:solidFill>
              </a:rPr>
              <a:t>ASB found it difficult to engage their peers consistently this school year. </a:t>
            </a:r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654025" y="2105075"/>
            <a:ext cx="6503100" cy="40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800"/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rgbClr val="495B67"/>
                </a:solidFill>
              </a:rPr>
              <a:t> Student participation and engagement was low throughout the school year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Cameras off during zoom classes and club meetings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Students did not show up in opt-in spaces as they did in past years</a:t>
            </a:r>
            <a:endParaRPr sz="2000" b="1">
              <a:solidFill>
                <a:srgbClr val="495B67"/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Communication with the community was harder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Students did not check email with fidelity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Students said it felt harder to get in touch with leaders and teachers in a virtual setting</a:t>
            </a: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280300" y="496900"/>
            <a:ext cx="94554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Challenges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274" y="-18047"/>
            <a:ext cx="9168060" cy="687604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0"/>
          <p:cNvSpPr txBox="1"/>
          <p:nvPr/>
        </p:nvSpPr>
        <p:spPr>
          <a:xfrm>
            <a:off x="5551500" y="2621800"/>
            <a:ext cx="6192000" cy="17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6DC1D0"/>
                </a:solidFill>
              </a:rPr>
              <a:t>Priorities</a:t>
            </a:r>
            <a:endParaRPr sz="5400" b="1" i="0" u="none" strike="noStrike" cap="none">
              <a:solidFill>
                <a:srgbClr val="6DC1D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sldNum" idx="12"/>
          </p:nvPr>
        </p:nvSpPr>
        <p:spPr>
          <a:xfrm>
            <a:off x="11743509" y="6317170"/>
            <a:ext cx="302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47" name="Google Shape;147;p21"/>
          <p:cNvSpPr txBox="1"/>
          <p:nvPr/>
        </p:nvSpPr>
        <p:spPr>
          <a:xfrm>
            <a:off x="8013375" y="3015848"/>
            <a:ext cx="3957900" cy="19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000"/>
              <a:buFont typeface="Arial"/>
              <a:buNone/>
            </a:pPr>
            <a:r>
              <a:rPr lang="en-US" sz="1900" b="1">
                <a:solidFill>
                  <a:srgbClr val="6DC1D0"/>
                </a:solidFill>
                <a:highlight>
                  <a:srgbClr val="FFFFFF"/>
                </a:highlight>
              </a:rPr>
              <a:t>“In the fall, I’m excited to get back into normality - or what we call normality at this time.  And just getting to be around people, even if it may not be that many, starting to socialize…”</a:t>
            </a:r>
            <a:br>
              <a:rPr lang="en-US" sz="1800" i="1">
                <a:solidFill>
                  <a:srgbClr val="6DC1D0"/>
                </a:solidFill>
              </a:rPr>
            </a:br>
            <a:r>
              <a:rPr lang="en-US" sz="1800" i="1">
                <a:solidFill>
                  <a:srgbClr val="6DC1D0"/>
                </a:solidFill>
              </a:rPr>
              <a:t>	-MWA Student</a:t>
            </a:r>
            <a:endParaRPr sz="1800" i="1">
              <a:solidFill>
                <a:srgbClr val="6DC1D0"/>
              </a:solidFill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168175" y="1488300"/>
            <a:ext cx="118779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DC1D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6DC1D0"/>
                </a:solidFill>
              </a:rPr>
              <a:t>To build off of the momentum and creativity ASB discovered this year.</a:t>
            </a:r>
            <a:endParaRPr/>
          </a:p>
        </p:txBody>
      </p:sp>
      <p:sp>
        <p:nvSpPr>
          <p:cNvPr id="149" name="Google Shape;149;p21"/>
          <p:cNvSpPr txBox="1"/>
          <p:nvPr/>
        </p:nvSpPr>
        <p:spPr>
          <a:xfrm>
            <a:off x="654025" y="1571675"/>
            <a:ext cx="6503100" cy="51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5B67"/>
              </a:buClr>
              <a:buSzPts val="1600"/>
              <a:buFont typeface="Arial"/>
              <a:buNone/>
            </a:pPr>
            <a:endParaRPr sz="1800"/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Font typeface="Arial"/>
              <a:buChar char="•"/>
            </a:pPr>
            <a:r>
              <a:rPr lang="en-US" sz="2000" b="1">
                <a:solidFill>
                  <a:srgbClr val="495B67"/>
                </a:solidFill>
              </a:rPr>
              <a:t> Keep building out the Student Portal </a:t>
            </a:r>
            <a:endParaRPr sz="2000" b="1">
              <a:solidFill>
                <a:srgbClr val="495B67"/>
              </a:solidFill>
            </a:endParaRPr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Keep finding new ways to engage the student body</a:t>
            </a:r>
            <a:endParaRPr sz="2000" b="1">
              <a:solidFill>
                <a:srgbClr val="495B67"/>
              </a:solidFill>
            </a:endParaRPr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Keep providing video clips as helpful and fun informational guides</a:t>
            </a:r>
            <a:endParaRPr sz="2000" b="1">
              <a:solidFill>
                <a:srgbClr val="495B67"/>
              </a:solidFill>
            </a:endParaRPr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Keep encourage community building activities within advisory, clubs, small events and the larger MWA Community</a:t>
            </a:r>
            <a:endParaRPr sz="2000" b="1">
              <a:solidFill>
                <a:srgbClr val="495B67"/>
              </a:solidFill>
            </a:endParaRPr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Continue to meet with MWA leaders </a:t>
            </a:r>
            <a:endParaRPr sz="2000" b="1">
              <a:solidFill>
                <a:srgbClr val="495B67"/>
              </a:solidFill>
            </a:endParaRPr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Continue to and find new ways to ask for all student input on community wide issues</a:t>
            </a:r>
            <a:endParaRPr sz="2000" b="1">
              <a:solidFill>
                <a:srgbClr val="495B67"/>
              </a:solidFill>
            </a:endParaRPr>
          </a:p>
          <a:p>
            <a:pPr marL="225028" marR="0" lvl="0" indent="-127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•"/>
            </a:pPr>
            <a:r>
              <a:rPr lang="en-US" sz="2000" b="1">
                <a:solidFill>
                  <a:srgbClr val="495B67"/>
                </a:solidFill>
              </a:rPr>
              <a:t>Find ways to revamp our old in-person events for safety and engagement</a:t>
            </a:r>
            <a:endParaRPr sz="2000" b="1">
              <a:solidFill>
                <a:srgbClr val="495B67"/>
              </a:solidFill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2000"/>
              <a:buChar char="○"/>
            </a:pPr>
            <a:r>
              <a:rPr lang="en-US" sz="2000" b="1">
                <a:solidFill>
                  <a:srgbClr val="495B67"/>
                </a:solidFill>
              </a:rPr>
              <a:t>Rallies, Dances, All-School Meetings, etc...</a:t>
            </a:r>
            <a:endParaRPr sz="2000" b="1">
              <a:solidFill>
                <a:srgbClr val="495B6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95B67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495B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280300" y="496800"/>
            <a:ext cx="94554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5089"/>
                </a:solidFill>
              </a:rPr>
              <a:t>Priorities for 2021-2022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545</Words>
  <Application>Microsoft Office PowerPoint</Application>
  <PresentationFormat>Widescreen</PresentationFormat>
  <Paragraphs>67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Macho, Melissa</dc:creator>
  <cp:lastModifiedBy>Macho, Melissa</cp:lastModifiedBy>
  <cp:revision>1</cp:revision>
  <dcterms:modified xsi:type="dcterms:W3CDTF">2021-06-09T22:08:47Z</dcterms:modified>
</cp:coreProperties>
</file>