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78" r:id="rId3"/>
    <p:sldId id="279" r:id="rId4"/>
    <p:sldId id="260" r:id="rId5"/>
    <p:sldId id="280" r:id="rId6"/>
    <p:sldId id="584" r:id="rId7"/>
    <p:sldId id="277" r:id="rId8"/>
    <p:sldId id="262" r:id="rId9"/>
    <p:sldId id="263" r:id="rId10"/>
    <p:sldId id="273" r:id="rId11"/>
    <p:sldId id="276" r:id="rId12"/>
    <p:sldId id="274" r:id="rId13"/>
    <p:sldId id="275" r:id="rId14"/>
    <p:sldId id="266" r:id="rId15"/>
    <p:sldId id="271"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GO27c1h5naVt9KpQqkGuZ0+Lw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Alton" initials="NA" lastIdx="4" clrIdx="0">
    <p:extLst>
      <p:ext uri="{19B8F6BF-5375-455C-9EA6-DF929625EA0E}">
        <p15:presenceInfo xmlns:p15="http://schemas.microsoft.com/office/powerpoint/2012/main" userId="S-1-5-21-3165757052-1689503880-30388647-2640" providerId="AD"/>
      </p:ext>
    </p:extLst>
  </p:cmAuthor>
  <p:cmAuthor id="2" name="Wei, Wallace" initials="WW" lastIdx="3" clrIdx="1">
    <p:extLst>
      <p:ext uri="{19B8F6BF-5375-455C-9EA6-DF929625EA0E}">
        <p15:presenceInfo xmlns:p15="http://schemas.microsoft.com/office/powerpoint/2012/main" userId="S-1-5-21-3165757052-1689503880-30388647-13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4" autoAdjust="0"/>
    <p:restoredTop sz="94633"/>
  </p:normalViewPr>
  <p:slideViewPr>
    <p:cSldViewPr snapToGrid="0">
      <p:cViewPr varScale="1">
        <p:scale>
          <a:sx n="63" d="100"/>
          <a:sy n="63" d="100"/>
        </p:scale>
        <p:origin x="143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wei\Desktop\MWA%20on%20board\Budget\MWA%20Budget%20FY2022%20to%20FY2024\Ms.%20Klein%20Budget%20Request-5.1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wei\Desktop\MWA%20on%20board\Budget\MWA%20Budget%20FY2022%20to%20FY2024\Ms.%20Klein%20Budget%20Request-5.10.20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wei\Desktop\MWA%20on%20board\Budget\MWA%20Budget%20FY2022%20to%20FY2024\Ms.%20Klein%20Budget%20Request-5.1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wei\Desktop\MWA%20on%20board\Budget\MWA%20Budget%20FY2022%20to%20FY2024\Ms.%20Klein%20Budget%20Request-5.10.202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mwa-blume-fs01\mwas\Business%20Services\Budget\Budget%20Request\Alicia%20Klein%20Request\Ms.%20Klein%20Budget%20Request-5.10.20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MWA 2020-21 Spend Per</a:t>
            </a:r>
            <a:r>
              <a:rPr lang="en-US" sz="2000" b="1" baseline="0" dirty="0"/>
              <a:t> Pupil</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0-ADFB-452B-9D6B-59C8951BBE8B}"/>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A406-41E2-A2DD-3E7B0748183C}"/>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DFB-452B-9D6B-59C8951BBE8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 '!$A$3:$A$5</c:f>
              <c:strCache>
                <c:ptCount val="3"/>
                <c:pt idx="0">
                  <c:v>MWA Spend per Student</c:v>
                </c:pt>
                <c:pt idx="1">
                  <c:v>WCCUSD spend per student</c:v>
                </c:pt>
                <c:pt idx="2">
                  <c:v>CA Average spend per student</c:v>
                </c:pt>
              </c:strCache>
            </c:strRef>
          </c:cat>
          <c:val>
            <c:numRef>
              <c:f>'Slide 1 '!$B$3:$B$5</c:f>
              <c:numCache>
                <c:formatCode>"$"#,##0_);\("$"#,##0\)</c:formatCode>
                <c:ptCount val="3"/>
                <c:pt idx="0">
                  <c:v>20151.577945405341</c:v>
                </c:pt>
                <c:pt idx="1">
                  <c:v>14943</c:v>
                </c:pt>
                <c:pt idx="2">
                  <c:v>14000</c:v>
                </c:pt>
              </c:numCache>
            </c:numRef>
          </c:val>
          <c:extLst>
            <c:ext xmlns:c16="http://schemas.microsoft.com/office/drawing/2014/chart" uri="{C3380CC4-5D6E-409C-BE32-E72D297353CC}">
              <c16:uniqueId val="{00000000-F8A4-4F20-9B05-44CA6211A2A1}"/>
            </c:ext>
          </c:extLst>
        </c:ser>
        <c:dLbls>
          <c:dLblPos val="outEnd"/>
          <c:showLegendKey val="0"/>
          <c:showVal val="1"/>
          <c:showCatName val="0"/>
          <c:showSerName val="0"/>
          <c:showPercent val="0"/>
          <c:showBubbleSize val="0"/>
        </c:dLbls>
        <c:gapWidth val="219"/>
        <c:overlap val="-27"/>
        <c:axId val="1323864064"/>
        <c:axId val="1336484144"/>
      </c:barChart>
      <c:catAx>
        <c:axId val="132386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36484144"/>
        <c:crosses val="autoZero"/>
        <c:auto val="1"/>
        <c:lblAlgn val="ctr"/>
        <c:lblOffset val="100"/>
        <c:noMultiLvlLbl val="0"/>
      </c:catAx>
      <c:valAx>
        <c:axId val="13364841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386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2">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AC7-4A0B-841D-67B5A8BE49A3}"/>
              </c:ext>
            </c:extLst>
          </c:dPt>
          <c:dPt>
            <c:idx val="1"/>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C7-4A0B-841D-67B5A8BE49A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C7-4A0B-841D-67B5A8BE49A3}"/>
              </c:ext>
            </c:extLst>
          </c:dPt>
          <c:dLbls>
            <c:dLbl>
              <c:idx val="0"/>
              <c:layout>
                <c:manualLayout>
                  <c:x val="6.5939893032328889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C7-4A0B-841D-67B5A8BE49A3}"/>
                </c:ext>
              </c:extLst>
            </c:dLbl>
            <c:dLbl>
              <c:idx val="1"/>
              <c:layout>
                <c:manualLayout>
                  <c:x val="7.1721626629922389E-2"/>
                  <c:y val="-0.11483174775581177"/>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4618B387-D2FD-4A67-92FA-D0F1F9263552}" type="CATEGORYNAME">
                      <a:rPr lang="en-US" sz="1400">
                        <a:solidFill>
                          <a:schemeClr val="tx1"/>
                        </a:solidFill>
                      </a:rPr>
                      <a:pPr>
                        <a:defRPr sz="1400">
                          <a:solidFill>
                            <a:schemeClr val="tx1"/>
                          </a:solidFill>
                        </a:defRPr>
                      </a:pPr>
                      <a:t>[CATEGORY NAME]</a:t>
                    </a:fld>
                    <a:r>
                      <a:rPr lang="en-US" sz="1400" baseline="0" dirty="0">
                        <a:solidFill>
                          <a:schemeClr val="tx1"/>
                        </a:solidFill>
                      </a:rPr>
                      <a:t>
</a:t>
                    </a:r>
                    <a:fld id="{B8BDB6AC-9920-459B-877B-D0831A043700}" type="PERCENTAGE">
                      <a:rPr lang="en-US" sz="1400" baseline="0">
                        <a:solidFill>
                          <a:schemeClr val="tx1"/>
                        </a:solidFill>
                      </a:rPr>
                      <a:pPr>
                        <a:defRPr sz="1400">
                          <a:solidFill>
                            <a:schemeClr val="tx1"/>
                          </a:solidFill>
                        </a:defRPr>
                      </a:pPr>
                      <a:t>[PERCENTAGE]</a:t>
                    </a:fld>
                    <a:endParaRPr lang="en-US" sz="14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C7-4A0B-841D-67B5A8BE49A3}"/>
                </c:ext>
              </c:extLst>
            </c:dLbl>
            <c:dLbl>
              <c:idx val="2"/>
              <c:layout>
                <c:manualLayout>
                  <c:x val="-3.2463184604327636E-2"/>
                  <c:y val="-4.7794574230242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C7-4A0B-841D-67B5A8BE49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5'!$A$7:$A$9</c:f>
              <c:strCache>
                <c:ptCount val="3"/>
                <c:pt idx="0">
                  <c:v>COVID - One-Time Grant</c:v>
                </c:pt>
                <c:pt idx="1">
                  <c:v>Government Revenues (Except one-time grant)</c:v>
                </c:pt>
                <c:pt idx="2">
                  <c:v>Charitable Donations</c:v>
                </c:pt>
              </c:strCache>
            </c:strRef>
          </c:cat>
          <c:val>
            <c:numRef>
              <c:f>'Sheet 5'!$B$7:$B$9</c:f>
              <c:numCache>
                <c:formatCode>_(* #,##0_);_(* \(#,##0\);_(* "-"??_);_(@_)</c:formatCode>
                <c:ptCount val="3"/>
                <c:pt idx="0">
                  <c:v>2521886.3333333335</c:v>
                </c:pt>
                <c:pt idx="1">
                  <c:v>15645021.069685545</c:v>
                </c:pt>
                <c:pt idx="2">
                  <c:v>8947649.9580811225</c:v>
                </c:pt>
              </c:numCache>
            </c:numRef>
          </c:val>
          <c:extLst>
            <c:ext xmlns:c16="http://schemas.microsoft.com/office/drawing/2014/chart" uri="{C3380CC4-5D6E-409C-BE32-E72D297353CC}">
              <c16:uniqueId val="{00000006-0AC7-4A0B-841D-67B5A8BE49A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baseline="0" dirty="0">
                <a:effectLst/>
              </a:rPr>
              <a:t>MWA 2021-22</a:t>
            </a:r>
            <a:endParaRPr lang="en-US" sz="2000" dirty="0">
              <a:effectLst/>
            </a:endParaRPr>
          </a:p>
          <a:p>
            <a:pPr>
              <a:defRPr sz="2000"/>
            </a:pPr>
            <a:r>
              <a:rPr lang="en-US" sz="2000" b="1" i="0" baseline="0" dirty="0">
                <a:effectLst/>
              </a:rPr>
              <a:t>Funding Per Student</a:t>
            </a:r>
            <a:endParaRPr lang="en-US" sz="2000" dirty="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rgbClr val="FFC000"/>
            </a:solidFill>
          </c:spPr>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9ABD-4EBA-AEDA-3080A5E09DE1}"/>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ABD-4EBA-AEDA-3080A5E09DE1}"/>
              </c:ext>
            </c:extLst>
          </c:dPt>
          <c:dLbls>
            <c:dLbl>
              <c:idx val="0"/>
              <c:tx>
                <c:rich>
                  <a:bodyPr/>
                  <a:lstStyle/>
                  <a:p>
                    <a:r>
                      <a:rPr lang="en-US" dirty="0"/>
                      <a:t>$16,667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BD-4EBA-AEDA-3080A5E09DE1}"/>
                </c:ext>
              </c:extLst>
            </c:dLbl>
            <c:dLbl>
              <c:idx val="1"/>
              <c:tx>
                <c:rich>
                  <a:bodyPr/>
                  <a:lstStyle/>
                  <a:p>
                    <a:r>
                      <a:rPr lang="en-US" dirty="0"/>
                      <a:t>$8,209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BD-4EBA-AEDA-3080A5E09DE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2'!$A$14:$A$15</c:f>
              <c:strCache>
                <c:ptCount val="2"/>
                <c:pt idx="0">
                  <c:v>Government $ per Student</c:v>
                </c:pt>
                <c:pt idx="1">
                  <c:v>Charitable Donations $ per student</c:v>
                </c:pt>
              </c:strCache>
            </c:strRef>
          </c:cat>
          <c:val>
            <c:numRef>
              <c:f>'Slide 2'!$B$14:$B$15</c:f>
              <c:numCache>
                <c:formatCode>_("$"* #,##0.00_);_("$"* \(#,##0.00\);_("$"* "-"??_);_(@_)</c:formatCode>
                <c:ptCount val="2"/>
                <c:pt idx="0">
                  <c:v>16666.887525705391</c:v>
                </c:pt>
                <c:pt idx="1">
                  <c:v>8208.8531725514877</c:v>
                </c:pt>
              </c:numCache>
            </c:numRef>
          </c:val>
          <c:extLst>
            <c:ext xmlns:c16="http://schemas.microsoft.com/office/drawing/2014/chart" uri="{C3380CC4-5D6E-409C-BE32-E72D297353CC}">
              <c16:uniqueId val="{00000004-9ABD-4EBA-AEDA-3080A5E09DE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a:t>MWA 2021-22 Total Expenses</a:t>
            </a:r>
            <a:r>
              <a:rPr lang="en-US" sz="2000" baseline="0" dirty="0"/>
              <a:t> of $27.1M</a:t>
            </a:r>
            <a:endParaRPr lang="en-US" sz="2000" dirty="0"/>
          </a:p>
        </c:rich>
      </c:tx>
      <c:layout>
        <c:manualLayout>
          <c:xMode val="edge"/>
          <c:yMode val="edge"/>
          <c:x val="0.21170237293183708"/>
          <c:y val="1.1950553877590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explosion val="3"/>
          <c:dPt>
            <c:idx val="0"/>
            <c:bubble3D val="0"/>
            <c:spPr>
              <a:solidFill>
                <a:schemeClr val="bg2">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4AA-4E5C-8369-9DA120DB238D}"/>
              </c:ext>
            </c:extLst>
          </c:dPt>
          <c:dPt>
            <c:idx val="1"/>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4AA-4E5C-8369-9DA120DB238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4AA-4E5C-8369-9DA120DB238D}"/>
              </c:ext>
            </c:extLst>
          </c:dPt>
          <c:dLbls>
            <c:dLbl>
              <c:idx val="1"/>
              <c:layout>
                <c:manualLayout>
                  <c:x val="6.0943531227384148E-2"/>
                  <c:y val="-2.739193982190381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4AA-4E5C-8369-9DA120DB238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'Slide 3'!$B$46:$B$48</c:f>
              <c:strCache>
                <c:ptCount val="3"/>
                <c:pt idx="0">
                  <c:v>Salaries and Benefits</c:v>
                </c:pt>
                <c:pt idx="1">
                  <c:v>Supplies</c:v>
                </c:pt>
                <c:pt idx="2">
                  <c:v>Contracted Services</c:v>
                </c:pt>
              </c:strCache>
            </c:strRef>
          </c:cat>
          <c:val>
            <c:numRef>
              <c:f>'Slide 3'!$C$46:$C$48</c:f>
              <c:numCache>
                <c:formatCode>_(* #,##0_);_(* \(#,##0\);_(* "-"??_);_(@_)</c:formatCode>
                <c:ptCount val="3"/>
                <c:pt idx="0">
                  <c:v>17285654.361099999</c:v>
                </c:pt>
                <c:pt idx="1">
                  <c:v>1304192</c:v>
                </c:pt>
                <c:pt idx="2">
                  <c:v>8474711</c:v>
                </c:pt>
              </c:numCache>
            </c:numRef>
          </c:val>
          <c:extLst>
            <c:ext xmlns:c16="http://schemas.microsoft.com/office/drawing/2014/chart" uri="{C3380CC4-5D6E-409C-BE32-E72D297353CC}">
              <c16:uniqueId val="{00000006-A4AA-4E5C-8369-9DA120DB238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251818847889349"/>
          <c:y val="0.4136157271171006"/>
          <c:w val="0.24167451526545522"/>
          <c:h val="0.1727683105186752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Percentage of a</a:t>
            </a:r>
            <a:r>
              <a:rPr lang="en-US" sz="1800" b="1" baseline="0" dirty="0"/>
              <a:t> teacher’s salary that must be paid into State teachers’ retirement fund</a:t>
            </a:r>
            <a:endParaRPr lang="en-US" sz="1800" b="1" dirty="0"/>
          </a:p>
        </c:rich>
      </c:tx>
      <c:layout>
        <c:manualLayout>
          <c:xMode val="edge"/>
          <c:yMode val="edge"/>
          <c:x val="0.12261650907725533"/>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39637581597505"/>
          <c:y val="8.7493113928633265E-2"/>
          <c:w val="0.86260362418402492"/>
          <c:h val="0.83703055610790744"/>
        </c:manualLayout>
      </c:layout>
      <c:lineChart>
        <c:grouping val="stacked"/>
        <c:varyColors val="0"/>
        <c:ser>
          <c:idx val="0"/>
          <c:order val="0"/>
          <c:tx>
            <c:strRef>
              <c:f>'Slide 4'!$A$6</c:f>
              <c:strCache>
                <c:ptCount val="1"/>
                <c:pt idx="0">
                  <c:v>STRS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4'!$B$3:$H$3</c:f>
              <c:strCache>
                <c:ptCount val="7"/>
                <c:pt idx="0">
                  <c:v>2017-18</c:v>
                </c:pt>
                <c:pt idx="1">
                  <c:v>2018-19</c:v>
                </c:pt>
                <c:pt idx="2">
                  <c:v>2019-20</c:v>
                </c:pt>
                <c:pt idx="3">
                  <c:v>2020-21</c:v>
                </c:pt>
                <c:pt idx="4">
                  <c:v>2021-22</c:v>
                </c:pt>
                <c:pt idx="5">
                  <c:v>2022-23</c:v>
                </c:pt>
                <c:pt idx="6">
                  <c:v>2023-24</c:v>
                </c:pt>
              </c:strCache>
            </c:strRef>
          </c:cat>
          <c:val>
            <c:numRef>
              <c:f>'Slide 4'!$B$6:$H$6</c:f>
              <c:numCache>
                <c:formatCode>0.00%</c:formatCode>
                <c:ptCount val="7"/>
                <c:pt idx="0">
                  <c:v>0.14430000000000001</c:v>
                </c:pt>
                <c:pt idx="1">
                  <c:v>0.1628</c:v>
                </c:pt>
                <c:pt idx="2">
                  <c:v>0.17100000000000001</c:v>
                </c:pt>
                <c:pt idx="3">
                  <c:v>0.16200000000000001</c:v>
                </c:pt>
                <c:pt idx="4">
                  <c:v>0.16919999999999999</c:v>
                </c:pt>
                <c:pt idx="5">
                  <c:v>0.182</c:v>
                </c:pt>
                <c:pt idx="6">
                  <c:v>0.182</c:v>
                </c:pt>
              </c:numCache>
            </c:numRef>
          </c:val>
          <c:smooth val="0"/>
          <c:extLst>
            <c:ext xmlns:c16="http://schemas.microsoft.com/office/drawing/2014/chart" uri="{C3380CC4-5D6E-409C-BE32-E72D297353CC}">
              <c16:uniqueId val="{00000000-FF47-41D5-B6D5-0E411C800E5C}"/>
            </c:ext>
          </c:extLst>
        </c:ser>
        <c:dLbls>
          <c:dLblPos val="ctr"/>
          <c:showLegendKey val="0"/>
          <c:showVal val="1"/>
          <c:showCatName val="0"/>
          <c:showSerName val="0"/>
          <c:showPercent val="0"/>
          <c:showBubbleSize val="0"/>
        </c:dLbls>
        <c:marker val="1"/>
        <c:smooth val="0"/>
        <c:axId val="308422047"/>
        <c:axId val="236378543"/>
      </c:lineChart>
      <c:catAx>
        <c:axId val="30842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378543"/>
        <c:crosses val="autoZero"/>
        <c:auto val="1"/>
        <c:lblAlgn val="ctr"/>
        <c:lblOffset val="100"/>
        <c:noMultiLvlLbl val="0"/>
      </c:catAx>
      <c:valAx>
        <c:axId val="236378543"/>
        <c:scaling>
          <c:orientation val="minMax"/>
          <c:max val="0.22000000000000003"/>
          <c:min val="0.120000000000000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842204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0.52808</cdr:x>
      <cdr:y>0.55862</cdr:y>
    </cdr:from>
    <cdr:to>
      <cdr:x>0.69574</cdr:x>
      <cdr:y>0.63925</cdr:y>
    </cdr:to>
    <cdr:sp macro="" textlink="">
      <cdr:nvSpPr>
        <cdr:cNvPr id="2" name="TextBox 1">
          <a:extLst xmlns:a="http://schemas.openxmlformats.org/drawingml/2006/main">
            <a:ext uri="{FF2B5EF4-FFF2-40B4-BE49-F238E27FC236}">
              <a16:creationId xmlns:a16="http://schemas.microsoft.com/office/drawing/2014/main" id="{62A4BB61-1880-44BA-8877-02D65B75751A}"/>
            </a:ext>
          </a:extLst>
        </cdr:cNvPr>
        <cdr:cNvSpPr txBox="1"/>
      </cdr:nvSpPr>
      <cdr:spPr>
        <a:xfrm xmlns:a="http://schemas.openxmlformats.org/drawingml/2006/main">
          <a:off x="3718648" y="1929672"/>
          <a:ext cx="1180632" cy="2785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r>
            <a:rPr lang="en-US" sz="1400" b="1" dirty="0"/>
            <a:t>15.6M</a:t>
          </a:r>
        </a:p>
      </cdr:txBody>
    </cdr:sp>
  </cdr:relSizeAnchor>
  <cdr:relSizeAnchor xmlns:cdr="http://schemas.openxmlformats.org/drawingml/2006/chartDrawing">
    <cdr:from>
      <cdr:x>0.5</cdr:x>
      <cdr:y>0.17863</cdr:y>
    </cdr:from>
    <cdr:to>
      <cdr:x>0.61607</cdr:x>
      <cdr:y>0.26373</cdr:y>
    </cdr:to>
    <cdr:sp macro="" textlink="">
      <cdr:nvSpPr>
        <cdr:cNvPr id="3" name="TextBox 2">
          <a:extLst xmlns:a="http://schemas.openxmlformats.org/drawingml/2006/main">
            <a:ext uri="{FF2B5EF4-FFF2-40B4-BE49-F238E27FC236}">
              <a16:creationId xmlns:a16="http://schemas.microsoft.com/office/drawing/2014/main" id="{3E8FFECC-223C-46A4-AD37-7BC21D437E11}"/>
            </a:ext>
          </a:extLst>
        </cdr:cNvPr>
        <cdr:cNvSpPr txBox="1"/>
      </cdr:nvSpPr>
      <cdr:spPr>
        <a:xfrm xmlns:a="http://schemas.openxmlformats.org/drawingml/2006/main">
          <a:off x="3520911" y="617067"/>
          <a:ext cx="817345" cy="293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$2.5M</a:t>
          </a:r>
        </a:p>
      </cdr:txBody>
    </cdr:sp>
  </cdr:relSizeAnchor>
  <cdr:relSizeAnchor xmlns:cdr="http://schemas.openxmlformats.org/drawingml/2006/chartDrawing">
    <cdr:from>
      <cdr:x>0.35647</cdr:x>
      <cdr:y>0.35099</cdr:y>
    </cdr:from>
    <cdr:to>
      <cdr:x>0.5193</cdr:x>
      <cdr:y>0.43834</cdr:y>
    </cdr:to>
    <cdr:sp macro="" textlink="">
      <cdr:nvSpPr>
        <cdr:cNvPr id="4" name="TextBox 3">
          <a:extLst xmlns:a="http://schemas.openxmlformats.org/drawingml/2006/main">
            <a:ext uri="{FF2B5EF4-FFF2-40B4-BE49-F238E27FC236}">
              <a16:creationId xmlns:a16="http://schemas.microsoft.com/office/drawing/2014/main" id="{D0C3D90F-EC39-420E-9575-175426D65125}"/>
            </a:ext>
          </a:extLst>
        </cdr:cNvPr>
        <cdr:cNvSpPr txBox="1"/>
      </cdr:nvSpPr>
      <cdr:spPr>
        <a:xfrm xmlns:a="http://schemas.openxmlformats.org/drawingml/2006/main">
          <a:off x="2510189" y="1212434"/>
          <a:ext cx="1146620" cy="301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$8.9M</a:t>
          </a:r>
        </a:p>
      </cdr:txBody>
    </cdr:sp>
  </cdr:relSizeAnchor>
</c:userShapes>
</file>

<file path=ppt/drawings/drawing2.xml><?xml version="1.0" encoding="utf-8"?>
<c:userShapes xmlns:c="http://schemas.openxmlformats.org/drawingml/2006/chart">
  <cdr:relSizeAnchor xmlns:cdr="http://schemas.openxmlformats.org/drawingml/2006/chartDrawing">
    <cdr:from>
      <cdr:x>0.43076</cdr:x>
      <cdr:y>0.5</cdr:y>
    </cdr:from>
    <cdr:to>
      <cdr:x>0.53828</cdr:x>
      <cdr:y>0.5754</cdr:y>
    </cdr:to>
    <cdr:sp macro="" textlink="">
      <cdr:nvSpPr>
        <cdr:cNvPr id="3" name="TextBox 2">
          <a:extLst xmlns:a="http://schemas.openxmlformats.org/drawingml/2006/main">
            <a:ext uri="{FF2B5EF4-FFF2-40B4-BE49-F238E27FC236}">
              <a16:creationId xmlns:a16="http://schemas.microsoft.com/office/drawing/2014/main" id="{BB9BD948-8E6D-461D-8563-ECAFC3DA3330}"/>
            </a:ext>
          </a:extLst>
        </cdr:cNvPr>
        <cdr:cNvSpPr txBox="1"/>
      </cdr:nvSpPr>
      <cdr:spPr>
        <a:xfrm xmlns:a="http://schemas.openxmlformats.org/drawingml/2006/main">
          <a:off x="3361164" y="2125424"/>
          <a:ext cx="838966" cy="320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r>
            <a:rPr lang="en-US" sz="1400" b="1" dirty="0"/>
            <a:t>17.3M</a:t>
          </a:r>
          <a:endParaRPr lang="en-US" sz="1200" b="1" dirty="0"/>
        </a:p>
      </cdr:txBody>
    </cdr:sp>
  </cdr:relSizeAnchor>
  <cdr:relSizeAnchor xmlns:cdr="http://schemas.openxmlformats.org/drawingml/2006/chartDrawing">
    <cdr:from>
      <cdr:x>0.25196</cdr:x>
      <cdr:y>0.34872</cdr:y>
    </cdr:from>
    <cdr:to>
      <cdr:x>0.33894</cdr:x>
      <cdr:y>0.41248</cdr:y>
    </cdr:to>
    <cdr:sp macro="" textlink="">
      <cdr:nvSpPr>
        <cdr:cNvPr id="4" name="TextBox 3">
          <a:extLst xmlns:a="http://schemas.openxmlformats.org/drawingml/2006/main">
            <a:ext uri="{FF2B5EF4-FFF2-40B4-BE49-F238E27FC236}">
              <a16:creationId xmlns:a16="http://schemas.microsoft.com/office/drawing/2014/main" id="{1B054235-9E72-4206-8934-ECD792663135}"/>
            </a:ext>
          </a:extLst>
        </cdr:cNvPr>
        <cdr:cNvSpPr txBox="1"/>
      </cdr:nvSpPr>
      <cdr:spPr>
        <a:xfrm xmlns:a="http://schemas.openxmlformats.org/drawingml/2006/main">
          <a:off x="1966012" y="1482369"/>
          <a:ext cx="678730" cy="2710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0.20243</cdr:x>
      <cdr:y>0.66584</cdr:y>
    </cdr:from>
    <cdr:to>
      <cdr:x>0.29183</cdr:x>
      <cdr:y>0.73903</cdr:y>
    </cdr:to>
    <cdr:sp macro="" textlink="">
      <cdr:nvSpPr>
        <cdr:cNvPr id="5" name="TextBox 4">
          <a:extLst xmlns:a="http://schemas.openxmlformats.org/drawingml/2006/main">
            <a:ext uri="{FF2B5EF4-FFF2-40B4-BE49-F238E27FC236}">
              <a16:creationId xmlns:a16="http://schemas.microsoft.com/office/drawing/2014/main" id="{8ACD5E03-04EF-4AE7-BDD3-82028138E247}"/>
            </a:ext>
          </a:extLst>
        </cdr:cNvPr>
        <cdr:cNvSpPr txBox="1"/>
      </cdr:nvSpPr>
      <cdr:spPr>
        <a:xfrm xmlns:a="http://schemas.openxmlformats.org/drawingml/2006/main">
          <a:off x="1579513" y="2830403"/>
          <a:ext cx="697584" cy="3110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r>
            <a:rPr lang="en-US" sz="1400" b="1" dirty="0"/>
            <a:t>1.3M</a:t>
          </a:r>
          <a:endParaRPr lang="en-US" sz="1200" b="1" dirty="0"/>
        </a:p>
      </cdr:txBody>
    </cdr:sp>
  </cdr:relSizeAnchor>
  <cdr:relSizeAnchor xmlns:cdr="http://schemas.openxmlformats.org/drawingml/2006/chartDrawing">
    <cdr:from>
      <cdr:x>0.23263</cdr:x>
      <cdr:y>0.29994</cdr:y>
    </cdr:from>
    <cdr:to>
      <cdr:x>0.3486</cdr:x>
      <cdr:y>0.36647</cdr:y>
    </cdr:to>
    <cdr:sp macro="" textlink="">
      <cdr:nvSpPr>
        <cdr:cNvPr id="6" name="TextBox 5">
          <a:extLst xmlns:a="http://schemas.openxmlformats.org/drawingml/2006/main">
            <a:ext uri="{FF2B5EF4-FFF2-40B4-BE49-F238E27FC236}">
              <a16:creationId xmlns:a16="http://schemas.microsoft.com/office/drawing/2014/main" id="{48B38C48-DEE5-4252-BF11-8C578CEAE647}"/>
            </a:ext>
          </a:extLst>
        </cdr:cNvPr>
        <cdr:cNvSpPr txBox="1"/>
      </cdr:nvSpPr>
      <cdr:spPr>
        <a:xfrm xmlns:a="http://schemas.openxmlformats.org/drawingml/2006/main">
          <a:off x="1815218" y="1274994"/>
          <a:ext cx="904900" cy="282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r>
            <a:rPr lang="en-US" sz="1600" b="1" dirty="0"/>
            <a:t>8.5M</a:t>
          </a:r>
          <a:endParaRPr lang="en-US" sz="1200" b="1" dirty="0"/>
        </a:p>
      </cdr:txBody>
    </cdr:sp>
  </cdr:relSizeAnchor>
  <cdr:relSizeAnchor xmlns:cdr="http://schemas.openxmlformats.org/drawingml/2006/chartDrawing">
    <cdr:from>
      <cdr:x>0.06076</cdr:x>
      <cdr:y>0.55838</cdr:y>
    </cdr:from>
    <cdr:to>
      <cdr:x>0.17795</cdr:x>
      <cdr:y>0.77349</cdr:y>
    </cdr:to>
    <cdr:sp macro="" textlink="">
      <cdr:nvSpPr>
        <cdr:cNvPr id="2" name="TextBox 1">
          <a:extLst xmlns:a="http://schemas.openxmlformats.org/drawingml/2006/main">
            <a:ext uri="{FF2B5EF4-FFF2-40B4-BE49-F238E27FC236}">
              <a16:creationId xmlns:a16="http://schemas.microsoft.com/office/drawing/2014/main" id="{F2E9262F-F76D-6C40-9B15-F438CD7F1C45}"/>
            </a:ext>
          </a:extLst>
        </cdr:cNvPr>
        <cdr:cNvSpPr txBox="1"/>
      </cdr:nvSpPr>
      <cdr:spPr>
        <a:xfrm xmlns:a="http://schemas.openxmlformats.org/drawingml/2006/main">
          <a:off x="474133" y="23735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0.0217</cdr:x>
      <cdr:y>0.48219</cdr:y>
    </cdr:from>
    <cdr:to>
      <cdr:x>0.13889</cdr:x>
      <cdr:y>0.75295</cdr:y>
    </cdr:to>
    <cdr:sp macro="" textlink="">
      <cdr:nvSpPr>
        <cdr:cNvPr id="7" name="TextBox 6">
          <a:extLst xmlns:a="http://schemas.openxmlformats.org/drawingml/2006/main">
            <a:ext uri="{FF2B5EF4-FFF2-40B4-BE49-F238E27FC236}">
              <a16:creationId xmlns:a16="http://schemas.microsoft.com/office/drawing/2014/main" id="{80EA6F34-5479-4642-8236-FA7D3DECFC65}"/>
            </a:ext>
          </a:extLst>
        </cdr:cNvPr>
        <cdr:cNvSpPr txBox="1"/>
      </cdr:nvSpPr>
      <cdr:spPr>
        <a:xfrm xmlns:a="http://schemas.openxmlformats.org/drawingml/2006/main">
          <a:off x="169334" y="2049723"/>
          <a:ext cx="914400" cy="11509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a:t>~$2.4M of </a:t>
          </a:r>
        </a:p>
        <a:p xmlns:a="http://schemas.openxmlformats.org/drawingml/2006/main">
          <a:r>
            <a:rPr lang="en-US" sz="1000" dirty="0"/>
            <a:t>Contracted </a:t>
          </a:r>
        </a:p>
        <a:p xmlns:a="http://schemas.openxmlformats.org/drawingml/2006/main">
          <a:r>
            <a:rPr lang="en-US" sz="1000" dirty="0"/>
            <a:t>Services Are </a:t>
          </a:r>
        </a:p>
        <a:p xmlns:a="http://schemas.openxmlformats.org/drawingml/2006/main">
          <a:r>
            <a:rPr lang="en-US" sz="1000" dirty="0"/>
            <a:t>Non-Employee</a:t>
          </a:r>
        </a:p>
        <a:p xmlns:a="http://schemas.openxmlformats.org/drawingml/2006/main">
          <a:r>
            <a:rPr lang="en-US" sz="1000" dirty="0"/>
            <a:t>Personnel</a:t>
          </a:r>
        </a:p>
        <a:p xmlns:a="http://schemas.openxmlformats.org/drawingml/2006/main">
          <a:r>
            <a:rPr lang="en-US" sz="1000" dirty="0"/>
            <a:t>Costs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 name="Google Shape;7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99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5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86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97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34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855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786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6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55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8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44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57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7eb52198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97eb521983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21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3" name="Google Shape;23;p5"/>
          <p:cNvPicPr preferRelativeResize="0"/>
          <p:nvPr/>
        </p:nvPicPr>
        <p:blipFill rotWithShape="1">
          <a:blip r:embed="rId3">
            <a:alphaModFix/>
          </a:blip>
          <a:srcRect/>
          <a:stretch/>
        </p:blipFill>
        <p:spPr>
          <a:xfrm>
            <a:off x="0" y="0"/>
            <a:ext cx="9144000" cy="1371600"/>
          </a:xfrm>
          <a:prstGeom prst="rect">
            <a:avLst/>
          </a:prstGeom>
          <a:noFill/>
          <a:ln>
            <a:noFill/>
          </a:ln>
        </p:spPr>
      </p:pic>
      <p:sp>
        <p:nvSpPr>
          <p:cNvPr id="24" name="Google Shape;2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27" name="Google Shape;27;p5"/>
          <p:cNvPicPr preferRelativeResize="0"/>
          <p:nvPr/>
        </p:nvPicPr>
        <p:blipFill rotWithShape="1">
          <a:blip r:embed="rId4">
            <a:alphaModFix/>
          </a:blip>
          <a:srcRect/>
          <a:stretch/>
        </p:blipFill>
        <p:spPr>
          <a:xfrm>
            <a:off x="7511948" y="0"/>
            <a:ext cx="1788808" cy="13424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0" name="Google Shape;30;p6"/>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31" name="Google Shape;31;p6"/>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32" name="Google Shape;32;p6"/>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2"/>
          </p:nvPr>
        </p:nvSpPr>
        <p:spPr>
          <a:xfrm>
            <a:off x="236538" y="1535112"/>
            <a:ext cx="8712200" cy="51593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6" name="Google Shape;36;p7"/>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37" name="Google Shape;37;p7"/>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38" name="Google Shape;38;p7"/>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body" idx="2"/>
          </p:nvPr>
        </p:nvSpPr>
        <p:spPr>
          <a:xfrm>
            <a:off x="236538" y="1469204"/>
            <a:ext cx="4273817" cy="5225284"/>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3"/>
          </p:nvPr>
        </p:nvSpPr>
        <p:spPr>
          <a:xfrm>
            <a:off x="4690269" y="1469204"/>
            <a:ext cx="4273817" cy="5225284"/>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pic>
        <p:nvPicPr>
          <p:cNvPr id="42" name="Google Shape;42;p8"/>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3" name="Google Shape;43;p8"/>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44" name="Google Shape;44;p8"/>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45" name="Google Shape;45;p8"/>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body" idx="2"/>
          </p:nvPr>
        </p:nvSpPr>
        <p:spPr>
          <a:xfrm>
            <a:off x="236538" y="2237574"/>
            <a:ext cx="4273817" cy="4456914"/>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body" idx="3"/>
          </p:nvPr>
        </p:nvSpPr>
        <p:spPr>
          <a:xfrm>
            <a:off x="4590561" y="2237574"/>
            <a:ext cx="4228345" cy="445691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4"/>
          </p:nvPr>
        </p:nvSpPr>
        <p:spPr>
          <a:xfrm>
            <a:off x="236538" y="1509713"/>
            <a:ext cx="4273817" cy="7096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body" idx="5"/>
          </p:nvPr>
        </p:nvSpPr>
        <p:spPr>
          <a:xfrm>
            <a:off x="4590561" y="1506825"/>
            <a:ext cx="4228345" cy="7096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 name="Google Shape;52;p9"/>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53" name="Google Shape;53;p9"/>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54" name="Google Shape;54;p9"/>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7" name="Google Shape;57;p10"/>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58" name="Google Shape;58;p10"/>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59" name="Google Shape;59;p10"/>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2"/>
          </p:nvPr>
        </p:nvSpPr>
        <p:spPr>
          <a:xfrm>
            <a:off x="4397339" y="1535112"/>
            <a:ext cx="4551399" cy="51593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3"/>
          </p:nvPr>
        </p:nvSpPr>
        <p:spPr>
          <a:xfrm>
            <a:off x="360363" y="1535113"/>
            <a:ext cx="3883025" cy="104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4"/>
          </p:nvPr>
        </p:nvSpPr>
        <p:spPr>
          <a:xfrm>
            <a:off x="360363" y="2578100"/>
            <a:ext cx="3883025" cy="41163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3"/>
        <p:cNvGrpSpPr/>
        <p:nvPr/>
      </p:nvGrpSpPr>
      <p:grpSpPr>
        <a:xfrm>
          <a:off x="0" y="0"/>
          <a:ext cx="0" cy="0"/>
          <a:chOff x="0" y="0"/>
          <a:chExt cx="0" cy="0"/>
        </a:xfrm>
      </p:grpSpPr>
      <p:pic>
        <p:nvPicPr>
          <p:cNvPr id="64" name="Google Shape;64;p1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65" name="Google Shape;65;p11"/>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66" name="Google Shape;66;p11"/>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67" name="Google Shape;67;p11"/>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2"/>
          </p:nvPr>
        </p:nvSpPr>
        <p:spPr>
          <a:xfrm>
            <a:off x="360363" y="1535113"/>
            <a:ext cx="3883025" cy="104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3"/>
          </p:nvPr>
        </p:nvSpPr>
        <p:spPr>
          <a:xfrm>
            <a:off x="360363" y="2578100"/>
            <a:ext cx="3883025" cy="41163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a:spLocks noGrp="1"/>
          </p:cNvSpPr>
          <p:nvPr>
            <p:ph type="pic" idx="4"/>
          </p:nvPr>
        </p:nvSpPr>
        <p:spPr>
          <a:xfrm>
            <a:off x="4443412" y="1535112"/>
            <a:ext cx="4500563" cy="515937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mp;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a:t>Title</a:t>
            </a:r>
          </a:p>
        </p:txBody>
      </p:sp>
      <p:sp>
        <p:nvSpPr>
          <p:cNvPr id="11" name="Content Placeholder 10"/>
          <p:cNvSpPr>
            <a:spLocks noGrp="1"/>
          </p:cNvSpPr>
          <p:nvPr>
            <p:ph sz="quarter" idx="14" hasCustomPrompt="1"/>
          </p:nvPr>
        </p:nvSpPr>
        <p:spPr>
          <a:xfrm>
            <a:off x="236538" y="1535112"/>
            <a:ext cx="8712200" cy="5159375"/>
          </a:xfrm>
          <a:prstGeom prst="rect">
            <a:avLst/>
          </a:prstGeom>
        </p:spPr>
        <p:txBody>
          <a:bodyPr/>
          <a:lstStyle/>
          <a:p>
            <a:pPr lvl="0"/>
            <a:r>
              <a:rPr lang="en-US" dirty="0"/>
              <a:t>Click to add text</a:t>
            </a:r>
          </a:p>
        </p:txBody>
      </p:sp>
    </p:spTree>
    <p:extLst>
      <p:ext uri="{BB962C8B-B14F-4D97-AF65-F5344CB8AC3E}">
        <p14:creationId xmlns:p14="http://schemas.microsoft.com/office/powerpoint/2010/main" val="123000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11">
            <a:alphaModFix/>
          </a:blip>
          <a:srcRect/>
          <a:stretch/>
        </p:blipFill>
        <p:spPr>
          <a:xfrm>
            <a:off x="7242556" y="4880968"/>
            <a:ext cx="1965955" cy="1475382"/>
          </a:xfrm>
          <a:prstGeom prst="rect">
            <a:avLst/>
          </a:prstGeom>
          <a:noFill/>
          <a:ln>
            <a:noFill/>
          </a:ln>
        </p:spPr>
      </p:pic>
      <p:sp>
        <p:nvSpPr>
          <p:cNvPr id="11" name="Google Shape;1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3"/>
          <p:cNvPicPr preferRelativeResize="0"/>
          <p:nvPr/>
        </p:nvPicPr>
        <p:blipFill rotWithShape="1">
          <a:blip r:embed="rId12">
            <a:alphaModFix/>
          </a:blip>
          <a:srcRect/>
          <a:stretch/>
        </p:blipFill>
        <p:spPr>
          <a:xfrm>
            <a:off x="0" y="3520647"/>
            <a:ext cx="9144000" cy="2260600"/>
          </a:xfrm>
          <a:prstGeom prst="rect">
            <a:avLst/>
          </a:prstGeom>
          <a:noFill/>
          <a:ln>
            <a:noFill/>
          </a:ln>
        </p:spPr>
      </p:pic>
      <p:pic>
        <p:nvPicPr>
          <p:cNvPr id="15" name="Google Shape;15;p3"/>
          <p:cNvPicPr preferRelativeResize="0"/>
          <p:nvPr/>
        </p:nvPicPr>
        <p:blipFill rotWithShape="1">
          <a:blip r:embed="rId13">
            <a:alphaModFix/>
          </a:blip>
          <a:srcRect/>
          <a:stretch/>
        </p:blipFill>
        <p:spPr>
          <a:xfrm>
            <a:off x="10468280" y="2793380"/>
            <a:ext cx="922531" cy="943690"/>
          </a:xfrm>
          <a:prstGeom prst="rect">
            <a:avLst/>
          </a:prstGeom>
          <a:noFill/>
          <a:ln>
            <a:noFill/>
          </a:ln>
        </p:spPr>
      </p:pic>
      <p:pic>
        <p:nvPicPr>
          <p:cNvPr id="16" name="Google Shape;16;p3"/>
          <p:cNvPicPr preferRelativeResize="0"/>
          <p:nvPr/>
        </p:nvPicPr>
        <p:blipFill rotWithShape="1">
          <a:blip r:embed="rId14">
            <a:alphaModFix/>
          </a:blip>
          <a:srcRect/>
          <a:stretch/>
        </p:blipFill>
        <p:spPr>
          <a:xfrm>
            <a:off x="824875" y="1820447"/>
            <a:ext cx="7495887" cy="7811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
          <p:cNvSpPr txBox="1"/>
          <p:nvPr/>
        </p:nvSpPr>
        <p:spPr>
          <a:xfrm>
            <a:off x="1520947" y="2865655"/>
            <a:ext cx="6102105" cy="117640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t>FY’22 Budget Overview</a:t>
            </a:r>
            <a:endParaRPr lang="en-US" sz="2400" b="1" dirty="0"/>
          </a:p>
        </p:txBody>
      </p:sp>
      <p:sp>
        <p:nvSpPr>
          <p:cNvPr id="2" name="TextBox 1">
            <a:extLst>
              <a:ext uri="{FF2B5EF4-FFF2-40B4-BE49-F238E27FC236}">
                <a16:creationId xmlns:a16="http://schemas.microsoft.com/office/drawing/2014/main" id="{C848F5AC-3029-4990-A374-7F380DDCEAAE}"/>
              </a:ext>
            </a:extLst>
          </p:cNvPr>
          <p:cNvSpPr txBox="1"/>
          <p:nvPr/>
        </p:nvSpPr>
        <p:spPr>
          <a:xfrm>
            <a:off x="3506771" y="5769205"/>
            <a:ext cx="2158737" cy="400110"/>
          </a:xfrm>
          <a:prstGeom prst="rect">
            <a:avLst/>
          </a:prstGeom>
          <a:noFill/>
        </p:spPr>
        <p:txBody>
          <a:bodyPr wrap="square" rtlCol="0">
            <a:spAutoFit/>
          </a:bodyPr>
          <a:lstStyle/>
          <a:p>
            <a:pPr lvl="0" algn="ctr"/>
            <a:r>
              <a:rPr lang="en-US" sz="2000" i="1" dirty="0"/>
              <a:t>May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4" y="361845"/>
            <a:ext cx="7445535"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b="1" i="0" u="none" strike="noStrike" cap="none" dirty="0">
                <a:latin typeface="Arial"/>
                <a:ea typeface="Arial"/>
                <a:cs typeface="Arial"/>
                <a:sym typeface="Arial"/>
              </a:rPr>
              <a:t>2021-22 Budget – </a:t>
            </a:r>
            <a:r>
              <a:rPr lang="en-US" sz="2400" b="1" i="0" u="sng" strike="noStrike" cap="none" dirty="0">
                <a:latin typeface="Arial"/>
                <a:ea typeface="Arial"/>
                <a:cs typeface="Arial"/>
                <a:sym typeface="Arial"/>
              </a:rPr>
              <a:t>Salaries &amp; Benefits</a:t>
            </a:r>
            <a:r>
              <a:rPr lang="en-US" sz="2400" b="1" i="0" strike="noStrike" cap="none" dirty="0">
                <a:latin typeface="Arial"/>
                <a:ea typeface="Arial"/>
                <a:cs typeface="Arial"/>
                <a:sym typeface="Arial"/>
              </a:rPr>
              <a:t> Expenses</a:t>
            </a:r>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graphicFrame>
        <p:nvGraphicFramePr>
          <p:cNvPr id="2" name="Table 1">
            <a:extLst>
              <a:ext uri="{FF2B5EF4-FFF2-40B4-BE49-F238E27FC236}">
                <a16:creationId xmlns:a16="http://schemas.microsoft.com/office/drawing/2014/main" id="{6F15B5EC-50C9-4B25-BF28-3F0FDB91CE28}"/>
              </a:ext>
            </a:extLst>
          </p:cNvPr>
          <p:cNvGraphicFramePr>
            <a:graphicFrameLocks noGrp="1"/>
          </p:cNvGraphicFramePr>
          <p:nvPr>
            <p:extLst>
              <p:ext uri="{D42A27DB-BD31-4B8C-83A1-F6EECF244321}">
                <p14:modId xmlns:p14="http://schemas.microsoft.com/office/powerpoint/2010/main" val="1746109070"/>
              </p:ext>
            </p:extLst>
          </p:nvPr>
        </p:nvGraphicFramePr>
        <p:xfrm>
          <a:off x="531823" y="1941471"/>
          <a:ext cx="7961937" cy="3196191"/>
        </p:xfrm>
        <a:graphic>
          <a:graphicData uri="http://schemas.openxmlformats.org/drawingml/2006/table">
            <a:tbl>
              <a:tblPr>
                <a:tableStyleId>{5C22544A-7EE6-4342-B048-85BDC9FD1C3A}</a:tableStyleId>
              </a:tblPr>
              <a:tblGrid>
                <a:gridCol w="5916624">
                  <a:extLst>
                    <a:ext uri="{9D8B030D-6E8A-4147-A177-3AD203B41FA5}">
                      <a16:colId xmlns:a16="http://schemas.microsoft.com/office/drawing/2014/main" val="2060647032"/>
                    </a:ext>
                  </a:extLst>
                </a:gridCol>
                <a:gridCol w="2045313">
                  <a:extLst>
                    <a:ext uri="{9D8B030D-6E8A-4147-A177-3AD203B41FA5}">
                      <a16:colId xmlns:a16="http://schemas.microsoft.com/office/drawing/2014/main" val="75699215"/>
                    </a:ext>
                  </a:extLst>
                </a:gridCol>
              </a:tblGrid>
              <a:tr h="190500">
                <a:tc>
                  <a:txBody>
                    <a:bodyPr/>
                    <a:lstStyle/>
                    <a:p>
                      <a:pPr algn="l" fontAlgn="b">
                        <a:lnSpc>
                          <a:spcPct val="150000"/>
                        </a:lnSpc>
                      </a:pPr>
                      <a:r>
                        <a:rPr lang="en-US" sz="2000" b="1" u="sng" strike="noStrike" dirty="0">
                          <a:effectLst/>
                          <a:latin typeface="+mn-lt"/>
                        </a:rPr>
                        <a:t>Descriptions</a:t>
                      </a:r>
                      <a:endParaRPr lang="en-US" sz="2000" b="1" i="0" u="sng" strike="noStrike" dirty="0">
                        <a:solidFill>
                          <a:srgbClr val="000000"/>
                        </a:solidFill>
                        <a:effectLst/>
                        <a:latin typeface="+mn-lt"/>
                      </a:endParaRPr>
                    </a:p>
                  </a:txBody>
                  <a:tcPr marL="9525" marR="9525" marT="9525" marB="0" anchor="b"/>
                </a:tc>
                <a:tc>
                  <a:txBody>
                    <a:bodyPr/>
                    <a:lstStyle/>
                    <a:p>
                      <a:pPr algn="ctr" fontAlgn="b">
                        <a:lnSpc>
                          <a:spcPct val="150000"/>
                        </a:lnSpc>
                      </a:pPr>
                      <a:r>
                        <a:rPr lang="en-US" sz="2000" b="1" u="sng" strike="noStrike" dirty="0">
                          <a:effectLst/>
                          <a:latin typeface="+mn-lt"/>
                        </a:rPr>
                        <a:t>Amount</a:t>
                      </a:r>
                      <a:endParaRPr lang="en-US" sz="2000" b="1" i="0" u="sng"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32605123"/>
                  </a:ext>
                </a:extLst>
              </a:tr>
              <a:tr h="190500">
                <a:tc>
                  <a:txBody>
                    <a:bodyPr/>
                    <a:lstStyle/>
                    <a:p>
                      <a:pPr algn="l" fontAlgn="ctr">
                        <a:lnSpc>
                          <a:spcPct val="150000"/>
                        </a:lnSpc>
                      </a:pPr>
                      <a:r>
                        <a:rPr lang="en-US" sz="2000" u="none" strike="noStrike" dirty="0">
                          <a:effectLst/>
                          <a:latin typeface="+mn-lt"/>
                        </a:rPr>
                        <a:t>Teachers* and Pupil Support Salaries</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6,165,778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19662603"/>
                  </a:ext>
                </a:extLst>
              </a:tr>
              <a:tr h="190500">
                <a:tc>
                  <a:txBody>
                    <a:bodyPr/>
                    <a:lstStyle/>
                    <a:p>
                      <a:pPr algn="l" fontAlgn="ctr">
                        <a:lnSpc>
                          <a:spcPct val="150000"/>
                        </a:lnSpc>
                      </a:pPr>
                      <a:r>
                        <a:rPr lang="en-US" sz="2000" u="none" strike="noStrike" dirty="0">
                          <a:effectLst/>
                          <a:latin typeface="+mn-lt"/>
                        </a:rPr>
                        <a:t>Supervisors and Administrators Salaries</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2,056,006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11138299"/>
                  </a:ext>
                </a:extLst>
              </a:tr>
              <a:tr h="190500">
                <a:tc>
                  <a:txBody>
                    <a:bodyPr/>
                    <a:lstStyle/>
                    <a:p>
                      <a:pPr algn="l" fontAlgn="ctr">
                        <a:lnSpc>
                          <a:spcPct val="150000"/>
                        </a:lnSpc>
                      </a:pPr>
                      <a:r>
                        <a:rPr lang="en-US" sz="2000" u="none" strike="noStrike" dirty="0">
                          <a:effectLst/>
                          <a:latin typeface="+mn-lt"/>
                        </a:rPr>
                        <a:t>Other Staff Salaries</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3,045,315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7757307"/>
                  </a:ext>
                </a:extLst>
              </a:tr>
              <a:tr h="190500">
                <a:tc>
                  <a:txBody>
                    <a:bodyPr/>
                    <a:lstStyle/>
                    <a:p>
                      <a:pPr algn="l" fontAlgn="ctr">
                        <a:lnSpc>
                          <a:spcPct val="150000"/>
                        </a:lnSpc>
                      </a:pPr>
                      <a:r>
                        <a:rPr lang="en-US" sz="2000" u="none" strike="noStrike" dirty="0">
                          <a:effectLst/>
                          <a:latin typeface="+mn-lt"/>
                        </a:rPr>
                        <a:t>Benefits for All</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4,218,555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79692812"/>
                  </a:ext>
                </a:extLst>
              </a:tr>
              <a:tr h="0">
                <a:tc>
                  <a:txBody>
                    <a:bodyPr/>
                    <a:lstStyle/>
                    <a:p>
                      <a:pPr algn="l" fontAlgn="ctr">
                        <a:lnSpc>
                          <a:spcPct val="150000"/>
                        </a:lnSpc>
                      </a:pPr>
                      <a:r>
                        <a:rPr lang="en-US" sz="2000" u="none" strike="noStrike" dirty="0">
                          <a:effectLst/>
                          <a:latin typeface="+mn-lt"/>
                        </a:rPr>
                        <a:t>Cost of Living Stipend for All </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1,800,000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13462979"/>
                  </a:ext>
                </a:extLst>
              </a:tr>
              <a:tr h="480994">
                <a:tc>
                  <a:txBody>
                    <a:bodyPr/>
                    <a:lstStyle/>
                    <a:p>
                      <a:pPr marR="0" algn="r" rtl="0" fontAlgn="ctr">
                        <a:lnSpc>
                          <a:spcPct val="150000"/>
                        </a:lnSpc>
                        <a:spcBef>
                          <a:spcPts val="0"/>
                        </a:spcBef>
                        <a:spcAft>
                          <a:spcPts val="0"/>
                        </a:spcAft>
                        <a:buClr>
                          <a:srgbClr val="000000"/>
                        </a:buClr>
                        <a:buFont typeface="Arial"/>
                      </a:pPr>
                      <a:r>
                        <a:rPr lang="en-US" sz="2000" b="1" i="0" u="none" strike="noStrike" cap="none" dirty="0">
                          <a:solidFill>
                            <a:schemeClr val="dk1"/>
                          </a:solidFill>
                          <a:effectLst/>
                          <a:latin typeface="+mn-lt"/>
                          <a:ea typeface="+mn-ea"/>
                          <a:cs typeface="+mn-cs"/>
                          <a:sym typeface="Arial"/>
                        </a:rPr>
                        <a:t>TOTAL Salaries and Benefits </a:t>
                      </a:r>
                    </a:p>
                  </a:txBody>
                  <a:tcPr marL="9525" marR="9525" marT="9525" marB="0" anchor="ctr"/>
                </a:tc>
                <a:tc>
                  <a:txBody>
                    <a:bodyPr/>
                    <a:lstStyle/>
                    <a:p>
                      <a:pPr algn="r" fontAlgn="b">
                        <a:lnSpc>
                          <a:spcPct val="150000"/>
                        </a:lnSpc>
                      </a:pPr>
                      <a:r>
                        <a:rPr lang="en-US" sz="2000" u="none" strike="noStrike" dirty="0">
                          <a:effectLst/>
                          <a:latin typeface="+mn-lt"/>
                        </a:rPr>
                        <a:t>          </a:t>
                      </a:r>
                      <a:r>
                        <a:rPr lang="en-US" sz="2000" b="1" u="none" strike="noStrike" dirty="0">
                          <a:effectLst/>
                          <a:latin typeface="+mn-lt"/>
                        </a:rPr>
                        <a:t>17,285,654</a:t>
                      </a:r>
                      <a:r>
                        <a:rPr lang="en-US" sz="2000" u="none" strike="noStrike" dirty="0">
                          <a:effectLst/>
                          <a:latin typeface="+mn-lt"/>
                        </a:rPr>
                        <a:t> </a:t>
                      </a:r>
                      <a:endParaRPr lang="en-US" sz="20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155300"/>
                  </a:ext>
                </a:extLst>
              </a:tr>
            </a:tbl>
          </a:graphicData>
        </a:graphic>
      </p:graphicFrame>
      <p:sp>
        <p:nvSpPr>
          <p:cNvPr id="3" name="TextBox 2">
            <a:extLst>
              <a:ext uri="{FF2B5EF4-FFF2-40B4-BE49-F238E27FC236}">
                <a16:creationId xmlns:a16="http://schemas.microsoft.com/office/drawing/2014/main" id="{214BC7B4-E33B-4A85-89BF-FE8AA858103F}"/>
              </a:ext>
            </a:extLst>
          </p:cNvPr>
          <p:cNvSpPr txBox="1"/>
          <p:nvPr/>
        </p:nvSpPr>
        <p:spPr>
          <a:xfrm>
            <a:off x="531822" y="5579818"/>
            <a:ext cx="7961937" cy="584775"/>
          </a:xfrm>
          <a:prstGeom prst="rect">
            <a:avLst/>
          </a:prstGeom>
          <a:noFill/>
        </p:spPr>
        <p:txBody>
          <a:bodyPr wrap="square" rtlCol="0">
            <a:spAutoFit/>
          </a:bodyPr>
          <a:lstStyle/>
          <a:p>
            <a:pPr algn="just"/>
            <a:r>
              <a:rPr lang="en-US" sz="1600" dirty="0"/>
              <a:t>* Excluding most substitute teachers’ expenses which are included as a “Contracted Services” Expense.</a:t>
            </a:r>
          </a:p>
        </p:txBody>
      </p:sp>
    </p:spTree>
    <p:extLst>
      <p:ext uri="{BB962C8B-B14F-4D97-AF65-F5344CB8AC3E}">
        <p14:creationId xmlns:p14="http://schemas.microsoft.com/office/powerpoint/2010/main" val="11372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4" y="361845"/>
            <a:ext cx="7445535"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800" b="1" i="0" u="none" strike="noStrike" cap="none" dirty="0">
                <a:latin typeface="Arial"/>
                <a:ea typeface="Arial"/>
                <a:cs typeface="Arial"/>
                <a:sym typeface="Arial"/>
              </a:rPr>
              <a:t>2021-22 Budget: </a:t>
            </a:r>
            <a:r>
              <a:rPr lang="en-US" sz="2800" b="1" i="0" u="sng" strike="noStrike" cap="none" dirty="0">
                <a:latin typeface="Arial"/>
                <a:ea typeface="Arial"/>
                <a:cs typeface="Arial"/>
                <a:sym typeface="Arial"/>
              </a:rPr>
              <a:t>Supplies</a:t>
            </a:r>
            <a:r>
              <a:rPr lang="en-US" sz="2800" b="1" i="0" u="none" strike="noStrike" cap="none" dirty="0">
                <a:latin typeface="Arial"/>
                <a:ea typeface="Arial"/>
                <a:cs typeface="Arial"/>
                <a:sym typeface="Arial"/>
              </a:rPr>
              <a:t> Expenses </a:t>
            </a:r>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graphicFrame>
        <p:nvGraphicFramePr>
          <p:cNvPr id="2" name="Table 1">
            <a:extLst>
              <a:ext uri="{FF2B5EF4-FFF2-40B4-BE49-F238E27FC236}">
                <a16:creationId xmlns:a16="http://schemas.microsoft.com/office/drawing/2014/main" id="{6F15B5EC-50C9-4B25-BF28-3F0FDB91CE28}"/>
              </a:ext>
            </a:extLst>
          </p:cNvPr>
          <p:cNvGraphicFramePr>
            <a:graphicFrameLocks noGrp="1"/>
          </p:cNvGraphicFramePr>
          <p:nvPr>
            <p:extLst>
              <p:ext uri="{D42A27DB-BD31-4B8C-83A1-F6EECF244321}">
                <p14:modId xmlns:p14="http://schemas.microsoft.com/office/powerpoint/2010/main" val="1645680191"/>
              </p:ext>
            </p:extLst>
          </p:nvPr>
        </p:nvGraphicFramePr>
        <p:xfrm>
          <a:off x="656896" y="1479718"/>
          <a:ext cx="7961937" cy="3442802"/>
        </p:xfrm>
        <a:graphic>
          <a:graphicData uri="http://schemas.openxmlformats.org/drawingml/2006/table">
            <a:tbl>
              <a:tblPr>
                <a:tableStyleId>{5C22544A-7EE6-4342-B048-85BDC9FD1C3A}</a:tableStyleId>
              </a:tblPr>
              <a:tblGrid>
                <a:gridCol w="6434784">
                  <a:extLst>
                    <a:ext uri="{9D8B030D-6E8A-4147-A177-3AD203B41FA5}">
                      <a16:colId xmlns:a16="http://schemas.microsoft.com/office/drawing/2014/main" val="2060647032"/>
                    </a:ext>
                  </a:extLst>
                </a:gridCol>
                <a:gridCol w="1527153">
                  <a:extLst>
                    <a:ext uri="{9D8B030D-6E8A-4147-A177-3AD203B41FA5}">
                      <a16:colId xmlns:a16="http://schemas.microsoft.com/office/drawing/2014/main" val="75699215"/>
                    </a:ext>
                  </a:extLst>
                </a:gridCol>
              </a:tblGrid>
              <a:tr h="347177">
                <a:tc>
                  <a:txBody>
                    <a:bodyPr/>
                    <a:lstStyle/>
                    <a:p>
                      <a:pPr algn="l" fontAlgn="b"/>
                      <a:r>
                        <a:rPr lang="en-US" sz="2000" b="1" u="sng" strike="noStrike" dirty="0">
                          <a:effectLst/>
                          <a:latin typeface="+mn-lt"/>
                        </a:rPr>
                        <a:t>Descriptions</a:t>
                      </a:r>
                      <a:endParaRPr lang="en-US" sz="2000" b="1" i="0" u="sng" strike="noStrike" dirty="0">
                        <a:solidFill>
                          <a:srgbClr val="000000"/>
                        </a:solidFill>
                        <a:effectLst/>
                        <a:latin typeface="+mn-lt"/>
                      </a:endParaRPr>
                    </a:p>
                  </a:txBody>
                  <a:tcPr marL="9525" marR="9525" marT="9525" marB="0" anchor="b"/>
                </a:tc>
                <a:tc>
                  <a:txBody>
                    <a:bodyPr/>
                    <a:lstStyle/>
                    <a:p>
                      <a:pPr algn="ctr" fontAlgn="b"/>
                      <a:r>
                        <a:rPr lang="en-US" sz="2000" b="1" u="sng" strike="noStrike" dirty="0">
                          <a:effectLst/>
                          <a:latin typeface="+mn-lt"/>
                        </a:rPr>
                        <a:t>Amount</a:t>
                      </a:r>
                      <a:endParaRPr lang="en-US" sz="2000" b="1" i="0" u="sng"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32605123"/>
                  </a:ext>
                </a:extLst>
              </a:tr>
              <a:tr h="190500">
                <a:tc>
                  <a:txBody>
                    <a:bodyPr/>
                    <a:lstStyle/>
                    <a:p>
                      <a:pPr algn="l" fontAlgn="ctr"/>
                      <a:r>
                        <a:rPr lang="en-US" sz="2000" u="none" strike="noStrike" dirty="0">
                          <a:effectLst/>
                          <a:latin typeface="+mn-lt"/>
                        </a:rPr>
                        <a:t>Curricular and Instructional Materials</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u="none" strike="noStrike" dirty="0">
                          <a:effectLst/>
                          <a:latin typeface="+mn-lt"/>
                        </a:rPr>
                        <a:t>                461,375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621461969"/>
                  </a:ext>
                </a:extLst>
              </a:tr>
              <a:tr h="190500">
                <a:tc>
                  <a:txBody>
                    <a:bodyPr/>
                    <a:lstStyle/>
                    <a:p>
                      <a:pPr algn="l" fontAlgn="ctr"/>
                      <a:r>
                        <a:rPr lang="en-US" sz="2000" u="none" strike="noStrike" dirty="0">
                          <a:effectLst/>
                          <a:latin typeface="+mn-lt"/>
                        </a:rPr>
                        <a:t>Computers and IT*</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u="none" strike="noStrike" dirty="0">
                          <a:effectLst/>
                          <a:latin typeface="+mn-lt"/>
                        </a:rPr>
                        <a:t>                221,465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669570145"/>
                  </a:ext>
                </a:extLst>
              </a:tr>
              <a:tr h="190500">
                <a:tc>
                  <a:txBody>
                    <a:bodyPr/>
                    <a:lstStyle/>
                    <a:p>
                      <a:pPr algn="l" fontAlgn="ctr"/>
                      <a:r>
                        <a:rPr lang="en-US" sz="2000" u="none" strike="noStrike" dirty="0">
                          <a:effectLst/>
                          <a:latin typeface="+mn-lt"/>
                        </a:rPr>
                        <a:t>Student Meals</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u="none" strike="noStrike" dirty="0">
                          <a:effectLst/>
                          <a:latin typeface="+mn-lt"/>
                        </a:rPr>
                        <a:t>                486,852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93508423"/>
                  </a:ext>
                </a:extLst>
              </a:tr>
              <a:tr h="140802">
                <a:tc>
                  <a:txBody>
                    <a:bodyPr/>
                    <a:lstStyle/>
                    <a:p>
                      <a:pPr algn="l" fontAlgn="ctr"/>
                      <a:r>
                        <a:rPr lang="en-US" sz="2000" u="none" strike="noStrike" dirty="0">
                          <a:effectLst/>
                          <a:latin typeface="+mn-lt"/>
                        </a:rPr>
                        <a:t>Custodial, Office and Other Supplies</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u="none" strike="noStrike" dirty="0">
                          <a:effectLst/>
                          <a:latin typeface="+mn-lt"/>
                        </a:rPr>
                        <a:t>                134,500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832510998"/>
                  </a:ext>
                </a:extLst>
              </a:tr>
              <a:tr h="190500">
                <a:tc>
                  <a:txBody>
                    <a:bodyPr/>
                    <a:lstStyle/>
                    <a:p>
                      <a:pPr algn="r" fontAlgn="ctr"/>
                      <a:endParaRPr lang="en-US" sz="2000" b="1" u="none" strike="noStrike" dirty="0">
                        <a:effectLst/>
                        <a:latin typeface="+mn-lt"/>
                      </a:endParaRPr>
                    </a:p>
                    <a:p>
                      <a:pPr algn="r" fontAlgn="ctr"/>
                      <a:r>
                        <a:rPr lang="en-US" sz="2000" b="1" u="none" strike="noStrike" dirty="0">
                          <a:effectLst/>
                          <a:latin typeface="+mn-lt"/>
                        </a:rPr>
                        <a:t>TOTAL Supplies</a:t>
                      </a:r>
                      <a:endParaRPr lang="en-US" sz="2000" b="1" i="0" u="none" strike="noStrike" dirty="0">
                        <a:solidFill>
                          <a:srgbClr val="000000"/>
                        </a:solidFill>
                        <a:effectLst/>
                        <a:latin typeface="+mn-lt"/>
                      </a:endParaRPr>
                    </a:p>
                  </a:txBody>
                  <a:tcPr marL="9525" marR="9525" marT="9525" marB="0" anchor="ctr"/>
                </a:tc>
                <a:tc>
                  <a:txBody>
                    <a:bodyPr/>
                    <a:lstStyle/>
                    <a:p>
                      <a:pPr algn="r" fontAlgn="b"/>
                      <a:r>
                        <a:rPr lang="en-US" sz="2000" b="1" u="none" strike="noStrike" dirty="0">
                          <a:effectLst/>
                          <a:latin typeface="+mn-lt"/>
                        </a:rPr>
                        <a:t>    1,304,192 </a:t>
                      </a:r>
                      <a:endParaRPr lang="en-US" sz="20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686701417"/>
                  </a:ext>
                </a:extLst>
              </a:tr>
            </a:tbl>
          </a:graphicData>
        </a:graphic>
      </p:graphicFrame>
      <p:sp>
        <p:nvSpPr>
          <p:cNvPr id="3" name="TextBox 2">
            <a:extLst>
              <a:ext uri="{FF2B5EF4-FFF2-40B4-BE49-F238E27FC236}">
                <a16:creationId xmlns:a16="http://schemas.microsoft.com/office/drawing/2014/main" id="{D7A3F4B1-CAAB-457B-9BF5-CECE09C855BE}"/>
              </a:ext>
            </a:extLst>
          </p:cNvPr>
          <p:cNvSpPr txBox="1"/>
          <p:nvPr/>
        </p:nvSpPr>
        <p:spPr>
          <a:xfrm>
            <a:off x="656896" y="5653548"/>
            <a:ext cx="7955281" cy="584775"/>
          </a:xfrm>
          <a:prstGeom prst="rect">
            <a:avLst/>
          </a:prstGeom>
          <a:noFill/>
        </p:spPr>
        <p:txBody>
          <a:bodyPr wrap="square" rtlCol="0">
            <a:spAutoFit/>
          </a:bodyPr>
          <a:lstStyle/>
          <a:p>
            <a:pPr algn="just"/>
            <a:r>
              <a:rPr lang="en-US" sz="1600" dirty="0"/>
              <a:t> * This amount is lower than MWA’s average annual spend because Chromebook purchases were accelerated in FY21 to prepare for distance learning. </a:t>
            </a:r>
            <a:endParaRPr lang="en-US" sz="1600" dirty="0">
              <a:highlight>
                <a:srgbClr val="FFFF00"/>
              </a:highlight>
            </a:endParaRPr>
          </a:p>
        </p:txBody>
      </p:sp>
    </p:spTree>
    <p:extLst>
      <p:ext uri="{BB962C8B-B14F-4D97-AF65-F5344CB8AC3E}">
        <p14:creationId xmlns:p14="http://schemas.microsoft.com/office/powerpoint/2010/main" val="32956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5" y="361845"/>
            <a:ext cx="7453810" cy="820800"/>
          </a:xfrm>
          <a:prstGeom prst="rect">
            <a:avLst/>
          </a:prstGeom>
          <a:noFill/>
          <a:ln>
            <a:noFill/>
          </a:ln>
        </p:spPr>
        <p:txBody>
          <a:bodyPr spcFirstLastPara="1" wrap="square" lIns="91425" tIns="45700" rIns="91425" bIns="45700" anchor="t" anchorCtr="0">
            <a:noAutofit/>
          </a:bodyPr>
          <a:lstStyle/>
          <a:p>
            <a:pPr lvl="0">
              <a:buClr>
                <a:schemeClr val="lt1"/>
              </a:buClr>
              <a:buSzPts val="2400"/>
            </a:pPr>
            <a:r>
              <a:rPr lang="en-US" sz="2400" b="1" dirty="0"/>
              <a:t>2021-22 Budget: </a:t>
            </a:r>
            <a:r>
              <a:rPr lang="en-US" sz="2400" b="1" u="sng" dirty="0"/>
              <a:t>Contracted Services</a:t>
            </a:r>
            <a:r>
              <a:rPr lang="en-US" sz="2400" b="1" dirty="0"/>
              <a:t> Expenses</a:t>
            </a:r>
          </a:p>
          <a:p>
            <a:pPr lvl="0">
              <a:buClr>
                <a:schemeClr val="lt1"/>
              </a:buClr>
              <a:buSzPts val="2400"/>
            </a:pPr>
            <a:endParaRPr lang="en-US" sz="3200" b="1" dirty="0"/>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dirty="0"/>
          </a:p>
        </p:txBody>
      </p:sp>
      <p:graphicFrame>
        <p:nvGraphicFramePr>
          <p:cNvPr id="2" name="Table 1">
            <a:extLst>
              <a:ext uri="{FF2B5EF4-FFF2-40B4-BE49-F238E27FC236}">
                <a16:creationId xmlns:a16="http://schemas.microsoft.com/office/drawing/2014/main" id="{18BC69A7-72F0-4A13-B02F-9677F10812A9}"/>
              </a:ext>
            </a:extLst>
          </p:cNvPr>
          <p:cNvGraphicFramePr>
            <a:graphicFrameLocks noGrp="1"/>
          </p:cNvGraphicFramePr>
          <p:nvPr>
            <p:extLst>
              <p:ext uri="{D42A27DB-BD31-4B8C-83A1-F6EECF244321}">
                <p14:modId xmlns:p14="http://schemas.microsoft.com/office/powerpoint/2010/main" val="1127985672"/>
              </p:ext>
            </p:extLst>
          </p:nvPr>
        </p:nvGraphicFramePr>
        <p:xfrm>
          <a:off x="494511" y="1400911"/>
          <a:ext cx="8304223" cy="4717862"/>
        </p:xfrm>
        <a:graphic>
          <a:graphicData uri="http://schemas.openxmlformats.org/drawingml/2006/table">
            <a:tbl>
              <a:tblPr>
                <a:tableStyleId>{5C22544A-7EE6-4342-B048-85BDC9FD1C3A}</a:tableStyleId>
              </a:tblPr>
              <a:tblGrid>
                <a:gridCol w="6167526">
                  <a:extLst>
                    <a:ext uri="{9D8B030D-6E8A-4147-A177-3AD203B41FA5}">
                      <a16:colId xmlns:a16="http://schemas.microsoft.com/office/drawing/2014/main" val="4019462606"/>
                    </a:ext>
                  </a:extLst>
                </a:gridCol>
                <a:gridCol w="2136697">
                  <a:extLst>
                    <a:ext uri="{9D8B030D-6E8A-4147-A177-3AD203B41FA5}">
                      <a16:colId xmlns:a16="http://schemas.microsoft.com/office/drawing/2014/main" val="378091133"/>
                    </a:ext>
                  </a:extLst>
                </a:gridCol>
              </a:tblGrid>
              <a:tr h="324635">
                <a:tc>
                  <a:txBody>
                    <a:bodyPr/>
                    <a:lstStyle/>
                    <a:p>
                      <a:pPr algn="ctr" fontAlgn="b"/>
                      <a:r>
                        <a:rPr lang="en-US" sz="1600" b="1" u="sng" strike="noStrike" dirty="0">
                          <a:effectLst/>
                        </a:rPr>
                        <a:t>Descriptions</a:t>
                      </a:r>
                      <a:endParaRPr lang="en-US" sz="1600" b="1" i="0" u="sng" strike="noStrike" dirty="0">
                        <a:solidFill>
                          <a:srgbClr val="000000"/>
                        </a:solidFill>
                        <a:effectLst/>
                        <a:latin typeface="Calibri" panose="020F0502020204030204" pitchFamily="34" charset="0"/>
                      </a:endParaRPr>
                    </a:p>
                  </a:txBody>
                  <a:tcPr marL="5789" marR="5789" marT="5789" marB="0" anchor="b"/>
                </a:tc>
                <a:tc>
                  <a:txBody>
                    <a:bodyPr/>
                    <a:lstStyle/>
                    <a:p>
                      <a:pPr algn="ctr" fontAlgn="b"/>
                      <a:r>
                        <a:rPr lang="en-US" sz="1600" b="1" u="sng" strike="noStrike" dirty="0">
                          <a:effectLst/>
                        </a:rPr>
                        <a:t>Amount</a:t>
                      </a:r>
                      <a:endParaRPr lang="en-US" sz="1600" b="1" i="0" u="sng"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1977945030"/>
                  </a:ext>
                </a:extLst>
              </a:tr>
              <a:tr h="369872">
                <a:tc>
                  <a:txBody>
                    <a:bodyPr/>
                    <a:lstStyle/>
                    <a:p>
                      <a:pPr algn="l" fontAlgn="b"/>
                      <a:r>
                        <a:rPr lang="en-US" sz="1600" u="none" strike="noStrike" dirty="0">
                          <a:effectLst/>
                        </a:rPr>
                        <a:t>Central Office </a:t>
                      </a:r>
                      <a:endParaRPr lang="en-US" sz="1600" b="0" i="0" u="none" strike="noStrike" dirty="0">
                        <a:solidFill>
                          <a:srgbClr val="000000"/>
                        </a:solidFill>
                        <a:effectLst/>
                        <a:latin typeface="Calibri" panose="020F0502020204030204" pitchFamily="34" charset="0"/>
                      </a:endParaRPr>
                    </a:p>
                  </a:txBody>
                  <a:tcPr marL="5789" marR="5789" marT="5789" marB="0" anchor="b"/>
                </a:tc>
                <a:tc>
                  <a:txBody>
                    <a:bodyPr/>
                    <a:lstStyle/>
                    <a:p>
                      <a:pPr algn="l" fontAlgn="b"/>
                      <a:r>
                        <a:rPr lang="en-US" sz="1600" b="0" i="0" u="none" strike="noStrike" cap="none" dirty="0">
                          <a:solidFill>
                            <a:schemeClr val="dk1"/>
                          </a:solidFill>
                          <a:effectLst/>
                          <a:latin typeface="+mn-lt"/>
                          <a:ea typeface="+mn-ea"/>
                          <a:cs typeface="+mn-cs"/>
                          <a:sym typeface="Arial"/>
                        </a:rPr>
                        <a:t>1,210,457</a:t>
                      </a:r>
                    </a:p>
                  </a:txBody>
                  <a:tcPr marL="5789" marR="5789" marT="5789" marB="0" anchor="b"/>
                </a:tc>
                <a:extLst>
                  <a:ext uri="{0D108BD9-81ED-4DB2-BD59-A6C34878D82A}">
                    <a16:rowId xmlns:a16="http://schemas.microsoft.com/office/drawing/2014/main" val="3820662232"/>
                  </a:ext>
                </a:extLst>
              </a:tr>
              <a:tr h="369872">
                <a:tc>
                  <a:txBody>
                    <a:bodyPr/>
                    <a:lstStyle/>
                    <a:p>
                      <a:pPr algn="l" fontAlgn="ctr"/>
                      <a:r>
                        <a:rPr lang="en-US" sz="1600" u="none" strike="noStrike" dirty="0">
                          <a:effectLst/>
                        </a:rPr>
                        <a:t>Substitute Teachers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u="none" strike="noStrike" dirty="0">
                          <a:effectLst/>
                        </a:rPr>
                        <a:t>60,000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542705108"/>
                  </a:ext>
                </a:extLst>
              </a:tr>
              <a:tr h="369872">
                <a:tc>
                  <a:txBody>
                    <a:bodyPr/>
                    <a:lstStyle/>
                    <a:p>
                      <a:pPr algn="l" fontAlgn="ctr"/>
                      <a:r>
                        <a:rPr lang="en-US" sz="1600" u="none" strike="noStrike" dirty="0">
                          <a:effectLst/>
                        </a:rPr>
                        <a:t>Professional Development</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257,825 </a:t>
                      </a:r>
                    </a:p>
                  </a:txBody>
                  <a:tcPr marL="5789" marR="5789" marT="5789" marB="0" anchor="b"/>
                </a:tc>
                <a:extLst>
                  <a:ext uri="{0D108BD9-81ED-4DB2-BD59-A6C34878D82A}">
                    <a16:rowId xmlns:a16="http://schemas.microsoft.com/office/drawing/2014/main" val="2943235286"/>
                  </a:ext>
                </a:extLst>
              </a:tr>
              <a:tr h="369872">
                <a:tc>
                  <a:txBody>
                    <a:bodyPr/>
                    <a:lstStyle/>
                    <a:p>
                      <a:pPr algn="l" fontAlgn="ctr"/>
                      <a:r>
                        <a:rPr lang="en-US" sz="1600" u="none" strike="noStrike" dirty="0">
                          <a:effectLst/>
                        </a:rPr>
                        <a:t>Intervention, Assessment, College Access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272,400 </a:t>
                      </a:r>
                    </a:p>
                  </a:txBody>
                  <a:tcPr marL="5789" marR="5789" marT="5789" marB="0" anchor="b"/>
                </a:tc>
                <a:extLst>
                  <a:ext uri="{0D108BD9-81ED-4DB2-BD59-A6C34878D82A}">
                    <a16:rowId xmlns:a16="http://schemas.microsoft.com/office/drawing/2014/main" val="691082566"/>
                  </a:ext>
                </a:extLst>
              </a:tr>
              <a:tr h="369872">
                <a:tc>
                  <a:txBody>
                    <a:bodyPr/>
                    <a:lstStyle/>
                    <a:p>
                      <a:pPr algn="l" fontAlgn="ctr"/>
                      <a:r>
                        <a:rPr lang="en-US" sz="1600" u="none" strike="noStrike" dirty="0">
                          <a:effectLst/>
                        </a:rPr>
                        <a:t>Transportation</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565,970 </a:t>
                      </a:r>
                    </a:p>
                  </a:txBody>
                  <a:tcPr marL="5789" marR="5789" marT="5789" marB="0" anchor="b"/>
                </a:tc>
                <a:extLst>
                  <a:ext uri="{0D108BD9-81ED-4DB2-BD59-A6C34878D82A}">
                    <a16:rowId xmlns:a16="http://schemas.microsoft.com/office/drawing/2014/main" val="2889204269"/>
                  </a:ext>
                </a:extLst>
              </a:tr>
              <a:tr h="369872">
                <a:tc>
                  <a:txBody>
                    <a:bodyPr/>
                    <a:lstStyle/>
                    <a:p>
                      <a:pPr algn="l" fontAlgn="ctr"/>
                      <a:r>
                        <a:rPr lang="en-US" sz="1600" u="none" strike="noStrike" dirty="0">
                          <a:effectLst/>
                        </a:rPr>
                        <a:t>Psychological and Social Services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596,000 </a:t>
                      </a:r>
                    </a:p>
                  </a:txBody>
                  <a:tcPr marL="5789" marR="5789" marT="5789" marB="0" anchor="b"/>
                </a:tc>
                <a:extLst>
                  <a:ext uri="{0D108BD9-81ED-4DB2-BD59-A6C34878D82A}">
                    <a16:rowId xmlns:a16="http://schemas.microsoft.com/office/drawing/2014/main" val="3673745391"/>
                  </a:ext>
                </a:extLst>
              </a:tr>
              <a:tr h="324635">
                <a:tc>
                  <a:txBody>
                    <a:bodyPr/>
                    <a:lstStyle/>
                    <a:p>
                      <a:pPr algn="l" fontAlgn="ctr"/>
                      <a:r>
                        <a:rPr lang="en-US" sz="1600" u="none" strike="noStrike" dirty="0">
                          <a:effectLst/>
                        </a:rPr>
                        <a:t>Interscholastic Athletics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82,000 </a:t>
                      </a:r>
                    </a:p>
                  </a:txBody>
                  <a:tcPr marL="5789" marR="5789" marT="5789" marB="0" anchor="b"/>
                </a:tc>
                <a:extLst>
                  <a:ext uri="{0D108BD9-81ED-4DB2-BD59-A6C34878D82A}">
                    <a16:rowId xmlns:a16="http://schemas.microsoft.com/office/drawing/2014/main" val="1786421175"/>
                  </a:ext>
                </a:extLst>
              </a:tr>
              <a:tr h="369872">
                <a:tc>
                  <a:txBody>
                    <a:bodyPr/>
                    <a:lstStyle/>
                    <a:p>
                      <a:pPr algn="l" fontAlgn="ctr"/>
                      <a:r>
                        <a:rPr lang="en-US" sz="1600" u="none" strike="noStrike" dirty="0">
                          <a:effectLst/>
                        </a:rPr>
                        <a:t>Rent, Facilities Use Fees*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1,781,179 </a:t>
                      </a:r>
                    </a:p>
                  </a:txBody>
                  <a:tcPr marL="5789" marR="5789" marT="5789" marB="0" anchor="b"/>
                </a:tc>
                <a:extLst>
                  <a:ext uri="{0D108BD9-81ED-4DB2-BD59-A6C34878D82A}">
                    <a16:rowId xmlns:a16="http://schemas.microsoft.com/office/drawing/2014/main" val="1656929185"/>
                  </a:ext>
                </a:extLst>
              </a:tr>
              <a:tr h="369872">
                <a:tc>
                  <a:txBody>
                    <a:bodyPr/>
                    <a:lstStyle/>
                    <a:p>
                      <a:pPr algn="l" fontAlgn="ctr"/>
                      <a:r>
                        <a:rPr lang="en-US" sz="1600" u="none" strike="noStrike" dirty="0">
                          <a:effectLst/>
                        </a:rPr>
                        <a:t>Information Technology</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832,707 </a:t>
                      </a:r>
                    </a:p>
                  </a:txBody>
                  <a:tcPr marL="5789" marR="5789" marT="5789" marB="0" anchor="b"/>
                </a:tc>
                <a:extLst>
                  <a:ext uri="{0D108BD9-81ED-4DB2-BD59-A6C34878D82A}">
                    <a16:rowId xmlns:a16="http://schemas.microsoft.com/office/drawing/2014/main" val="2758661012"/>
                  </a:ext>
                </a:extLst>
              </a:tr>
              <a:tr h="369872">
                <a:tc>
                  <a:txBody>
                    <a:bodyPr/>
                    <a:lstStyle/>
                    <a:p>
                      <a:pPr algn="l" fontAlgn="ctr"/>
                      <a:r>
                        <a:rPr lang="en-US" sz="1600" u="none" strike="noStrike" dirty="0">
                          <a:effectLst/>
                        </a:rPr>
                        <a:t>Janitorial and Gardening</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700,000 </a:t>
                      </a:r>
                    </a:p>
                  </a:txBody>
                  <a:tcPr marL="5789" marR="5789" marT="5789" marB="0" anchor="b"/>
                </a:tc>
                <a:extLst>
                  <a:ext uri="{0D108BD9-81ED-4DB2-BD59-A6C34878D82A}">
                    <a16:rowId xmlns:a16="http://schemas.microsoft.com/office/drawing/2014/main" val="3544714768"/>
                  </a:ext>
                </a:extLst>
              </a:tr>
              <a:tr h="369872">
                <a:tc>
                  <a:txBody>
                    <a:bodyPr/>
                    <a:lstStyle/>
                    <a:p>
                      <a:pPr algn="l" fontAlgn="ctr"/>
                      <a:r>
                        <a:rPr lang="en-US" sz="1600" u="none" strike="noStrike" dirty="0">
                          <a:effectLst/>
                        </a:rPr>
                        <a:t>Repairs, Maintenance and Utilities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603,000 </a:t>
                      </a:r>
                    </a:p>
                  </a:txBody>
                  <a:tcPr marL="5789" marR="5789" marT="5789" marB="0" anchor="b"/>
                </a:tc>
                <a:extLst>
                  <a:ext uri="{0D108BD9-81ED-4DB2-BD59-A6C34878D82A}">
                    <a16:rowId xmlns:a16="http://schemas.microsoft.com/office/drawing/2014/main" val="577258921"/>
                  </a:ext>
                </a:extLst>
              </a:tr>
              <a:tr h="369872">
                <a:tc>
                  <a:txBody>
                    <a:bodyPr/>
                    <a:lstStyle/>
                    <a:p>
                      <a:pPr algn="l" fontAlgn="ctr"/>
                      <a:r>
                        <a:rPr lang="en-US" sz="1600" u="none" strike="noStrike" dirty="0">
                          <a:effectLst/>
                        </a:rPr>
                        <a:t>Student Field Trips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b="0" i="0" u="none" strike="noStrike" cap="none" dirty="0">
                          <a:solidFill>
                            <a:schemeClr val="dk1"/>
                          </a:solidFill>
                          <a:effectLst/>
                          <a:latin typeface="+mn-lt"/>
                          <a:ea typeface="+mn-ea"/>
                          <a:cs typeface="+mn-cs"/>
                          <a:sym typeface="Arial"/>
                        </a:rPr>
                        <a:t>52,400 </a:t>
                      </a:r>
                    </a:p>
                  </a:txBody>
                  <a:tcPr marL="5789" marR="5789" marT="5789" marB="0" anchor="b"/>
                </a:tc>
                <a:extLst>
                  <a:ext uri="{0D108BD9-81ED-4DB2-BD59-A6C34878D82A}">
                    <a16:rowId xmlns:a16="http://schemas.microsoft.com/office/drawing/2014/main" val="3758357016"/>
                  </a:ext>
                </a:extLst>
              </a:tr>
            </a:tbl>
          </a:graphicData>
        </a:graphic>
      </p:graphicFrame>
      <p:sp>
        <p:nvSpPr>
          <p:cNvPr id="3" name="TextBox 2">
            <a:extLst>
              <a:ext uri="{FF2B5EF4-FFF2-40B4-BE49-F238E27FC236}">
                <a16:creationId xmlns:a16="http://schemas.microsoft.com/office/drawing/2014/main" id="{B0C7177E-6983-41D7-968C-D40F000A6200}"/>
              </a:ext>
            </a:extLst>
          </p:cNvPr>
          <p:cNvSpPr txBox="1"/>
          <p:nvPr/>
        </p:nvSpPr>
        <p:spPr>
          <a:xfrm>
            <a:off x="408145" y="6210860"/>
            <a:ext cx="7945023" cy="338554"/>
          </a:xfrm>
          <a:prstGeom prst="rect">
            <a:avLst/>
          </a:prstGeom>
          <a:noFill/>
        </p:spPr>
        <p:txBody>
          <a:bodyPr wrap="square" rtlCol="0">
            <a:spAutoFit/>
          </a:bodyPr>
          <a:lstStyle/>
          <a:p>
            <a:r>
              <a:rPr lang="en-US" sz="1600" dirty="0"/>
              <a:t>* 75% of the rent is reimbursed by the State (SB740 grant shown in Revenues).</a:t>
            </a:r>
          </a:p>
        </p:txBody>
      </p:sp>
    </p:spTree>
    <p:extLst>
      <p:ext uri="{BB962C8B-B14F-4D97-AF65-F5344CB8AC3E}">
        <p14:creationId xmlns:p14="http://schemas.microsoft.com/office/powerpoint/2010/main" val="286641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4" y="361845"/>
            <a:ext cx="7331261" cy="820800"/>
          </a:xfrm>
          <a:prstGeom prst="rect">
            <a:avLst/>
          </a:prstGeom>
          <a:noFill/>
          <a:ln>
            <a:noFill/>
          </a:ln>
        </p:spPr>
        <p:txBody>
          <a:bodyPr spcFirstLastPara="1" wrap="square" lIns="91425" tIns="45700" rIns="91425" bIns="45700" anchor="t" anchorCtr="0">
            <a:noAutofit/>
          </a:bodyPr>
          <a:lstStyle/>
          <a:p>
            <a:pPr lvl="0">
              <a:buClr>
                <a:schemeClr val="lt1"/>
              </a:buClr>
              <a:buSzPts val="2400"/>
            </a:pPr>
            <a:r>
              <a:rPr lang="en-US" sz="2400" b="1" dirty="0"/>
              <a:t>2021-22 Budget: </a:t>
            </a:r>
            <a:r>
              <a:rPr lang="en-US" sz="2400" b="1" u="sng" dirty="0"/>
              <a:t>Contracted Services</a:t>
            </a:r>
            <a:r>
              <a:rPr lang="en-US" sz="2400" b="1" dirty="0"/>
              <a:t> Expenses</a:t>
            </a:r>
          </a:p>
          <a:p>
            <a:pPr lvl="0">
              <a:buClr>
                <a:schemeClr val="lt1"/>
              </a:buClr>
              <a:buSzPts val="2400"/>
            </a:pPr>
            <a:endParaRPr lang="en-US" sz="3200" b="1" dirty="0"/>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graphicFrame>
        <p:nvGraphicFramePr>
          <p:cNvPr id="2" name="Table 1">
            <a:extLst>
              <a:ext uri="{FF2B5EF4-FFF2-40B4-BE49-F238E27FC236}">
                <a16:creationId xmlns:a16="http://schemas.microsoft.com/office/drawing/2014/main" id="{18BC69A7-72F0-4A13-B02F-9677F10812A9}"/>
              </a:ext>
            </a:extLst>
          </p:cNvPr>
          <p:cNvGraphicFramePr>
            <a:graphicFrameLocks noGrp="1"/>
          </p:cNvGraphicFramePr>
          <p:nvPr>
            <p:extLst>
              <p:ext uri="{D42A27DB-BD31-4B8C-83A1-F6EECF244321}">
                <p14:modId xmlns:p14="http://schemas.microsoft.com/office/powerpoint/2010/main" val="3108677564"/>
              </p:ext>
            </p:extLst>
          </p:nvPr>
        </p:nvGraphicFramePr>
        <p:xfrm>
          <a:off x="531823" y="1452180"/>
          <a:ext cx="8229600" cy="3763189"/>
        </p:xfrm>
        <a:graphic>
          <a:graphicData uri="http://schemas.openxmlformats.org/drawingml/2006/table">
            <a:tbl>
              <a:tblPr>
                <a:tableStyleId>{5C22544A-7EE6-4342-B048-85BDC9FD1C3A}</a:tableStyleId>
              </a:tblPr>
              <a:tblGrid>
                <a:gridCol w="6112104">
                  <a:extLst>
                    <a:ext uri="{9D8B030D-6E8A-4147-A177-3AD203B41FA5}">
                      <a16:colId xmlns:a16="http://schemas.microsoft.com/office/drawing/2014/main" val="4019462606"/>
                    </a:ext>
                  </a:extLst>
                </a:gridCol>
                <a:gridCol w="2117496">
                  <a:extLst>
                    <a:ext uri="{9D8B030D-6E8A-4147-A177-3AD203B41FA5}">
                      <a16:colId xmlns:a16="http://schemas.microsoft.com/office/drawing/2014/main" val="378091133"/>
                    </a:ext>
                  </a:extLst>
                </a:gridCol>
              </a:tblGrid>
              <a:tr h="327778">
                <a:tc>
                  <a:txBody>
                    <a:bodyPr/>
                    <a:lstStyle/>
                    <a:p>
                      <a:pPr algn="ctr" fontAlgn="b"/>
                      <a:r>
                        <a:rPr lang="en-US" sz="1600" b="1" u="sng" strike="noStrike" dirty="0">
                          <a:effectLst/>
                        </a:rPr>
                        <a:t>Descriptions</a:t>
                      </a:r>
                      <a:endParaRPr lang="en-US" sz="1600" b="1" i="0" u="sng" strike="noStrike" dirty="0">
                        <a:solidFill>
                          <a:srgbClr val="000000"/>
                        </a:solidFill>
                        <a:effectLst/>
                        <a:latin typeface="Calibri" panose="020F0502020204030204" pitchFamily="34" charset="0"/>
                      </a:endParaRPr>
                    </a:p>
                  </a:txBody>
                  <a:tcPr marL="5789" marR="5789" marT="5789" marB="0" anchor="b"/>
                </a:tc>
                <a:tc>
                  <a:txBody>
                    <a:bodyPr/>
                    <a:lstStyle/>
                    <a:p>
                      <a:pPr algn="ctr" fontAlgn="b"/>
                      <a:r>
                        <a:rPr lang="en-US" sz="1600" b="1" u="sng" strike="noStrike" dirty="0">
                          <a:effectLst/>
                        </a:rPr>
                        <a:t>Amount</a:t>
                      </a:r>
                      <a:endParaRPr lang="en-US" sz="1600" b="1" i="0" u="sng"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1977945030"/>
                  </a:ext>
                </a:extLst>
              </a:tr>
              <a:tr h="373452">
                <a:tc>
                  <a:txBody>
                    <a:bodyPr/>
                    <a:lstStyle/>
                    <a:p>
                      <a:pPr algn="l" fontAlgn="ctr"/>
                      <a:r>
                        <a:rPr lang="en-US" sz="1600" u="none" strike="noStrike" dirty="0">
                          <a:effectLst/>
                        </a:rPr>
                        <a:t>Equipment, Postage, Printing</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u="none" strike="noStrike" dirty="0">
                          <a:effectLst/>
                        </a:rPr>
                        <a:t>191,300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542705108"/>
                  </a:ext>
                </a:extLst>
              </a:tr>
              <a:tr h="373452">
                <a:tc>
                  <a:txBody>
                    <a:bodyPr/>
                    <a:lstStyle/>
                    <a:p>
                      <a:pPr algn="l" fontAlgn="ctr"/>
                      <a:r>
                        <a:rPr lang="en-US" sz="1600" u="none" strike="noStrike" dirty="0">
                          <a:effectLst/>
                        </a:rPr>
                        <a:t>Legal/Accounting/Bank/Insurance Fees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u="none" strike="noStrike" dirty="0">
                          <a:effectLst/>
                        </a:rPr>
                        <a:t>193,006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2943235286"/>
                  </a:ext>
                </a:extLst>
              </a:tr>
              <a:tr h="373452">
                <a:tc>
                  <a:txBody>
                    <a:bodyPr/>
                    <a:lstStyle/>
                    <a:p>
                      <a:pPr algn="l" fontAlgn="ctr"/>
                      <a:r>
                        <a:rPr lang="en-US" sz="1600" u="none" strike="noStrike" dirty="0">
                          <a:effectLst/>
                        </a:rPr>
                        <a:t>Phone, Internet, Wi-Fi</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u="none" strike="noStrike" dirty="0">
                          <a:effectLst/>
                        </a:rPr>
                        <a:t>181,600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2889204269"/>
                  </a:ext>
                </a:extLst>
              </a:tr>
              <a:tr h="327778">
                <a:tc>
                  <a:txBody>
                    <a:bodyPr/>
                    <a:lstStyle/>
                    <a:p>
                      <a:pPr algn="l" fontAlgn="ctr"/>
                      <a:r>
                        <a:rPr lang="en-US" sz="1600" u="none" strike="noStrike" dirty="0">
                          <a:effectLst/>
                        </a:rPr>
                        <a:t>Special Education Contract Services</a:t>
                      </a:r>
                      <a:endParaRPr lang="en-US" sz="1600" b="0" i="0" u="none" strike="noStrike" dirty="0">
                        <a:solidFill>
                          <a:srgbClr val="000000"/>
                        </a:solidFill>
                        <a:effectLst/>
                        <a:latin typeface="Calibri" panose="020F0502020204030204" pitchFamily="34" charset="0"/>
                      </a:endParaRPr>
                    </a:p>
                  </a:txBody>
                  <a:tcPr marL="5789" marR="5789" marT="5789" marB="0" anchor="ctr"/>
                </a:tc>
                <a:tc>
                  <a:txBody>
                    <a:bodyPr/>
                    <a:lstStyle/>
                    <a:p>
                      <a:pPr algn="l" fontAlgn="b"/>
                      <a:r>
                        <a:rPr lang="en-US" sz="1600" u="none" strike="noStrike" dirty="0">
                          <a:effectLst/>
                        </a:rPr>
                        <a:t>500,000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1786421175"/>
                  </a:ext>
                </a:extLst>
              </a:tr>
              <a:tr h="373452">
                <a:tc>
                  <a:txBody>
                    <a:bodyPr/>
                    <a:lstStyle/>
                    <a:p>
                      <a:pPr algn="l" fontAlgn="b"/>
                      <a:r>
                        <a:rPr lang="en-US" sz="1600" u="none" strike="noStrike" dirty="0">
                          <a:effectLst/>
                        </a:rPr>
                        <a:t>County Oversight Fees</a:t>
                      </a:r>
                      <a:endParaRPr lang="en-US" sz="1600" b="0" i="0" u="none" strike="noStrike" dirty="0">
                        <a:solidFill>
                          <a:srgbClr val="000000"/>
                        </a:solidFill>
                        <a:effectLst/>
                        <a:latin typeface="Calibri" panose="020F0502020204030204" pitchFamily="34" charset="0"/>
                      </a:endParaRPr>
                    </a:p>
                  </a:txBody>
                  <a:tcPr marL="5789" marR="5789" marT="5789" marB="0" anchor="b"/>
                </a:tc>
                <a:tc>
                  <a:txBody>
                    <a:bodyPr/>
                    <a:lstStyle/>
                    <a:p>
                      <a:pPr algn="l" fontAlgn="b"/>
                      <a:r>
                        <a:rPr lang="en-US" sz="1600" u="none" strike="noStrike" dirty="0">
                          <a:effectLst/>
                        </a:rPr>
                        <a:t>107,000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1656929185"/>
                  </a:ext>
                </a:extLst>
              </a:tr>
              <a:tr h="373452">
                <a:tc>
                  <a:txBody>
                    <a:bodyPr/>
                    <a:lstStyle/>
                    <a:p>
                      <a:pPr algn="l" fontAlgn="b"/>
                      <a:r>
                        <a:rPr lang="en-US" sz="1600" b="0" i="0" u="none" strike="noStrike" cap="none" dirty="0">
                          <a:solidFill>
                            <a:schemeClr val="dk1"/>
                          </a:solidFill>
                          <a:effectLst/>
                          <a:latin typeface="+mn-lt"/>
                          <a:ea typeface="+mn-ea"/>
                          <a:cs typeface="+mn-cs"/>
                          <a:sym typeface="Arial"/>
                        </a:rPr>
                        <a:t>Covid-related Services</a:t>
                      </a:r>
                    </a:p>
                  </a:txBody>
                  <a:tcPr marL="5789" marR="5789" marT="5789" marB="0" anchor="b"/>
                </a:tc>
                <a:tc>
                  <a:txBody>
                    <a:bodyPr/>
                    <a:lstStyle/>
                    <a:p>
                      <a:pPr algn="l" fontAlgn="b"/>
                      <a:r>
                        <a:rPr lang="en-US" sz="1600" u="none" strike="noStrike" dirty="0">
                          <a:effectLst/>
                        </a:rPr>
                        <a:t>169,900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2758661012"/>
                  </a:ext>
                </a:extLst>
              </a:tr>
              <a:tr h="373452">
                <a:tc>
                  <a:txBody>
                    <a:bodyPr/>
                    <a:lstStyle/>
                    <a:p>
                      <a:pPr algn="l" fontAlgn="b"/>
                      <a:r>
                        <a:rPr lang="en-US" sz="1600" u="none" strike="noStrike" dirty="0">
                          <a:effectLst/>
                        </a:rPr>
                        <a:t>Depreciation and Amortization</a:t>
                      </a:r>
                      <a:endParaRPr lang="en-US" sz="1600" b="0" i="0" u="none" strike="noStrike" dirty="0">
                        <a:solidFill>
                          <a:srgbClr val="000000"/>
                        </a:solidFill>
                        <a:effectLst/>
                        <a:latin typeface="Calibri" panose="020F0502020204030204" pitchFamily="34" charset="0"/>
                      </a:endParaRPr>
                    </a:p>
                  </a:txBody>
                  <a:tcPr marL="5789" marR="5789" marT="5789" marB="0" anchor="b"/>
                </a:tc>
                <a:tc>
                  <a:txBody>
                    <a:bodyPr/>
                    <a:lstStyle/>
                    <a:p>
                      <a:pPr algn="l" fontAlgn="b"/>
                      <a:r>
                        <a:rPr lang="en-US" sz="1600" u="none" strike="noStrike" dirty="0">
                          <a:effectLst/>
                        </a:rPr>
                        <a:t>25,000 </a:t>
                      </a:r>
                      <a:endParaRPr lang="en-US" sz="1600" b="0"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577258921"/>
                  </a:ext>
                </a:extLst>
              </a:tr>
              <a:tr h="373452">
                <a:tc>
                  <a:txBody>
                    <a:bodyPr/>
                    <a:lstStyle/>
                    <a:p>
                      <a:pPr marR="0" algn="l" rtl="0" fontAlgn="b">
                        <a:lnSpc>
                          <a:spcPct val="100000"/>
                        </a:lnSpc>
                        <a:spcBef>
                          <a:spcPts val="0"/>
                        </a:spcBef>
                        <a:spcAft>
                          <a:spcPts val="0"/>
                        </a:spcAft>
                        <a:buClr>
                          <a:srgbClr val="000000"/>
                        </a:buClr>
                        <a:buFont typeface="Arial"/>
                      </a:pPr>
                      <a:r>
                        <a:rPr lang="en-US" sz="1600" b="0" i="0" u="none" strike="noStrike" cap="none" dirty="0">
                          <a:solidFill>
                            <a:schemeClr val="dk1"/>
                          </a:solidFill>
                          <a:effectLst/>
                          <a:latin typeface="+mn-lt"/>
                          <a:ea typeface="+mn-ea"/>
                          <a:cs typeface="+mn-cs"/>
                          <a:sym typeface="Arial"/>
                        </a:rPr>
                        <a:t>Misc. Other</a:t>
                      </a:r>
                    </a:p>
                  </a:txBody>
                  <a:tcPr marL="5789" marR="5789" marT="5789" marB="0" anchor="b"/>
                </a:tc>
                <a:tc>
                  <a:txBody>
                    <a:bodyPr/>
                    <a:lstStyle/>
                    <a:p>
                      <a:pPr marR="0" algn="l" rtl="0" fontAlgn="b">
                        <a:lnSpc>
                          <a:spcPct val="100000"/>
                        </a:lnSpc>
                        <a:spcBef>
                          <a:spcPts val="0"/>
                        </a:spcBef>
                        <a:spcAft>
                          <a:spcPts val="0"/>
                        </a:spcAft>
                        <a:buClr>
                          <a:srgbClr val="000000"/>
                        </a:buClr>
                        <a:buFont typeface="Arial"/>
                      </a:pPr>
                      <a:r>
                        <a:rPr lang="en-US" sz="1600" b="0" i="0" u="none" strike="noStrike" cap="none" dirty="0">
                          <a:solidFill>
                            <a:schemeClr val="dk1"/>
                          </a:solidFill>
                          <a:effectLst/>
                          <a:latin typeface="+mn-lt"/>
                          <a:ea typeface="+mn-ea"/>
                          <a:cs typeface="+mn-cs"/>
                          <a:sym typeface="Arial"/>
                        </a:rPr>
                        <a:t>92,967</a:t>
                      </a:r>
                    </a:p>
                  </a:txBody>
                  <a:tcPr marL="5789" marR="5789" marT="5789" marB="0" anchor="b"/>
                </a:tc>
                <a:extLst>
                  <a:ext uri="{0D108BD9-81ED-4DB2-BD59-A6C34878D82A}">
                    <a16:rowId xmlns:a16="http://schemas.microsoft.com/office/drawing/2014/main" val="3955747485"/>
                  </a:ext>
                </a:extLst>
              </a:tr>
              <a:tr h="327778">
                <a:tc>
                  <a:txBody>
                    <a:bodyPr/>
                    <a:lstStyle/>
                    <a:p>
                      <a:pPr algn="ctr" fontAlgn="b"/>
                      <a:endParaRPr lang="en-US" sz="1600" b="1" u="none" strike="noStrike" dirty="0">
                        <a:effectLst/>
                      </a:endParaRPr>
                    </a:p>
                    <a:p>
                      <a:pPr algn="ctr" fontAlgn="b"/>
                      <a:r>
                        <a:rPr lang="en-US" sz="1600" b="1" u="none" strike="noStrike" dirty="0">
                          <a:effectLst/>
                        </a:rPr>
                        <a:t> Total Contracted Services</a:t>
                      </a:r>
                      <a:endParaRPr lang="en-US" sz="1600" b="1" i="0" u="none" strike="noStrike" dirty="0">
                        <a:solidFill>
                          <a:srgbClr val="000000"/>
                        </a:solidFill>
                        <a:effectLst/>
                        <a:latin typeface="Calibri" panose="020F0502020204030204" pitchFamily="34" charset="0"/>
                      </a:endParaRPr>
                    </a:p>
                  </a:txBody>
                  <a:tcPr marL="5789" marR="5789" marT="5789" marB="0" anchor="b"/>
                </a:tc>
                <a:tc>
                  <a:txBody>
                    <a:bodyPr/>
                    <a:lstStyle/>
                    <a:p>
                      <a:pPr algn="l" fontAlgn="b"/>
                      <a:r>
                        <a:rPr lang="en-US" sz="1600" b="1" u="none" strike="noStrike" dirty="0">
                          <a:effectLst/>
                        </a:rPr>
                        <a:t>8,474,711</a:t>
                      </a:r>
                      <a:endParaRPr lang="en-US" sz="1600" b="1" i="0" u="none" strike="noStrike" dirty="0">
                        <a:solidFill>
                          <a:srgbClr val="000000"/>
                        </a:solidFill>
                        <a:effectLst/>
                        <a:latin typeface="Calibri" panose="020F0502020204030204" pitchFamily="34" charset="0"/>
                      </a:endParaRPr>
                    </a:p>
                  </a:txBody>
                  <a:tcPr marL="5789" marR="5789" marT="5789" marB="0" anchor="b"/>
                </a:tc>
                <a:extLst>
                  <a:ext uri="{0D108BD9-81ED-4DB2-BD59-A6C34878D82A}">
                    <a16:rowId xmlns:a16="http://schemas.microsoft.com/office/drawing/2014/main" val="3758357016"/>
                  </a:ext>
                </a:extLst>
              </a:tr>
            </a:tbl>
          </a:graphicData>
        </a:graphic>
      </p:graphicFrame>
    </p:spTree>
    <p:extLst>
      <p:ext uri="{BB962C8B-B14F-4D97-AF65-F5344CB8AC3E}">
        <p14:creationId xmlns:p14="http://schemas.microsoft.com/office/powerpoint/2010/main" val="296154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5" y="361845"/>
            <a:ext cx="6437700"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i="0" u="none" strike="noStrike" cap="none" dirty="0">
                <a:latin typeface="Arial"/>
                <a:ea typeface="Arial"/>
                <a:cs typeface="Arial"/>
                <a:sym typeface="Arial"/>
              </a:rPr>
              <a:t>2021-22 Expense Breakdowns</a:t>
            </a:r>
            <a:endParaRPr sz="3200" b="1" i="0" u="none" strike="noStrike" cap="none" dirty="0">
              <a:latin typeface="Arial"/>
              <a:ea typeface="Arial"/>
              <a:cs typeface="Arial"/>
              <a:sym typeface="Arial"/>
            </a:endParaRPr>
          </a:p>
        </p:txBody>
      </p:sp>
      <p:sp>
        <p:nvSpPr>
          <p:cNvPr id="83" name="Google Shape;83;g97eb521983_0_20"/>
          <p:cNvSpPr/>
          <p:nvPr/>
        </p:nvSpPr>
        <p:spPr>
          <a:xfrm>
            <a:off x="325120" y="1638493"/>
            <a:ext cx="8188959"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graphicFrame>
        <p:nvGraphicFramePr>
          <p:cNvPr id="7" name="Chart 6">
            <a:extLst>
              <a:ext uri="{FF2B5EF4-FFF2-40B4-BE49-F238E27FC236}">
                <a16:creationId xmlns:a16="http://schemas.microsoft.com/office/drawing/2014/main" id="{91824928-2717-4978-8E60-AAFFD8DA16FA}"/>
              </a:ext>
            </a:extLst>
          </p:cNvPr>
          <p:cNvGraphicFramePr>
            <a:graphicFrameLocks/>
          </p:cNvGraphicFramePr>
          <p:nvPr>
            <p:extLst>
              <p:ext uri="{D42A27DB-BD31-4B8C-83A1-F6EECF244321}">
                <p14:modId xmlns:p14="http://schemas.microsoft.com/office/powerpoint/2010/main" val="2050829838"/>
              </p:ext>
            </p:extLst>
          </p:nvPr>
        </p:nvGraphicFramePr>
        <p:xfrm>
          <a:off x="711200" y="1675610"/>
          <a:ext cx="7802879" cy="425084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442AC372-B269-324D-8F76-9C8ECBD840DF}"/>
              </a:ext>
            </a:extLst>
          </p:cNvPr>
          <p:cNvCxnSpPr/>
          <p:nvPr/>
        </p:nvCxnSpPr>
        <p:spPr>
          <a:xfrm flipH="1" flipV="1">
            <a:off x="1845733" y="3725333"/>
            <a:ext cx="1710267"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9EF437F-E747-5348-A2F4-BE01E6A3B8A6}"/>
              </a:ext>
            </a:extLst>
          </p:cNvPr>
          <p:cNvCxnSpPr>
            <a:cxnSpLocks/>
          </p:cNvCxnSpPr>
          <p:nvPr/>
        </p:nvCxnSpPr>
        <p:spPr>
          <a:xfrm>
            <a:off x="1964267" y="3725333"/>
            <a:ext cx="287866" cy="78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FA2C1D-B86B-1240-9BCC-4A2FF1E9A310}"/>
              </a:ext>
            </a:extLst>
          </p:cNvPr>
          <p:cNvCxnSpPr>
            <a:cxnSpLocks/>
          </p:cNvCxnSpPr>
          <p:nvPr/>
        </p:nvCxnSpPr>
        <p:spPr>
          <a:xfrm>
            <a:off x="2311400" y="3801034"/>
            <a:ext cx="228600" cy="608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A1545C-C480-BC41-A6CA-958CE0A2E021}"/>
              </a:ext>
            </a:extLst>
          </p:cNvPr>
          <p:cNvCxnSpPr/>
          <p:nvPr/>
        </p:nvCxnSpPr>
        <p:spPr>
          <a:xfrm>
            <a:off x="2700866" y="3839633"/>
            <a:ext cx="160867" cy="419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20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5" y="361845"/>
            <a:ext cx="6437700"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i="0" u="none" strike="noStrike" cap="none" dirty="0">
                <a:latin typeface="Arial"/>
                <a:ea typeface="Arial"/>
                <a:cs typeface="Arial"/>
                <a:sym typeface="Arial"/>
              </a:rPr>
              <a:t>CalSTRS Rate Trend</a:t>
            </a:r>
            <a:endParaRPr sz="3200" b="1" i="0" u="none" strike="noStrike" cap="none" dirty="0">
              <a:latin typeface="Arial"/>
              <a:ea typeface="Arial"/>
              <a:cs typeface="Arial"/>
              <a:sym typeface="Arial"/>
            </a:endParaRPr>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graphicFrame>
        <p:nvGraphicFramePr>
          <p:cNvPr id="5" name="Chart 4">
            <a:extLst>
              <a:ext uri="{FF2B5EF4-FFF2-40B4-BE49-F238E27FC236}">
                <a16:creationId xmlns:a16="http://schemas.microsoft.com/office/drawing/2014/main" id="{54E4E132-07B8-4C18-805C-DEAC992C0A11}"/>
              </a:ext>
            </a:extLst>
          </p:cNvPr>
          <p:cNvGraphicFramePr>
            <a:graphicFrameLocks/>
          </p:cNvGraphicFramePr>
          <p:nvPr>
            <p:extLst>
              <p:ext uri="{D42A27DB-BD31-4B8C-83A1-F6EECF244321}">
                <p14:modId xmlns:p14="http://schemas.microsoft.com/office/powerpoint/2010/main" val="4291523252"/>
              </p:ext>
            </p:extLst>
          </p:nvPr>
        </p:nvGraphicFramePr>
        <p:xfrm>
          <a:off x="531822" y="1374402"/>
          <a:ext cx="7792719" cy="46099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36F24F8-68A0-4771-8F89-492945D65BBD}"/>
              </a:ext>
            </a:extLst>
          </p:cNvPr>
          <p:cNvSpPr txBox="1"/>
          <p:nvPr/>
        </p:nvSpPr>
        <p:spPr>
          <a:xfrm>
            <a:off x="457200" y="6063962"/>
            <a:ext cx="8154977" cy="584775"/>
          </a:xfrm>
          <a:prstGeom prst="rect">
            <a:avLst/>
          </a:prstGeom>
          <a:noFill/>
        </p:spPr>
        <p:txBody>
          <a:bodyPr wrap="square" rtlCol="0">
            <a:spAutoFit/>
          </a:bodyPr>
          <a:lstStyle/>
          <a:p>
            <a:pPr algn="just"/>
            <a:r>
              <a:rPr lang="en-US" sz="1600" dirty="0"/>
              <a:t>The rising required contribution percentage means that MWA teacher retirement costs will increase significantly on a per teacher basis, unrelated to faculty growth.</a:t>
            </a:r>
            <a:endParaRPr lang="en-US" dirty="0">
              <a:highlight>
                <a:srgbClr val="FFFF00"/>
              </a:highlight>
            </a:endParaRPr>
          </a:p>
        </p:txBody>
      </p:sp>
    </p:spTree>
    <p:extLst>
      <p:ext uri="{BB962C8B-B14F-4D97-AF65-F5344CB8AC3E}">
        <p14:creationId xmlns:p14="http://schemas.microsoft.com/office/powerpoint/2010/main" val="223836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CE1565-9899-47AC-B6E6-93403EA613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Google Shape;82;g97eb521983_0_20">
            <a:extLst>
              <a:ext uri="{FF2B5EF4-FFF2-40B4-BE49-F238E27FC236}">
                <a16:creationId xmlns:a16="http://schemas.microsoft.com/office/drawing/2014/main" id="{2B1C83CA-5D53-4911-B9D8-AE7032C41383}"/>
              </a:ext>
            </a:extLst>
          </p:cNvPr>
          <p:cNvSpPr txBox="1"/>
          <p:nvPr/>
        </p:nvSpPr>
        <p:spPr>
          <a:xfrm>
            <a:off x="510139" y="478324"/>
            <a:ext cx="7078438"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dirty="0"/>
              <a:t>Presentation Objectives &amp; Goals</a:t>
            </a:r>
            <a:endParaRPr sz="3200" b="1" i="0" u="none" strike="noStrike" cap="none" dirty="0">
              <a:latin typeface="Arial"/>
              <a:ea typeface="Arial"/>
              <a:cs typeface="Arial"/>
              <a:sym typeface="Arial"/>
            </a:endParaRPr>
          </a:p>
        </p:txBody>
      </p:sp>
      <p:sp>
        <p:nvSpPr>
          <p:cNvPr id="4" name="TextBox 3">
            <a:extLst>
              <a:ext uri="{FF2B5EF4-FFF2-40B4-BE49-F238E27FC236}">
                <a16:creationId xmlns:a16="http://schemas.microsoft.com/office/drawing/2014/main" id="{1BE6E4E8-CEF0-4626-8230-C11811643BE3}"/>
              </a:ext>
            </a:extLst>
          </p:cNvPr>
          <p:cNvSpPr txBox="1"/>
          <p:nvPr/>
        </p:nvSpPr>
        <p:spPr>
          <a:xfrm>
            <a:off x="510139" y="1460599"/>
            <a:ext cx="8176661" cy="4348434"/>
          </a:xfrm>
          <a:prstGeom prst="rect">
            <a:avLst/>
          </a:prstGeom>
          <a:noFill/>
        </p:spPr>
        <p:txBody>
          <a:bodyPr wrap="square" rtlCol="0">
            <a:spAutoFit/>
          </a:bodyPr>
          <a:lstStyle/>
          <a:p>
            <a:pPr>
              <a:lnSpc>
                <a:spcPct val="150000"/>
              </a:lnSpc>
            </a:pPr>
            <a:r>
              <a:rPr lang="en-US" sz="1800" b="1" dirty="0"/>
              <a:t>Our Objective:</a:t>
            </a:r>
          </a:p>
          <a:p>
            <a:pPr>
              <a:lnSpc>
                <a:spcPct val="150000"/>
              </a:lnSpc>
            </a:pPr>
            <a:r>
              <a:rPr lang="en-US" sz="1800" dirty="0"/>
              <a:t>To help make MWA’s annual budget more </a:t>
            </a:r>
            <a:r>
              <a:rPr lang="en-US" sz="1800" u="sng" dirty="0"/>
              <a:t>accessible</a:t>
            </a:r>
            <a:r>
              <a:rPr lang="en-US" sz="1800" dirty="0"/>
              <a:t> and </a:t>
            </a:r>
            <a:r>
              <a:rPr lang="en-US" sz="1800" u="sng" dirty="0"/>
              <a:t>digestible</a:t>
            </a:r>
            <a:r>
              <a:rPr lang="en-US" sz="1800" dirty="0"/>
              <a:t> for the whole MWA community.</a:t>
            </a:r>
          </a:p>
          <a:p>
            <a:pPr>
              <a:lnSpc>
                <a:spcPct val="150000"/>
              </a:lnSpc>
            </a:pPr>
            <a:endParaRPr lang="en-US" sz="1800" dirty="0"/>
          </a:p>
          <a:p>
            <a:pPr>
              <a:lnSpc>
                <a:spcPct val="150000"/>
              </a:lnSpc>
            </a:pPr>
            <a:r>
              <a:rPr lang="en-US" sz="1800" b="1" dirty="0"/>
              <a:t>Our Goals:</a:t>
            </a:r>
          </a:p>
          <a:p>
            <a:pPr marL="285750" indent="-285750">
              <a:lnSpc>
                <a:spcPct val="150000"/>
              </a:lnSpc>
              <a:buFont typeface="Arial" panose="020B0604020202020204" pitchFamily="34" charset="0"/>
              <a:buChar char="•"/>
            </a:pPr>
            <a:r>
              <a:rPr lang="en-US" sz="1800" dirty="0"/>
              <a:t>To expand opportunities for </a:t>
            </a:r>
            <a:r>
              <a:rPr lang="en-US" sz="1800" u="sng" dirty="0"/>
              <a:t>engagement in conversations about the MWA budget.</a:t>
            </a:r>
          </a:p>
          <a:p>
            <a:pPr marL="285750" indent="-285750">
              <a:lnSpc>
                <a:spcPct val="150000"/>
              </a:lnSpc>
              <a:buFont typeface="Arial" panose="020B0604020202020204" pitchFamily="34" charset="0"/>
              <a:buChar char="•"/>
            </a:pPr>
            <a:r>
              <a:rPr lang="en-US" sz="1800" dirty="0"/>
              <a:t>Increase awareness of </a:t>
            </a:r>
            <a:r>
              <a:rPr lang="en-US" sz="1800" u="sng" dirty="0"/>
              <a:t>government and philanthropic funding.</a:t>
            </a:r>
          </a:p>
          <a:p>
            <a:pPr marL="285750" indent="-285750">
              <a:lnSpc>
                <a:spcPct val="150000"/>
              </a:lnSpc>
              <a:buFont typeface="Arial" panose="020B0604020202020204" pitchFamily="34" charset="0"/>
              <a:buChar char="•"/>
            </a:pPr>
            <a:r>
              <a:rPr lang="en-US" sz="1800" dirty="0"/>
              <a:t>Build an understanding of </a:t>
            </a:r>
            <a:r>
              <a:rPr lang="en-US" sz="1800" u="sng" dirty="0"/>
              <a:t>MWA’s approach to allocating resources</a:t>
            </a:r>
            <a:r>
              <a:rPr lang="en-US" sz="1800" dirty="0"/>
              <a:t> to support the success of each and every student.</a:t>
            </a:r>
          </a:p>
          <a:p>
            <a:pPr>
              <a:lnSpc>
                <a:spcPct val="150000"/>
              </a:lnSpc>
            </a:pPr>
            <a:endParaRPr lang="en-US" sz="500" dirty="0"/>
          </a:p>
        </p:txBody>
      </p:sp>
    </p:spTree>
    <p:extLst>
      <p:ext uri="{BB962C8B-B14F-4D97-AF65-F5344CB8AC3E}">
        <p14:creationId xmlns:p14="http://schemas.microsoft.com/office/powerpoint/2010/main" val="210010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CE1565-9899-47AC-B6E6-93403EA613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3" name="Google Shape;82;g97eb521983_0_20">
            <a:extLst>
              <a:ext uri="{FF2B5EF4-FFF2-40B4-BE49-F238E27FC236}">
                <a16:creationId xmlns:a16="http://schemas.microsoft.com/office/drawing/2014/main" id="{2B1C83CA-5D53-4911-B9D8-AE7032C41383}"/>
              </a:ext>
            </a:extLst>
          </p:cNvPr>
          <p:cNvSpPr txBox="1"/>
          <p:nvPr/>
        </p:nvSpPr>
        <p:spPr>
          <a:xfrm>
            <a:off x="510139" y="478324"/>
            <a:ext cx="6437700"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dirty="0"/>
              <a:t>Budget Overview</a:t>
            </a:r>
            <a:endParaRPr sz="3200" b="1" i="0" u="none" strike="noStrike" cap="none" dirty="0">
              <a:latin typeface="Arial"/>
              <a:ea typeface="Arial"/>
              <a:cs typeface="Arial"/>
              <a:sym typeface="Arial"/>
            </a:endParaRPr>
          </a:p>
        </p:txBody>
      </p:sp>
      <p:sp>
        <p:nvSpPr>
          <p:cNvPr id="4" name="TextBox 3">
            <a:extLst>
              <a:ext uri="{FF2B5EF4-FFF2-40B4-BE49-F238E27FC236}">
                <a16:creationId xmlns:a16="http://schemas.microsoft.com/office/drawing/2014/main" id="{1BE6E4E8-CEF0-4626-8230-C11811643BE3}"/>
              </a:ext>
            </a:extLst>
          </p:cNvPr>
          <p:cNvSpPr txBox="1"/>
          <p:nvPr/>
        </p:nvSpPr>
        <p:spPr>
          <a:xfrm>
            <a:off x="510139" y="1460599"/>
            <a:ext cx="8176661" cy="4611519"/>
          </a:xfrm>
          <a:prstGeom prst="rect">
            <a:avLst/>
          </a:prstGeom>
          <a:noFill/>
        </p:spPr>
        <p:txBody>
          <a:bodyPr wrap="square" rtlCol="0">
            <a:spAutoFit/>
          </a:bodyPr>
          <a:lstStyle/>
          <a:p>
            <a:pPr algn="just">
              <a:lnSpc>
                <a:spcPct val="150000"/>
              </a:lnSpc>
            </a:pPr>
            <a:r>
              <a:rPr lang="en-US" sz="1800" dirty="0"/>
              <a:t>California public schools are required to submit </a:t>
            </a:r>
            <a:r>
              <a:rPr lang="en-US" sz="1800" u="sng" dirty="0"/>
              <a:t>three budgets</a:t>
            </a:r>
            <a:r>
              <a:rPr lang="en-US" sz="1800" dirty="0"/>
              <a:t> every year:</a:t>
            </a:r>
          </a:p>
          <a:p>
            <a:pPr marL="285750" indent="-285750" algn="just">
              <a:lnSpc>
                <a:spcPct val="150000"/>
              </a:lnSpc>
              <a:buFont typeface="Arial" panose="020B0604020202020204" pitchFamily="34" charset="0"/>
              <a:buChar char="•"/>
            </a:pPr>
            <a:r>
              <a:rPr lang="en-US" sz="1800" dirty="0"/>
              <a:t>Original Budget (June) </a:t>
            </a:r>
          </a:p>
          <a:p>
            <a:pPr marL="285750" indent="-285750" algn="just">
              <a:lnSpc>
                <a:spcPct val="150000"/>
              </a:lnSpc>
              <a:buFont typeface="Arial" panose="020B0604020202020204" pitchFamily="34" charset="0"/>
              <a:buChar char="•"/>
            </a:pPr>
            <a:r>
              <a:rPr lang="en-US" sz="1800" dirty="0"/>
              <a:t>1</a:t>
            </a:r>
            <a:r>
              <a:rPr lang="en-US" sz="1800" baseline="30000" dirty="0"/>
              <a:t>st</a:t>
            </a:r>
            <a:r>
              <a:rPr lang="en-US" sz="1800" dirty="0"/>
              <a:t> Interim Budget (December)</a:t>
            </a:r>
          </a:p>
          <a:p>
            <a:pPr marL="285750" indent="-285750" algn="just">
              <a:lnSpc>
                <a:spcPct val="150000"/>
              </a:lnSpc>
              <a:buFont typeface="Arial" panose="020B0604020202020204" pitchFamily="34" charset="0"/>
              <a:buChar char="•"/>
            </a:pPr>
            <a:r>
              <a:rPr lang="en-US" sz="1800" dirty="0"/>
              <a:t>2</a:t>
            </a:r>
            <a:r>
              <a:rPr lang="en-US" sz="1800" baseline="30000" dirty="0"/>
              <a:t>nd</a:t>
            </a:r>
            <a:r>
              <a:rPr lang="en-US" sz="1800" dirty="0"/>
              <a:t> Interim Budget (March)</a:t>
            </a:r>
          </a:p>
          <a:p>
            <a:pPr algn="just">
              <a:lnSpc>
                <a:spcPct val="150000"/>
              </a:lnSpc>
            </a:pPr>
            <a:endParaRPr lang="en-US" sz="1800" dirty="0"/>
          </a:p>
          <a:p>
            <a:pPr algn="just">
              <a:lnSpc>
                <a:spcPct val="150000"/>
              </a:lnSpc>
            </a:pPr>
            <a:r>
              <a:rPr lang="en-US" sz="1800" dirty="0"/>
              <a:t>MWA submits these budgets to the County Office of Education, who then submits them to the California Department of Education. </a:t>
            </a:r>
          </a:p>
          <a:p>
            <a:pPr algn="just">
              <a:lnSpc>
                <a:spcPct val="150000"/>
              </a:lnSpc>
            </a:pPr>
            <a:endParaRPr lang="en-US" sz="1800" dirty="0"/>
          </a:p>
          <a:p>
            <a:pPr algn="just">
              <a:lnSpc>
                <a:spcPct val="150000"/>
              </a:lnSpc>
            </a:pPr>
            <a:r>
              <a:rPr lang="en-US" sz="1800" dirty="0"/>
              <a:t>MWA budgets are not static documents, but instead they are constantly being revised to respond to revenue and policy decisions at the state and federal levels, as well as to the dynamic circumstances at MWA.</a:t>
            </a:r>
          </a:p>
        </p:txBody>
      </p:sp>
    </p:spTree>
    <p:extLst>
      <p:ext uri="{BB962C8B-B14F-4D97-AF65-F5344CB8AC3E}">
        <p14:creationId xmlns:p14="http://schemas.microsoft.com/office/powerpoint/2010/main" val="416465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5" y="361845"/>
            <a:ext cx="6437700"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dirty="0"/>
              <a:t>Current Year Spend per Pupil</a:t>
            </a:r>
            <a:endParaRPr sz="3200" b="1" i="0" u="none" strike="noStrike" cap="none" dirty="0">
              <a:latin typeface="Arial"/>
              <a:ea typeface="Arial"/>
              <a:cs typeface="Arial"/>
              <a:sym typeface="Aria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2" name="TextBox 1">
            <a:extLst>
              <a:ext uri="{FF2B5EF4-FFF2-40B4-BE49-F238E27FC236}">
                <a16:creationId xmlns:a16="http://schemas.microsoft.com/office/drawing/2014/main" id="{0C31CD9F-E162-44C3-A481-60BB833D796E}"/>
              </a:ext>
            </a:extLst>
          </p:cNvPr>
          <p:cNvSpPr txBox="1"/>
          <p:nvPr/>
        </p:nvSpPr>
        <p:spPr>
          <a:xfrm>
            <a:off x="558800" y="6188378"/>
            <a:ext cx="7874000" cy="338554"/>
          </a:xfrm>
          <a:prstGeom prst="rect">
            <a:avLst/>
          </a:prstGeom>
          <a:noFill/>
        </p:spPr>
        <p:txBody>
          <a:bodyPr wrap="square" rtlCol="0">
            <a:spAutoFit/>
          </a:bodyPr>
          <a:lstStyle/>
          <a:p>
            <a:pPr algn="ctr"/>
            <a:r>
              <a:rPr lang="en-US" sz="1600" dirty="0"/>
              <a:t>In total, MWA is spending a total of about </a:t>
            </a:r>
            <a:r>
              <a:rPr lang="en-US" sz="1600" b="1" dirty="0"/>
              <a:t>$21.9M </a:t>
            </a:r>
            <a:r>
              <a:rPr lang="en-US" sz="1600" dirty="0"/>
              <a:t>on 1020 students in 2020-21.</a:t>
            </a:r>
          </a:p>
        </p:txBody>
      </p:sp>
      <p:graphicFrame>
        <p:nvGraphicFramePr>
          <p:cNvPr id="8" name="Chart 7">
            <a:extLst>
              <a:ext uri="{FF2B5EF4-FFF2-40B4-BE49-F238E27FC236}">
                <a16:creationId xmlns:a16="http://schemas.microsoft.com/office/drawing/2014/main" id="{AD62A502-FCFE-4E09-9430-10A44A7AD9A8}"/>
              </a:ext>
            </a:extLst>
          </p:cNvPr>
          <p:cNvGraphicFramePr>
            <a:graphicFrameLocks/>
          </p:cNvGraphicFramePr>
          <p:nvPr>
            <p:extLst>
              <p:ext uri="{D42A27DB-BD31-4B8C-83A1-F6EECF244321}">
                <p14:modId xmlns:p14="http://schemas.microsoft.com/office/powerpoint/2010/main" val="2770531395"/>
              </p:ext>
            </p:extLst>
          </p:nvPr>
        </p:nvGraphicFramePr>
        <p:xfrm>
          <a:off x="762000" y="1753394"/>
          <a:ext cx="7924799" cy="4180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26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C1D10-01FD-4707-90FC-45CDBA2B06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3" name="TextBox 2">
            <a:extLst>
              <a:ext uri="{FF2B5EF4-FFF2-40B4-BE49-F238E27FC236}">
                <a16:creationId xmlns:a16="http://schemas.microsoft.com/office/drawing/2014/main" id="{79A50E8F-A656-470D-9D16-D8C310BB1E2F}"/>
              </a:ext>
            </a:extLst>
          </p:cNvPr>
          <p:cNvSpPr txBox="1"/>
          <p:nvPr/>
        </p:nvSpPr>
        <p:spPr>
          <a:xfrm>
            <a:off x="1332619" y="2875175"/>
            <a:ext cx="6971122" cy="1446550"/>
          </a:xfrm>
          <a:prstGeom prst="rect">
            <a:avLst/>
          </a:prstGeom>
          <a:noFill/>
        </p:spPr>
        <p:txBody>
          <a:bodyPr wrap="square" rtlCol="0">
            <a:spAutoFit/>
          </a:bodyPr>
          <a:lstStyle/>
          <a:p>
            <a:pPr algn="ctr"/>
            <a:r>
              <a:rPr lang="en-US" sz="4400" b="1" dirty="0"/>
              <a:t>FY2021-22 Draft Budget Overview</a:t>
            </a:r>
          </a:p>
        </p:txBody>
      </p:sp>
    </p:spTree>
    <p:extLst>
      <p:ext uri="{BB962C8B-B14F-4D97-AF65-F5344CB8AC3E}">
        <p14:creationId xmlns:p14="http://schemas.microsoft.com/office/powerpoint/2010/main" val="214878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3000" b="1" dirty="0"/>
              <a:t>FY22 Budget – Snapshot of Changes</a:t>
            </a:r>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6</a:t>
            </a:fld>
            <a:endParaRPr lang="en-US"/>
          </a:p>
        </p:txBody>
      </p:sp>
      <p:sp>
        <p:nvSpPr>
          <p:cNvPr id="8" name="Content Placeholder 1">
            <a:extLst>
              <a:ext uri="{FF2B5EF4-FFF2-40B4-BE49-F238E27FC236}">
                <a16:creationId xmlns:a16="http://schemas.microsoft.com/office/drawing/2014/main" id="{BEB11D2D-0A03-465B-B1B2-F84064537CA9}"/>
              </a:ext>
            </a:extLst>
          </p:cNvPr>
          <p:cNvSpPr>
            <a:spLocks noGrp="1"/>
          </p:cNvSpPr>
          <p:nvPr>
            <p:ph sz="quarter" idx="14"/>
          </p:nvPr>
        </p:nvSpPr>
        <p:spPr>
          <a:xfrm>
            <a:off x="0" y="1535113"/>
            <a:ext cx="8915400" cy="4748417"/>
          </a:xfrm>
        </p:spPr>
        <p:txBody>
          <a:bodyPr>
            <a:noAutofit/>
          </a:bodyPr>
          <a:lstStyle/>
          <a:p>
            <a:pPr algn="thaiDist"/>
            <a:r>
              <a:rPr lang="en-US" sz="2400" b="1" dirty="0"/>
              <a:t>Revenues</a:t>
            </a:r>
          </a:p>
          <a:p>
            <a:pPr lvl="1" algn="thaiDist">
              <a:lnSpc>
                <a:spcPct val="150000"/>
              </a:lnSpc>
              <a:buFont typeface="Arial" panose="020B0604020202020204" pitchFamily="34" charset="0"/>
              <a:buChar char="•"/>
            </a:pPr>
            <a:r>
              <a:rPr lang="en-US" sz="2000" dirty="0"/>
              <a:t> Government Revenues increase by nearly $4M – 22% on a per pupil basis</a:t>
            </a:r>
          </a:p>
          <a:p>
            <a:pPr lvl="1" algn="thaiDist">
              <a:lnSpc>
                <a:spcPct val="150000"/>
              </a:lnSpc>
              <a:buFont typeface="Arial" panose="020B0604020202020204" pitchFamily="34" charset="0"/>
              <a:buChar char="•"/>
            </a:pPr>
            <a:r>
              <a:rPr lang="en-US" sz="2000" dirty="0"/>
              <a:t> $2.5M represents one-time Covid-19 funding</a:t>
            </a:r>
          </a:p>
          <a:p>
            <a:pPr marL="457200" lvl="1" indent="0" algn="thaiDist">
              <a:buNone/>
            </a:pPr>
            <a:endParaRPr lang="en-US" sz="2400" dirty="0"/>
          </a:p>
          <a:p>
            <a:pPr algn="thaiDist"/>
            <a:r>
              <a:rPr lang="en-US" sz="2400" b="1" dirty="0"/>
              <a:t>Expenditures</a:t>
            </a:r>
          </a:p>
          <a:p>
            <a:pPr lvl="1" algn="thaiDist">
              <a:lnSpc>
                <a:spcPct val="150000"/>
              </a:lnSpc>
              <a:buFont typeface="Arial" panose="020B0604020202020204" pitchFamily="34" charset="0"/>
              <a:buChar char="•"/>
            </a:pPr>
            <a:r>
              <a:rPr lang="en-US" sz="2400" dirty="0"/>
              <a:t> </a:t>
            </a:r>
            <a:r>
              <a:rPr lang="en-US" sz="2000" dirty="0"/>
              <a:t>Total Expenses increase by $2.4M</a:t>
            </a:r>
          </a:p>
          <a:p>
            <a:pPr lvl="1" algn="thaiDist">
              <a:lnSpc>
                <a:spcPct val="150000"/>
              </a:lnSpc>
              <a:buFont typeface="Arial" panose="020B0604020202020204" pitchFamily="34" charset="0"/>
              <a:buChar char="•"/>
            </a:pPr>
            <a:r>
              <a:rPr lang="en-US" sz="2000" dirty="0"/>
              <a:t> About $450K are one-time to address Covid-19 mitigations</a:t>
            </a:r>
          </a:p>
          <a:p>
            <a:pPr lvl="1" algn="thaiDist">
              <a:lnSpc>
                <a:spcPct val="150000"/>
              </a:lnSpc>
              <a:buFont typeface="Arial" panose="020B0604020202020204" pitchFamily="34" charset="0"/>
              <a:buChar char="•"/>
            </a:pPr>
            <a:r>
              <a:rPr lang="en-US" sz="2000" dirty="0"/>
              <a:t> Expenses related to expansion account for roughly 50% of the increase</a:t>
            </a:r>
          </a:p>
          <a:p>
            <a:pPr lvl="1" algn="thaiDist">
              <a:lnSpc>
                <a:spcPct val="150000"/>
              </a:lnSpc>
              <a:buFont typeface="Arial" panose="020B0604020202020204" pitchFamily="34" charset="0"/>
              <a:buChar char="•"/>
            </a:pPr>
            <a:r>
              <a:rPr lang="en-US" sz="2000" dirty="0"/>
              <a:t> Cost of living increases on salaries and benefits and the new teacher salary    </a:t>
            </a:r>
          </a:p>
          <a:p>
            <a:pPr lvl="1" algn="thaiDist">
              <a:lnSpc>
                <a:spcPct val="150000"/>
              </a:lnSpc>
            </a:pPr>
            <a:r>
              <a:rPr lang="en-US" sz="2000" dirty="0"/>
              <a:t>  schedule account for another 20%</a:t>
            </a:r>
          </a:p>
          <a:p>
            <a:pPr marL="457200" lvl="1" indent="0" algn="thaiDist">
              <a:lnSpc>
                <a:spcPct val="150000"/>
              </a:lnSpc>
              <a:buNone/>
            </a:pPr>
            <a:endParaRPr lang="en-US" sz="2400" dirty="0"/>
          </a:p>
          <a:p>
            <a:pPr marL="457200" lvl="1" indent="0" algn="just">
              <a:buNone/>
            </a:pPr>
            <a:endParaRPr lang="en-US" sz="2400" dirty="0"/>
          </a:p>
          <a:p>
            <a:pPr marL="457200" lvl="1" indent="0" algn="just">
              <a:buNone/>
            </a:pPr>
            <a:endParaRPr lang="en-US" sz="2400" dirty="0"/>
          </a:p>
          <a:p>
            <a:pPr algn="just">
              <a:buFont typeface="Arial" panose="020B0604020202020204" pitchFamily="34" charset="0"/>
              <a:buChar char="•"/>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b="1" i="1" dirty="0"/>
          </a:p>
          <a:p>
            <a:pPr marL="0" indent="0">
              <a:buNone/>
            </a:pPr>
            <a:endParaRPr lang="en-US" sz="2400" dirty="0"/>
          </a:p>
        </p:txBody>
      </p:sp>
    </p:spTree>
    <p:extLst>
      <p:ext uri="{BB962C8B-B14F-4D97-AF65-F5344CB8AC3E}">
        <p14:creationId xmlns:p14="http://schemas.microsoft.com/office/powerpoint/2010/main" val="40282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4" y="361845"/>
            <a:ext cx="7445535"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i="0" u="none" strike="noStrike" cap="none" dirty="0">
                <a:latin typeface="Arial"/>
                <a:ea typeface="Arial"/>
                <a:cs typeface="Arial"/>
                <a:sym typeface="Arial"/>
              </a:rPr>
              <a:t>2021-22 Budget - </a:t>
            </a:r>
            <a:r>
              <a:rPr lang="en-US" sz="3200" b="1" i="0" u="sng" strike="noStrike" cap="none" dirty="0">
                <a:latin typeface="Arial"/>
                <a:ea typeface="Arial"/>
                <a:cs typeface="Arial"/>
                <a:sym typeface="Arial"/>
              </a:rPr>
              <a:t>Revenues</a:t>
            </a:r>
          </a:p>
          <a:p>
            <a:pPr marL="0" marR="0" lvl="0" indent="0" algn="l" rtl="0">
              <a:spcBef>
                <a:spcPts val="0"/>
              </a:spcBef>
              <a:spcAft>
                <a:spcPts val="0"/>
              </a:spcAft>
              <a:buClr>
                <a:schemeClr val="lt1"/>
              </a:buClr>
              <a:buSzPts val="2400"/>
              <a:buFont typeface="Arial"/>
              <a:buNone/>
            </a:pPr>
            <a:endParaRPr sz="2400" i="0" u="none" strike="noStrike" cap="none" dirty="0">
              <a:latin typeface="Arial"/>
              <a:ea typeface="Arial"/>
              <a:cs typeface="Arial"/>
              <a:sym typeface="Arial"/>
            </a:endParaRPr>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graphicFrame>
        <p:nvGraphicFramePr>
          <p:cNvPr id="2" name="Table 1">
            <a:extLst>
              <a:ext uri="{FF2B5EF4-FFF2-40B4-BE49-F238E27FC236}">
                <a16:creationId xmlns:a16="http://schemas.microsoft.com/office/drawing/2014/main" id="{6F15B5EC-50C9-4B25-BF28-3F0FDB91CE28}"/>
              </a:ext>
            </a:extLst>
          </p:cNvPr>
          <p:cNvGraphicFramePr>
            <a:graphicFrameLocks noGrp="1"/>
          </p:cNvGraphicFramePr>
          <p:nvPr>
            <p:extLst>
              <p:ext uri="{D42A27DB-BD31-4B8C-83A1-F6EECF244321}">
                <p14:modId xmlns:p14="http://schemas.microsoft.com/office/powerpoint/2010/main" val="1367687914"/>
              </p:ext>
            </p:extLst>
          </p:nvPr>
        </p:nvGraphicFramePr>
        <p:xfrm>
          <a:off x="656896" y="1954530"/>
          <a:ext cx="7961937" cy="3662916"/>
        </p:xfrm>
        <a:graphic>
          <a:graphicData uri="http://schemas.openxmlformats.org/drawingml/2006/table">
            <a:tbl>
              <a:tblPr>
                <a:tableStyleId>{5C22544A-7EE6-4342-B048-85BDC9FD1C3A}</a:tableStyleId>
              </a:tblPr>
              <a:tblGrid>
                <a:gridCol w="5916624">
                  <a:extLst>
                    <a:ext uri="{9D8B030D-6E8A-4147-A177-3AD203B41FA5}">
                      <a16:colId xmlns:a16="http://schemas.microsoft.com/office/drawing/2014/main" val="2060647032"/>
                    </a:ext>
                  </a:extLst>
                </a:gridCol>
                <a:gridCol w="2045313">
                  <a:extLst>
                    <a:ext uri="{9D8B030D-6E8A-4147-A177-3AD203B41FA5}">
                      <a16:colId xmlns:a16="http://schemas.microsoft.com/office/drawing/2014/main" val="75699215"/>
                    </a:ext>
                  </a:extLst>
                </a:gridCol>
              </a:tblGrid>
              <a:tr h="190500">
                <a:tc>
                  <a:txBody>
                    <a:bodyPr/>
                    <a:lstStyle/>
                    <a:p>
                      <a:pPr marL="0" marR="0" lvl="0" indent="0" algn="l" defTabSz="914400" rtl="0" eaLnBrk="1" fontAlgn="b" latinLnBrk="0" hangingPunct="1">
                        <a:lnSpc>
                          <a:spcPct val="150000"/>
                        </a:lnSpc>
                        <a:spcBef>
                          <a:spcPts val="0"/>
                        </a:spcBef>
                        <a:spcAft>
                          <a:spcPts val="0"/>
                        </a:spcAft>
                        <a:buClr>
                          <a:srgbClr val="000000"/>
                        </a:buClr>
                        <a:buSzTx/>
                        <a:buFont typeface="Arial"/>
                        <a:buNone/>
                        <a:tabLst/>
                        <a:defRPr/>
                      </a:pPr>
                      <a:r>
                        <a:rPr lang="en-US" sz="2000" b="1" u="sng" strike="noStrike" dirty="0">
                          <a:effectLst/>
                          <a:latin typeface="+mn-lt"/>
                        </a:rPr>
                        <a:t>Descriptions</a:t>
                      </a:r>
                      <a:endParaRPr lang="en-US" sz="2000" b="1" i="0" u="sng" strike="noStrike" dirty="0">
                        <a:solidFill>
                          <a:srgbClr val="000000"/>
                        </a:solidFill>
                        <a:effectLst/>
                        <a:latin typeface="+mn-lt"/>
                      </a:endParaRPr>
                    </a:p>
                  </a:txBody>
                  <a:tcPr marL="9525" marR="9525" marT="9525" marB="0" anchor="b"/>
                </a:tc>
                <a:tc>
                  <a:txBody>
                    <a:bodyPr/>
                    <a:lstStyle/>
                    <a:p>
                      <a:pPr algn="ctr" fontAlgn="b">
                        <a:lnSpc>
                          <a:spcPct val="150000"/>
                        </a:lnSpc>
                      </a:pPr>
                      <a:r>
                        <a:rPr lang="en-US" sz="2000" b="1" u="sng" strike="noStrike" dirty="0">
                          <a:effectLst/>
                          <a:latin typeface="+mn-lt"/>
                        </a:rPr>
                        <a:t>Amount</a:t>
                      </a:r>
                      <a:endParaRPr lang="en-US" sz="2000" b="1" i="0" u="sng"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32605123"/>
                  </a:ext>
                </a:extLst>
              </a:tr>
              <a:tr h="190500">
                <a:tc>
                  <a:txBody>
                    <a:bodyPr/>
                    <a:lstStyle/>
                    <a:p>
                      <a:pPr algn="l" fontAlgn="ctr">
                        <a:lnSpc>
                          <a:spcPct val="150000"/>
                        </a:lnSpc>
                      </a:pPr>
                      <a:r>
                        <a:rPr lang="en-US" sz="2000" u="none" strike="noStrike" dirty="0">
                          <a:effectLst/>
                          <a:latin typeface="+mn-lt"/>
                        </a:rPr>
                        <a:t>Federal</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916,703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19662603"/>
                  </a:ext>
                </a:extLst>
              </a:tr>
              <a:tr h="190500">
                <a:tc>
                  <a:txBody>
                    <a:bodyPr/>
                    <a:lstStyle/>
                    <a:p>
                      <a:pPr algn="l" fontAlgn="ctr">
                        <a:lnSpc>
                          <a:spcPct val="150000"/>
                        </a:lnSpc>
                      </a:pPr>
                      <a:r>
                        <a:rPr lang="en-US" sz="2000" u="none" strike="noStrike" dirty="0">
                          <a:effectLst/>
                          <a:latin typeface="+mn-lt"/>
                        </a:rPr>
                        <a:t>State</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13,235,745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11138299"/>
                  </a:ext>
                </a:extLst>
              </a:tr>
              <a:tr h="190500">
                <a:tc>
                  <a:txBody>
                    <a:bodyPr/>
                    <a:lstStyle/>
                    <a:p>
                      <a:pPr algn="l" fontAlgn="ctr">
                        <a:lnSpc>
                          <a:spcPct val="150000"/>
                        </a:lnSpc>
                      </a:pPr>
                      <a:r>
                        <a:rPr lang="en-US" sz="2000" u="none" strike="noStrike" dirty="0">
                          <a:effectLst/>
                          <a:latin typeface="+mn-lt"/>
                        </a:rPr>
                        <a:t>State - SB740 (Facilities Cost Reimbursement) </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1,183,396</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556452825"/>
                  </a:ext>
                </a:extLst>
              </a:tr>
              <a:tr h="190500">
                <a:tc>
                  <a:txBody>
                    <a:bodyPr/>
                    <a:lstStyle/>
                    <a:p>
                      <a:pPr algn="l" fontAlgn="ctr">
                        <a:lnSpc>
                          <a:spcPct val="150000"/>
                        </a:lnSpc>
                      </a:pPr>
                      <a:r>
                        <a:rPr lang="en-US" sz="2000" b="0" i="0" u="none" strike="noStrike" dirty="0">
                          <a:solidFill>
                            <a:srgbClr val="000000"/>
                          </a:solidFill>
                          <a:effectLst/>
                          <a:latin typeface="+mn-lt"/>
                        </a:rPr>
                        <a:t>Local</a:t>
                      </a:r>
                    </a:p>
                  </a:txBody>
                  <a:tcPr marL="9525" marR="9525" marT="9525" marB="0" anchor="ctr"/>
                </a:tc>
                <a:tc>
                  <a:txBody>
                    <a:bodyPr/>
                    <a:lstStyle/>
                    <a:p>
                      <a:pPr algn="r" fontAlgn="b">
                        <a:lnSpc>
                          <a:spcPct val="150000"/>
                        </a:lnSpc>
                      </a:pPr>
                      <a:r>
                        <a:rPr lang="en-US" sz="2000" b="0" i="0" u="none" strike="noStrike" dirty="0">
                          <a:solidFill>
                            <a:srgbClr val="000000"/>
                          </a:solidFill>
                          <a:effectLst/>
                          <a:latin typeface="+mn-lt"/>
                        </a:rPr>
                        <a:t>309,177</a:t>
                      </a:r>
                    </a:p>
                  </a:txBody>
                  <a:tcPr marL="9525" marR="9525" marT="9525" marB="0" anchor="b"/>
                </a:tc>
                <a:extLst>
                  <a:ext uri="{0D108BD9-81ED-4DB2-BD59-A6C34878D82A}">
                    <a16:rowId xmlns:a16="http://schemas.microsoft.com/office/drawing/2014/main" val="2579692812"/>
                  </a:ext>
                </a:extLst>
              </a:tr>
              <a:tr h="0">
                <a:tc>
                  <a:txBody>
                    <a:bodyPr/>
                    <a:lstStyle/>
                    <a:p>
                      <a:pPr algn="l" fontAlgn="ctr">
                        <a:lnSpc>
                          <a:spcPct val="150000"/>
                        </a:lnSpc>
                      </a:pPr>
                      <a:r>
                        <a:rPr lang="en-US" sz="2000" b="1" u="none" strike="noStrike" dirty="0">
                          <a:effectLst/>
                          <a:latin typeface="+mn-lt"/>
                        </a:rPr>
                        <a:t>Covid-19 One-time Grants</a:t>
                      </a:r>
                      <a:endParaRPr lang="en-US" sz="2000" b="1"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2,521,886 </a:t>
                      </a:r>
                    </a:p>
                  </a:txBody>
                  <a:tcPr marL="9525" marR="9525" marT="9525" marB="0" anchor="b"/>
                </a:tc>
                <a:extLst>
                  <a:ext uri="{0D108BD9-81ED-4DB2-BD59-A6C34878D82A}">
                    <a16:rowId xmlns:a16="http://schemas.microsoft.com/office/drawing/2014/main" val="3546396942"/>
                  </a:ext>
                </a:extLst>
              </a:tr>
              <a:tr h="0">
                <a:tc>
                  <a:txBody>
                    <a:bodyPr/>
                    <a:lstStyle/>
                    <a:p>
                      <a:pPr algn="l" fontAlgn="ctr">
                        <a:lnSpc>
                          <a:spcPct val="150000"/>
                        </a:lnSpc>
                      </a:pPr>
                      <a:r>
                        <a:rPr lang="en-US" sz="2000" u="none" strike="noStrike" dirty="0">
                          <a:effectLst/>
                          <a:latin typeface="+mn-lt"/>
                        </a:rPr>
                        <a:t>Charitable Donations</a:t>
                      </a:r>
                      <a:endParaRPr lang="en-US" sz="2000" b="0" i="0" u="none" strike="noStrike" dirty="0">
                        <a:solidFill>
                          <a:srgbClr val="000000"/>
                        </a:solidFill>
                        <a:effectLst/>
                        <a:latin typeface="+mn-lt"/>
                      </a:endParaRPr>
                    </a:p>
                  </a:txBody>
                  <a:tcPr marL="9525" marR="9525" marT="9525" marB="0" anchor="ctr"/>
                </a:tc>
                <a:tc>
                  <a:txBody>
                    <a:bodyPr/>
                    <a:lstStyle/>
                    <a:p>
                      <a:pPr algn="r" fontAlgn="b">
                        <a:lnSpc>
                          <a:spcPct val="150000"/>
                        </a:lnSpc>
                      </a:pPr>
                      <a:r>
                        <a:rPr lang="en-US" sz="2000" u="none" strike="noStrike" dirty="0">
                          <a:effectLst/>
                          <a:latin typeface="+mn-lt"/>
                        </a:rPr>
                        <a:t>            8,947,650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24726552"/>
                  </a:ext>
                </a:extLst>
              </a:tr>
              <a:tr h="480994">
                <a:tc>
                  <a:txBody>
                    <a:bodyPr/>
                    <a:lstStyle/>
                    <a:p>
                      <a:pPr marR="0" algn="r" rtl="0" fontAlgn="ctr">
                        <a:lnSpc>
                          <a:spcPct val="150000"/>
                        </a:lnSpc>
                        <a:spcBef>
                          <a:spcPts val="0"/>
                        </a:spcBef>
                        <a:spcAft>
                          <a:spcPts val="0"/>
                        </a:spcAft>
                        <a:buClr>
                          <a:srgbClr val="000000"/>
                        </a:buClr>
                        <a:buFont typeface="Arial"/>
                      </a:pPr>
                      <a:r>
                        <a:rPr lang="en-US" sz="2000" b="1" i="0" u="none" strike="noStrike" cap="none" dirty="0">
                          <a:solidFill>
                            <a:schemeClr val="dk1"/>
                          </a:solidFill>
                          <a:effectLst/>
                          <a:latin typeface="+mn-lt"/>
                          <a:ea typeface="+mn-ea"/>
                          <a:cs typeface="+mn-cs"/>
                          <a:sym typeface="Arial"/>
                        </a:rPr>
                        <a:t>TOTAL Revenues </a:t>
                      </a:r>
                    </a:p>
                  </a:txBody>
                  <a:tcPr marL="9525" marR="9525" marT="9525" marB="0" anchor="ctr"/>
                </a:tc>
                <a:tc>
                  <a:txBody>
                    <a:bodyPr/>
                    <a:lstStyle/>
                    <a:p>
                      <a:pPr algn="r" fontAlgn="b">
                        <a:lnSpc>
                          <a:spcPct val="150000"/>
                        </a:lnSpc>
                      </a:pPr>
                      <a:r>
                        <a:rPr lang="en-US" sz="2000" u="none" strike="noStrike" dirty="0">
                          <a:effectLst/>
                          <a:latin typeface="+mn-lt"/>
                        </a:rPr>
                        <a:t>          </a:t>
                      </a:r>
                      <a:r>
                        <a:rPr lang="en-US" sz="2000" b="1" u="none" strike="noStrike" dirty="0">
                          <a:effectLst/>
                          <a:latin typeface="+mn-lt"/>
                        </a:rPr>
                        <a:t>27,114,557</a:t>
                      </a:r>
                      <a:r>
                        <a:rPr lang="en-US" sz="2000" u="none" strike="noStrike" dirty="0">
                          <a:effectLst/>
                          <a:latin typeface="+mn-lt"/>
                        </a:rPr>
                        <a:t> </a:t>
                      </a:r>
                      <a:endParaRPr lang="en-US" sz="20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155300"/>
                  </a:ext>
                </a:extLst>
              </a:tr>
            </a:tbl>
          </a:graphicData>
        </a:graphic>
      </p:graphicFrame>
    </p:spTree>
    <p:extLst>
      <p:ext uri="{BB962C8B-B14F-4D97-AF65-F5344CB8AC3E}">
        <p14:creationId xmlns:p14="http://schemas.microsoft.com/office/powerpoint/2010/main" val="429238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5" y="361845"/>
            <a:ext cx="6437700"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dirty="0"/>
              <a:t>2021-22 Revenues Composition</a:t>
            </a:r>
            <a:endParaRPr sz="3200" b="1" i="0" u="none" strike="noStrike" cap="none" dirty="0">
              <a:latin typeface="Arial"/>
              <a:ea typeface="Arial"/>
              <a:cs typeface="Arial"/>
              <a:sym typeface="Arial"/>
            </a:endParaRPr>
          </a:p>
        </p:txBody>
      </p:sp>
      <p:sp>
        <p:nvSpPr>
          <p:cNvPr id="83" name="Google Shape;83;g97eb521983_0_20"/>
          <p:cNvSpPr/>
          <p:nvPr/>
        </p:nvSpPr>
        <p:spPr>
          <a:xfrm>
            <a:off x="531823" y="1638493"/>
            <a:ext cx="8229600"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2" name="TextBox 1">
            <a:extLst>
              <a:ext uri="{FF2B5EF4-FFF2-40B4-BE49-F238E27FC236}">
                <a16:creationId xmlns:a16="http://schemas.microsoft.com/office/drawing/2014/main" id="{09B65FE0-AB28-43A9-8983-AC06FC858FEB}"/>
              </a:ext>
            </a:extLst>
          </p:cNvPr>
          <p:cNvSpPr txBox="1"/>
          <p:nvPr/>
        </p:nvSpPr>
        <p:spPr>
          <a:xfrm>
            <a:off x="1980737" y="1431762"/>
            <a:ext cx="4797515" cy="400110"/>
          </a:xfrm>
          <a:prstGeom prst="rect">
            <a:avLst/>
          </a:prstGeom>
          <a:noFill/>
        </p:spPr>
        <p:txBody>
          <a:bodyPr wrap="square" rtlCol="0">
            <a:spAutoFit/>
          </a:bodyPr>
          <a:lstStyle/>
          <a:p>
            <a:pPr algn="ctr"/>
            <a:r>
              <a:rPr lang="en-US" sz="2000" b="1" dirty="0">
                <a:latin typeface="+mn-lt"/>
              </a:rPr>
              <a:t>MWA 2021-22 Revenues Composition</a:t>
            </a:r>
          </a:p>
        </p:txBody>
      </p:sp>
      <p:graphicFrame>
        <p:nvGraphicFramePr>
          <p:cNvPr id="7" name="Chart 6">
            <a:extLst>
              <a:ext uri="{FF2B5EF4-FFF2-40B4-BE49-F238E27FC236}">
                <a16:creationId xmlns:a16="http://schemas.microsoft.com/office/drawing/2014/main" id="{D8727BD7-94DA-4443-AE1F-E629DF3BF831}"/>
              </a:ext>
            </a:extLst>
          </p:cNvPr>
          <p:cNvGraphicFramePr>
            <a:graphicFrameLocks noChangeAspect="1"/>
          </p:cNvGraphicFramePr>
          <p:nvPr>
            <p:extLst>
              <p:ext uri="{D42A27DB-BD31-4B8C-83A1-F6EECF244321}">
                <p14:modId xmlns:p14="http://schemas.microsoft.com/office/powerpoint/2010/main" val="1730387257"/>
              </p:ext>
            </p:extLst>
          </p:nvPr>
        </p:nvGraphicFramePr>
        <p:xfrm>
          <a:off x="989814" y="1831873"/>
          <a:ext cx="7327215" cy="35943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F3ABE2D-3E3E-41C5-B320-CFE9E6C21F46}"/>
              </a:ext>
            </a:extLst>
          </p:cNvPr>
          <p:cNvSpPr txBox="1"/>
          <p:nvPr/>
        </p:nvSpPr>
        <p:spPr>
          <a:xfrm>
            <a:off x="531823" y="5426238"/>
            <a:ext cx="8353278" cy="830997"/>
          </a:xfrm>
          <a:prstGeom prst="rect">
            <a:avLst/>
          </a:prstGeom>
          <a:noFill/>
        </p:spPr>
        <p:txBody>
          <a:bodyPr wrap="square" rtlCol="0">
            <a:spAutoFit/>
          </a:bodyPr>
          <a:lstStyle/>
          <a:p>
            <a:pPr algn="just"/>
            <a:r>
              <a:rPr lang="en-US" sz="1600" dirty="0"/>
              <a:t>Additionally, MW Foundation directly funds $254,700 worth of items and activities related to college access, community building and faculty/staff retention, such as college trips, SAT/ACT tests, staff appreciation items, food for parent meetings, etc.</a:t>
            </a:r>
          </a:p>
        </p:txBody>
      </p:sp>
    </p:spTree>
    <p:extLst>
      <p:ext uri="{BB962C8B-B14F-4D97-AF65-F5344CB8AC3E}">
        <p14:creationId xmlns:p14="http://schemas.microsoft.com/office/powerpoint/2010/main" val="201163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97eb521983_0_20"/>
          <p:cNvSpPr txBox="1"/>
          <p:nvPr/>
        </p:nvSpPr>
        <p:spPr>
          <a:xfrm>
            <a:off x="408145" y="361845"/>
            <a:ext cx="6437700" cy="8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i="0" u="none" strike="noStrike" cap="none" dirty="0">
                <a:latin typeface="Arial"/>
                <a:ea typeface="Arial"/>
                <a:cs typeface="Arial"/>
                <a:sym typeface="Arial"/>
              </a:rPr>
              <a:t>2021-22 </a:t>
            </a:r>
            <a:r>
              <a:rPr lang="en-US" sz="3200" b="1" dirty="0"/>
              <a:t>Funding</a:t>
            </a:r>
            <a:r>
              <a:rPr lang="en-US" sz="3200" b="1" i="0" u="none" strike="noStrike" cap="none" dirty="0">
                <a:latin typeface="Arial"/>
                <a:ea typeface="Arial"/>
                <a:cs typeface="Arial"/>
                <a:sym typeface="Arial"/>
              </a:rPr>
              <a:t> Per Student</a:t>
            </a:r>
            <a:endParaRPr sz="3200" b="1" i="0" u="none" strike="noStrike" cap="none" dirty="0">
              <a:latin typeface="Arial"/>
              <a:ea typeface="Arial"/>
              <a:cs typeface="Arial"/>
              <a:sym typeface="Arial"/>
            </a:endParaRPr>
          </a:p>
        </p:txBody>
      </p:sp>
      <p:sp>
        <p:nvSpPr>
          <p:cNvPr id="83" name="Google Shape;83;g97eb521983_0_20"/>
          <p:cNvSpPr/>
          <p:nvPr/>
        </p:nvSpPr>
        <p:spPr>
          <a:xfrm>
            <a:off x="408145" y="1361233"/>
            <a:ext cx="8383633" cy="45261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lang="en-US" sz="2400" dirty="0">
              <a:solidFill>
                <a:schemeClr val="dk1"/>
              </a:solidFill>
            </a:endParaRPr>
          </a:p>
          <a:p>
            <a:pPr marL="457200" lvl="0" indent="-431800" algn="l" rtl="0">
              <a:spcBef>
                <a:spcPts val="0"/>
              </a:spcBef>
              <a:spcAft>
                <a:spcPts val="0"/>
              </a:spcAft>
              <a:buClr>
                <a:schemeClr val="dk1"/>
              </a:buClr>
              <a:buSzPts val="3200"/>
              <a:buChar char="•"/>
            </a:pPr>
            <a:endParaRPr sz="2400" dirty="0">
              <a:solidFill>
                <a:schemeClr val="dk1"/>
              </a:solidFill>
            </a:endParaRPr>
          </a:p>
          <a:p>
            <a:pPr marL="457200" marR="0" lvl="0" indent="0" algn="l" rtl="0">
              <a:lnSpc>
                <a:spcPct val="120000"/>
              </a:lnSpc>
              <a:spcBef>
                <a:spcPts val="0"/>
              </a:spcBef>
              <a:spcAft>
                <a:spcPts val="0"/>
              </a:spcAft>
              <a:buNone/>
            </a:pPr>
            <a:endParaRPr sz="3200" dirty="0">
              <a:solidFill>
                <a:schemeClr val="dk1"/>
              </a:solidFill>
            </a:endParaRPr>
          </a:p>
        </p:txBody>
      </p:sp>
      <p:sp>
        <p:nvSpPr>
          <p:cNvPr id="84" name="Google Shape;84;g97eb521983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graphicFrame>
        <p:nvGraphicFramePr>
          <p:cNvPr id="7" name="Chart 6">
            <a:extLst>
              <a:ext uri="{FF2B5EF4-FFF2-40B4-BE49-F238E27FC236}">
                <a16:creationId xmlns:a16="http://schemas.microsoft.com/office/drawing/2014/main" id="{A7BDB641-C83D-4393-B602-644D4B85DCCD}"/>
              </a:ext>
            </a:extLst>
          </p:cNvPr>
          <p:cNvGraphicFramePr>
            <a:graphicFrameLocks/>
          </p:cNvGraphicFramePr>
          <p:nvPr>
            <p:extLst>
              <p:ext uri="{D42A27DB-BD31-4B8C-83A1-F6EECF244321}">
                <p14:modId xmlns:p14="http://schemas.microsoft.com/office/powerpoint/2010/main" val="3582127929"/>
              </p:ext>
            </p:extLst>
          </p:nvPr>
        </p:nvGraphicFramePr>
        <p:xfrm>
          <a:off x="352222" y="1595741"/>
          <a:ext cx="8439555" cy="4677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3773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17917</TotalTime>
  <Words>740</Words>
  <Application>Microsoft Office PowerPoint</Application>
  <PresentationFormat>On-screen Show (4:3)</PresentationFormat>
  <Paragraphs>211</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Adisti Soedarsono</dc:creator>
  <cp:lastModifiedBy>Wei, Wallace</cp:lastModifiedBy>
  <cp:revision>137</cp:revision>
  <dcterms:created xsi:type="dcterms:W3CDTF">2015-10-07T22:58:26Z</dcterms:created>
  <dcterms:modified xsi:type="dcterms:W3CDTF">2021-06-09T18:44:31Z</dcterms:modified>
</cp:coreProperties>
</file>