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gJ1kAVVNHNxze9IzLGW5ULwkJ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6" autoAdjust="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e Manion" userId="b1b4ca8fe5e7d58f" providerId="LiveId" clId="{52FEFA73-D941-4952-BF79-26D8FC87EDCA}"/>
    <pc:docChg chg="modSld">
      <pc:chgData name="Gabe Manion" userId="b1b4ca8fe5e7d58f" providerId="LiveId" clId="{52FEFA73-D941-4952-BF79-26D8FC87EDCA}" dt="2021-04-30T03:43:26.165" v="12" actId="27107"/>
      <pc:docMkLst>
        <pc:docMk/>
      </pc:docMkLst>
      <pc:sldChg chg="modSp mod">
        <pc:chgData name="Gabe Manion" userId="b1b4ca8fe5e7d58f" providerId="LiveId" clId="{52FEFA73-D941-4952-BF79-26D8FC87EDCA}" dt="2021-04-30T03:43:26.165" v="12" actId="27107"/>
        <pc:sldMkLst>
          <pc:docMk/>
          <pc:sldMk cId="0" sldId="256"/>
        </pc:sldMkLst>
        <pc:spChg chg="mod">
          <ac:chgData name="Gabe Manion" userId="b1b4ca8fe5e7d58f" providerId="LiveId" clId="{52FEFA73-D941-4952-BF79-26D8FC87EDCA}" dt="2021-04-30T03:43:26.165" v="12" actId="27107"/>
          <ac:spMkLst>
            <pc:docMk/>
            <pc:sldMk cId="0" sldId="256"/>
            <ac:spMk id="168" creationId="{00000000-0000-0000-0000-000000000000}"/>
          </ac:spMkLst>
        </pc:spChg>
      </pc:sldChg>
      <pc:sldChg chg="modSp mod">
        <pc:chgData name="Gabe Manion" userId="b1b4ca8fe5e7d58f" providerId="LiveId" clId="{52FEFA73-D941-4952-BF79-26D8FC87EDCA}" dt="2021-04-30T03:42:35.280" v="3" actId="12"/>
        <pc:sldMkLst>
          <pc:docMk/>
          <pc:sldMk cId="0" sldId="264"/>
        </pc:sldMkLst>
        <pc:spChg chg="mod">
          <ac:chgData name="Gabe Manion" userId="b1b4ca8fe5e7d58f" providerId="LiveId" clId="{52FEFA73-D941-4952-BF79-26D8FC87EDCA}" dt="2021-04-30T03:42:31.491" v="1" actId="12"/>
          <ac:spMkLst>
            <pc:docMk/>
            <pc:sldMk cId="0" sldId="264"/>
            <ac:spMk id="323" creationId="{00000000-0000-0000-0000-000000000000}"/>
          </ac:spMkLst>
        </pc:spChg>
        <pc:spChg chg="mod">
          <ac:chgData name="Gabe Manion" userId="b1b4ca8fe5e7d58f" providerId="LiveId" clId="{52FEFA73-D941-4952-BF79-26D8FC87EDCA}" dt="2021-04-30T03:42:35.280" v="3" actId="12"/>
          <ac:spMkLst>
            <pc:docMk/>
            <pc:sldMk cId="0" sldId="264"/>
            <ac:spMk id="3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32" name="Google Shape;3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1" name="Google Shape;1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4" name="Google Shape;1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d378d40d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gd378d40d8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 dirty="0"/>
          </a:p>
        </p:txBody>
      </p:sp>
      <p:sp>
        <p:nvSpPr>
          <p:cNvPr id="210" name="Google Shape;210;gd378d40d8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28" name="Google Shape;2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d39d8aa76a_8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49" name="Google Shape;249;gd39d8aa76a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d39d8aa76a_8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67" name="Google Shape;267;gd39d8aa76a_8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d39d8aa76a_8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94" name="Google Shape;294;gd39d8aa76a_8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d612bc856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21" name="Google Shape;321;gd612bc85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378d40d85_2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d378d40d85_2_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gd378d40d85_2_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4" name="Google Shape;94;gd378d40d85_2_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378d40d85_2_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gd378d40d85_2_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8" name="Google Shape;98;gd378d40d85_2_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gd378d40d85_2_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0" name="Google Shape;100;gd378d40d85_2_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378d40d85_2_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" name="Google Shape;103;gd378d40d85_2_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" name="Google Shape;104;gd378d40d85_2_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378d40d85_2_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d378d40d85_2_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gd378d40d85_2_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" name="Google Shape;109;gd378d40d85_2_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0" name="Google Shape;110;gd378d40d85_2_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378d40d85_2_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d378d40d85_2_2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gd378d40d85_2_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5" name="Google Shape;115;gd378d40d85_2_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6" name="Google Shape;116;gd378d40d85_2_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378d40d85_2_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gd378d40d85_2_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gd378d40d85_2_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gd378d40d85_2_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2" name="Google Shape;122;gd378d40d85_2_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3" name="Google Shape;123;gd378d40d85_2_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d378d40d85_2_4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d378d40d85_2_4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7" name="Google Shape;127;gd378d40d85_2_4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gd378d40d85_2_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9" name="Google Shape;129;gd378d40d85_2_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gd378d40d85_2_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1" name="Google Shape;131;gd378d40d85_2_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2" name="Google Shape;132;gd378d40d85_2_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d378d40d85_2_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d378d40d85_2_4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gd378d40d85_2_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gd378d40d85_2_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8" name="Google Shape;138;gd378d40d85_2_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9" name="Google Shape;139;gd378d40d85_2_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d378d40d85_2_5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d378d40d85_2_5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3" name="Google Shape;143;gd378d40d85_2_5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gd378d40d85_2_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5" name="Google Shape;145;gd378d40d85_2_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6" name="Google Shape;146;gd378d40d85_2_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d378d40d85_2_6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d378d40d85_2_6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d378d40d85_2_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1" name="Google Shape;151;gd378d40d85_2_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2" name="Google Shape;152;gd378d40d85_2_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378d40d85_2_6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d378d40d85_2_6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gd378d40d85_2_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7" name="Google Shape;157;gd378d40d85_2_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8" name="Google Shape;158;gd378d40d85_2_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378d40d85_2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gd378d40d85_2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gd378d40d85_2_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8" name="Google Shape;88;gd378d40d85_2_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9" name="Google Shape;89;gd378d40d85_2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1" descr="Why Product Innovation May Be the Least Important Thing You Can Do | Inc.com"/>
          <p:cNvPicPr preferRelativeResize="0"/>
          <p:nvPr/>
        </p:nvPicPr>
        <p:blipFill rotWithShape="1">
          <a:blip r:embed="rId3">
            <a:alphaModFix/>
          </a:blip>
          <a:srcRect t="15494" b="14488"/>
          <a:stretch/>
        </p:blipFill>
        <p:spPr>
          <a:xfrm>
            <a:off x="20" y="179567"/>
            <a:ext cx="12191980" cy="4801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"/>
          <p:cNvPicPr preferRelativeResize="0"/>
          <p:nvPr/>
        </p:nvPicPr>
        <p:blipFill rotWithShape="1">
          <a:blip r:embed="rId4">
            <a:alphaModFix/>
          </a:blip>
          <a:srcRect l="8235" t="20008" r="8213" b="59122"/>
          <a:stretch/>
        </p:blipFill>
        <p:spPr>
          <a:xfrm rot="10800000" flipH="1">
            <a:off x="0" y="0"/>
            <a:ext cx="12191999" cy="1713062"/>
          </a:xfrm>
          <a:custGeom>
            <a:avLst/>
            <a:gdLst/>
            <a:ahLst/>
            <a:cxnLst/>
            <a:rect l="l" t="t" r="r" b="b"/>
            <a:pathLst>
              <a:path w="12191999" h="1713062" extrusionOk="0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pic>
      <p:pic>
        <p:nvPicPr>
          <p:cNvPr id="165" name="Google Shape;165;p1"/>
          <p:cNvPicPr preferRelativeResize="0"/>
          <p:nvPr/>
        </p:nvPicPr>
        <p:blipFill rotWithShape="1">
          <a:blip r:embed="rId4">
            <a:alphaModFix/>
          </a:blip>
          <a:srcRect l="8235" t="-1" r="8213" b="80325"/>
          <a:stretch/>
        </p:blipFill>
        <p:spPr>
          <a:xfrm rot="10800000" flipH="1">
            <a:off x="0" y="3840845"/>
            <a:ext cx="12195047" cy="1614974"/>
          </a:xfrm>
          <a:custGeom>
            <a:avLst/>
            <a:gdLst/>
            <a:ahLst/>
            <a:cxnLst/>
            <a:rect l="l" t="t" r="r" b="b"/>
            <a:pathLst>
              <a:path w="12191999" h="1614974" extrusionOk="0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66" name="Google Shape;166;p1"/>
          <p:cNvSpPr/>
          <p:nvPr/>
        </p:nvSpPr>
        <p:spPr>
          <a:xfrm>
            <a:off x="3048" y="5390368"/>
            <a:ext cx="12188952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 txBox="1">
            <a:spLocks noGrp="1"/>
          </p:cNvSpPr>
          <p:nvPr>
            <p:ph type="ctrTitle"/>
          </p:nvPr>
        </p:nvSpPr>
        <p:spPr>
          <a:xfrm>
            <a:off x="804484" y="5288459"/>
            <a:ext cx="10592174" cy="65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None/>
            </a:pPr>
            <a:r>
              <a:rPr lang="en-US" sz="4400" b="1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Innovation at Making Waves Academy</a:t>
            </a:r>
            <a:endParaRPr dirty="0"/>
          </a:p>
        </p:txBody>
      </p:sp>
      <p:sp>
        <p:nvSpPr>
          <p:cNvPr id="168" name="Google Shape;168;p1"/>
          <p:cNvSpPr txBox="1">
            <a:spLocks noGrp="1"/>
          </p:cNvSpPr>
          <p:nvPr>
            <p:ph type="subTitle" idx="1"/>
          </p:nvPr>
        </p:nvSpPr>
        <p:spPr>
          <a:xfrm>
            <a:off x="804788" y="5798001"/>
            <a:ext cx="9416898" cy="484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Berkeley Board of Fellows – May 6, 2021 | Final Project Update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0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5" name="Google Shape;335;p10" descr="Why Product Innovation May Be the Least Important Thing You Can Do | Inc.com"/>
          <p:cNvPicPr preferRelativeResize="0"/>
          <p:nvPr/>
        </p:nvPicPr>
        <p:blipFill rotWithShape="1">
          <a:blip r:embed="rId3">
            <a:alphaModFix/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"/>
          <p:cNvSpPr txBox="1">
            <a:spLocks noGrp="1"/>
          </p:cNvSpPr>
          <p:nvPr>
            <p:ph type="title"/>
          </p:nvPr>
        </p:nvSpPr>
        <p:spPr>
          <a:xfrm>
            <a:off x="440634" y="351874"/>
            <a:ext cx="11261035" cy="960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Objectives of today</a:t>
            </a:r>
            <a:endParaRPr dirty="0"/>
          </a:p>
        </p:txBody>
      </p:sp>
      <p:cxnSp>
        <p:nvCxnSpPr>
          <p:cNvPr id="174" name="Google Shape;174;p2"/>
          <p:cNvCxnSpPr/>
          <p:nvPr/>
        </p:nvCxnSpPr>
        <p:spPr>
          <a:xfrm>
            <a:off x="0" y="1352251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75" name="Google Shape;175;p2"/>
          <p:cNvGrpSpPr/>
          <p:nvPr/>
        </p:nvGrpSpPr>
        <p:grpSpPr>
          <a:xfrm>
            <a:off x="749424" y="1785238"/>
            <a:ext cx="8842251" cy="923330"/>
            <a:chOff x="749424" y="1785238"/>
            <a:chExt cx="8842251" cy="923330"/>
          </a:xfrm>
        </p:grpSpPr>
        <p:sp>
          <p:nvSpPr>
            <p:cNvPr id="176" name="Google Shape;176;p2"/>
            <p:cNvSpPr txBox="1"/>
            <p:nvPr/>
          </p:nvSpPr>
          <p:spPr>
            <a:xfrm>
              <a:off x="749424" y="1785238"/>
              <a:ext cx="4903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400"/>
                <a:buFont typeface="Arial"/>
                <a:buNone/>
              </a:pPr>
              <a:r>
                <a:rPr lang="en-US" sz="5400" b="0" i="0" u="none" strike="noStrike" cap="none" dirty="0">
                  <a:solidFill>
                    <a:srgbClr val="2F5496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"/>
            <p:cNvSpPr txBox="1"/>
            <p:nvPr/>
          </p:nvSpPr>
          <p:spPr>
            <a:xfrm>
              <a:off x="1425285" y="1966922"/>
              <a:ext cx="81663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Review preliminary future state of innovation at MWA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8" name="Google Shape;178;p2"/>
          <p:cNvGrpSpPr/>
          <p:nvPr/>
        </p:nvGrpSpPr>
        <p:grpSpPr>
          <a:xfrm>
            <a:off x="749424" y="2942474"/>
            <a:ext cx="11021397" cy="923330"/>
            <a:chOff x="749424" y="2842935"/>
            <a:chExt cx="11021397" cy="923330"/>
          </a:xfrm>
        </p:grpSpPr>
        <p:sp>
          <p:nvSpPr>
            <p:cNvPr id="179" name="Google Shape;179;p2"/>
            <p:cNvSpPr txBox="1"/>
            <p:nvPr/>
          </p:nvSpPr>
          <p:spPr>
            <a:xfrm>
              <a:off x="749424" y="2842935"/>
              <a:ext cx="4903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400"/>
                <a:buFont typeface="Arial"/>
                <a:buNone/>
              </a:pPr>
              <a:r>
                <a:rPr lang="en-US" sz="5400" b="0" i="0" u="none" strike="noStrike" cap="none" dirty="0">
                  <a:solidFill>
                    <a:srgbClr val="2F5496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2"/>
            <p:cNvSpPr txBox="1"/>
            <p:nvPr/>
          </p:nvSpPr>
          <p:spPr>
            <a:xfrm>
              <a:off x="1425284" y="3073767"/>
              <a:ext cx="10345537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Discuss strategic priorities and </a:t>
              </a:r>
              <a:r>
                <a:rPr lang="en-US" sz="2400" dirty="0">
                  <a:solidFill>
                    <a:schemeClr val="dk1"/>
                  </a:solidFill>
                </a:rPr>
                <a:t>supporting actions</a:t>
              </a:r>
              <a:r>
                <a:rPr lang="en-US" sz="2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going forward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81" name="Google Shape;181;p2" descr="objective Icon 22797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40787" y="4553249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"/>
          <p:cNvSpPr/>
          <p:nvPr/>
        </p:nvSpPr>
        <p:spPr>
          <a:xfrm>
            <a:off x="0" y="1352251"/>
            <a:ext cx="4214191" cy="550571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74300" tIns="45700" rIns="2743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Vision for Innovation at MWA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Promote and cultivate mission-aligned innovation to unlock the full potential of MWA to serve its Wave-Makers, teachers, staff, and community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3"/>
          <p:cNvSpPr txBox="1">
            <a:spLocks noGrp="1"/>
          </p:cNvSpPr>
          <p:nvPr>
            <p:ph type="title"/>
          </p:nvPr>
        </p:nvSpPr>
        <p:spPr>
          <a:xfrm>
            <a:off x="440634" y="206400"/>
            <a:ext cx="11261035" cy="110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MWA Innovation Strategy</a:t>
            </a:r>
            <a:endParaRPr dirty="0"/>
          </a:p>
        </p:txBody>
      </p:sp>
      <p:cxnSp>
        <p:nvCxnSpPr>
          <p:cNvPr id="188" name="Google Shape;188;p3"/>
          <p:cNvCxnSpPr/>
          <p:nvPr/>
        </p:nvCxnSpPr>
        <p:spPr>
          <a:xfrm>
            <a:off x="0" y="1352251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89" name="Google Shape;189;p3"/>
          <p:cNvGrpSpPr/>
          <p:nvPr/>
        </p:nvGrpSpPr>
        <p:grpSpPr>
          <a:xfrm>
            <a:off x="-1151516" y="870251"/>
            <a:ext cx="12787230" cy="6389149"/>
            <a:chOff x="-5365707" y="-821676"/>
            <a:chExt cx="12787230" cy="6389149"/>
          </a:xfrm>
        </p:grpSpPr>
        <p:sp>
          <p:nvSpPr>
            <p:cNvPr id="190" name="Google Shape;190;p3"/>
            <p:cNvSpPr/>
            <p:nvPr/>
          </p:nvSpPr>
          <p:spPr>
            <a:xfrm>
              <a:off x="-5365707" y="-821676"/>
              <a:ext cx="6389149" cy="6389149"/>
            </a:xfrm>
            <a:prstGeom prst="blockArc">
              <a:avLst>
                <a:gd name="adj1" fmla="val 18900000"/>
                <a:gd name="adj2" fmla="val 2700000"/>
                <a:gd name="adj3" fmla="val 338"/>
              </a:avLst>
            </a:prstGeom>
            <a:noFill/>
            <a:ln w="25400" cap="flat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35812" y="364856"/>
              <a:ext cx="6885711" cy="730093"/>
            </a:xfrm>
            <a:prstGeom prst="rect">
              <a:avLst/>
            </a:prstGeom>
            <a:solidFill>
              <a:srgbClr val="D8E2F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3"/>
            <p:cNvSpPr txBox="1"/>
            <p:nvPr/>
          </p:nvSpPr>
          <p:spPr>
            <a:xfrm>
              <a:off x="535812" y="364856"/>
              <a:ext cx="6885711" cy="730093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spcFirstLastPara="1" wrap="square" lIns="579500" tIns="50800" rIns="50800" bIns="508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Achieve MWA strategic goals and address persistent challenges for the organization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79503" y="273595"/>
              <a:ext cx="912616" cy="912616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954391" y="1460186"/>
              <a:ext cx="6467131" cy="730093"/>
            </a:xfrm>
            <a:prstGeom prst="rect">
              <a:avLst/>
            </a:prstGeom>
            <a:solidFill>
              <a:srgbClr val="D8E2F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3"/>
            <p:cNvSpPr txBox="1"/>
            <p:nvPr/>
          </p:nvSpPr>
          <p:spPr>
            <a:xfrm>
              <a:off x="954391" y="1460186"/>
              <a:ext cx="6467131" cy="730093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spcFirstLastPara="1" wrap="square" lIns="579500" tIns="50800" rIns="50800" bIns="508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Promote continuous improvement to strengthen mission impact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498083" y="1368924"/>
              <a:ext cx="912616" cy="912616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954391" y="2555516"/>
              <a:ext cx="6467131" cy="730093"/>
            </a:xfrm>
            <a:prstGeom prst="rect">
              <a:avLst/>
            </a:prstGeom>
            <a:solidFill>
              <a:srgbClr val="D8E2F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3"/>
            <p:cNvSpPr txBox="1"/>
            <p:nvPr/>
          </p:nvSpPr>
          <p:spPr>
            <a:xfrm>
              <a:off x="954391" y="2555516"/>
              <a:ext cx="6467131" cy="730093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spcFirstLastPara="1" wrap="square" lIns="579500" tIns="50800" rIns="50800" bIns="508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Foster creative problem solving among MWA teachers and staff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498083" y="2464254"/>
              <a:ext cx="912616" cy="912616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535812" y="3650845"/>
              <a:ext cx="6885711" cy="730093"/>
            </a:xfrm>
            <a:prstGeom prst="rect">
              <a:avLst/>
            </a:prstGeom>
            <a:solidFill>
              <a:srgbClr val="D8E2F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3"/>
            <p:cNvSpPr txBox="1"/>
            <p:nvPr/>
          </p:nvSpPr>
          <p:spPr>
            <a:xfrm>
              <a:off x="535812" y="3650845"/>
              <a:ext cx="6885711" cy="730093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spcFirstLastPara="1" wrap="square" lIns="579500" tIns="50800" rIns="50800" bIns="508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Deliver the best possible experience for Wave-Makers, teachers, staff, and the community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9503" y="3559584"/>
              <a:ext cx="912616" cy="912616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03" name="Google Shape;203;p3" descr="Aspiration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92597" y="4240216"/>
            <a:ext cx="755703" cy="755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" descr="Train Tracks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26948" y="3170346"/>
            <a:ext cx="687003" cy="687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3" descr="Cheers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14351" y="5378795"/>
            <a:ext cx="687003" cy="687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" descr="Ribbon with solid fil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14345" y="2107882"/>
            <a:ext cx="687003" cy="687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d378d40d85_0_0"/>
          <p:cNvSpPr txBox="1">
            <a:spLocks noGrp="1"/>
          </p:cNvSpPr>
          <p:nvPr>
            <p:ph type="title"/>
          </p:nvPr>
        </p:nvSpPr>
        <p:spPr>
          <a:xfrm>
            <a:off x="440634" y="206400"/>
            <a:ext cx="11261100" cy="11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Key Innovation Principles</a:t>
            </a:r>
            <a:endParaRPr dirty="0"/>
          </a:p>
        </p:txBody>
      </p:sp>
      <p:cxnSp>
        <p:nvCxnSpPr>
          <p:cNvPr id="213" name="Google Shape;213;gd378d40d85_0_0"/>
          <p:cNvCxnSpPr/>
          <p:nvPr/>
        </p:nvCxnSpPr>
        <p:spPr>
          <a:xfrm>
            <a:off x="0" y="1352251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14" name="Google Shape;214;gd378d40d85_0_0"/>
          <p:cNvGrpSpPr/>
          <p:nvPr/>
        </p:nvGrpSpPr>
        <p:grpSpPr>
          <a:xfrm>
            <a:off x="927749" y="1919505"/>
            <a:ext cx="10336500" cy="4478399"/>
            <a:chOff x="-1" y="-81"/>
            <a:chExt cx="10336500" cy="4478399"/>
          </a:xfrm>
        </p:grpSpPr>
        <p:sp>
          <p:nvSpPr>
            <p:cNvPr id="215" name="Google Shape;215;gd378d40d85_0_0"/>
            <p:cNvSpPr/>
            <p:nvPr/>
          </p:nvSpPr>
          <p:spPr>
            <a:xfrm rot="-5400000">
              <a:off x="1464449" y="-1464531"/>
              <a:ext cx="2239200" cy="5168100"/>
            </a:xfrm>
            <a:prstGeom prst="round1Rect">
              <a:avLst>
                <a:gd name="adj" fmla="val 16667"/>
              </a:avLst>
            </a:prstGeom>
            <a:solidFill>
              <a:srgbClr val="DDEAF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gd378d40d85_0_0"/>
            <p:cNvSpPr txBox="1"/>
            <p:nvPr/>
          </p:nvSpPr>
          <p:spPr>
            <a:xfrm>
              <a:off x="177300" y="-11"/>
              <a:ext cx="4791300" cy="16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rgbClr val="345A99"/>
                  </a:solidFill>
                  <a:latin typeface="Arial"/>
                  <a:ea typeface="Arial"/>
                  <a:cs typeface="Arial"/>
                  <a:sym typeface="Arial"/>
                </a:rPr>
                <a:t>Innovate in service of the mission</a:t>
              </a:r>
              <a:endParaRPr sz="2000" b="1" i="0" u="none" strike="noStrike" cap="none" dirty="0">
                <a:solidFill>
                  <a:srgbClr val="345A9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Any innovation being pursued should be in line with and contribute to the mission of MWA. </a:t>
              </a:r>
              <a:endParaRPr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gd378d40d85_0_0"/>
            <p:cNvSpPr/>
            <p:nvPr/>
          </p:nvSpPr>
          <p:spPr>
            <a:xfrm>
              <a:off x="5168250" y="0"/>
              <a:ext cx="5168100" cy="2239200"/>
            </a:xfrm>
            <a:prstGeom prst="round1Rect">
              <a:avLst>
                <a:gd name="adj" fmla="val 16667"/>
              </a:avLst>
            </a:prstGeom>
            <a:solidFill>
              <a:srgbClr val="DDEAF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gd378d40d85_0_0"/>
            <p:cNvSpPr txBox="1"/>
            <p:nvPr/>
          </p:nvSpPr>
          <p:spPr>
            <a:xfrm>
              <a:off x="5289150" y="-11"/>
              <a:ext cx="4909500" cy="16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rgbClr val="31538F"/>
                  </a:solidFill>
                  <a:latin typeface="Arial"/>
                  <a:ea typeface="Arial"/>
                  <a:cs typeface="Arial"/>
                  <a:sym typeface="Arial"/>
                </a:rPr>
                <a:t>Balance autonomy with direction</a:t>
              </a:r>
              <a:endParaRPr sz="2000" b="1" i="0" u="none" strike="noStrike" cap="none" dirty="0">
                <a:solidFill>
                  <a:srgbClr val="31538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Autonomy is critical to provide space for innovation but should be balanced with guardrails, guidance</a:t>
              </a:r>
              <a:r>
                <a:rPr lang="en-US" sz="1600" dirty="0">
                  <a:solidFill>
                    <a:schemeClr val="dk1"/>
                  </a:solidFill>
                </a:rPr>
                <a:t>, 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and efforts to </a:t>
              </a:r>
              <a:r>
                <a:rPr lang="en-US" sz="1600" dirty="0">
                  <a:solidFill>
                    <a:schemeClr val="dk1"/>
                  </a:solidFill>
                </a:rPr>
                <a:t>build core competencies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gd378d40d85_0_0"/>
            <p:cNvSpPr/>
            <p:nvPr/>
          </p:nvSpPr>
          <p:spPr>
            <a:xfrm rot="10800000">
              <a:off x="150" y="2239036"/>
              <a:ext cx="5168100" cy="2239200"/>
            </a:xfrm>
            <a:prstGeom prst="round1Rect">
              <a:avLst>
                <a:gd name="adj" fmla="val 16667"/>
              </a:avLst>
            </a:prstGeom>
            <a:solidFill>
              <a:srgbClr val="DDEAF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gd378d40d85_0_0"/>
            <p:cNvSpPr txBox="1"/>
            <p:nvPr/>
          </p:nvSpPr>
          <p:spPr>
            <a:xfrm>
              <a:off x="234921" y="2798898"/>
              <a:ext cx="4698300" cy="16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rgbClr val="31538F"/>
                  </a:solidFill>
                  <a:latin typeface="Arial"/>
                  <a:ea typeface="Arial"/>
                  <a:cs typeface="Arial"/>
                  <a:sym typeface="Arial"/>
                </a:rPr>
                <a:t>Embrace select opportunities for MWA to be cutting-edge</a:t>
              </a:r>
              <a:endParaRPr sz="2000" b="1" i="0" u="none" strike="noStrike" cap="none" dirty="0">
                <a:solidFill>
                  <a:srgbClr val="31538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MWA has achieved and can continue to achieve breakthrough innovation in certain key functions.</a:t>
              </a:r>
              <a:endParaRPr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d378d40d85_0_0"/>
            <p:cNvSpPr/>
            <p:nvPr/>
          </p:nvSpPr>
          <p:spPr>
            <a:xfrm rot="5400000">
              <a:off x="6632849" y="774668"/>
              <a:ext cx="2239200" cy="5168100"/>
            </a:xfrm>
            <a:prstGeom prst="round1Rect">
              <a:avLst>
                <a:gd name="adj" fmla="val 16667"/>
              </a:avLst>
            </a:prstGeom>
            <a:solidFill>
              <a:srgbClr val="DDEAF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gd378d40d85_0_0"/>
            <p:cNvSpPr txBox="1"/>
            <p:nvPr/>
          </p:nvSpPr>
          <p:spPr>
            <a:xfrm>
              <a:off x="5289150" y="2798889"/>
              <a:ext cx="4909500" cy="16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rgbClr val="31538F"/>
                  </a:solidFill>
                  <a:latin typeface="Arial"/>
                  <a:ea typeface="Arial"/>
                  <a:cs typeface="Arial"/>
                  <a:sym typeface="Arial"/>
                </a:rPr>
                <a:t>Recognize innovation as an enabler rather than as an identity</a:t>
              </a:r>
              <a:endParaRPr sz="2000" b="1" i="0" u="none" strike="noStrike" cap="none" dirty="0">
                <a:solidFill>
                  <a:srgbClr val="31538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Innovation should serve as an enabler to continue serving MWA’s core mission: educating its Wave-Makers.</a:t>
              </a:r>
              <a:endParaRPr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gd378d40d85_0_0"/>
            <p:cNvSpPr/>
            <p:nvPr/>
          </p:nvSpPr>
          <p:spPr>
            <a:xfrm>
              <a:off x="3617775" y="1679338"/>
              <a:ext cx="3101100" cy="111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gd378d40d85_0_0"/>
            <p:cNvSpPr txBox="1"/>
            <p:nvPr/>
          </p:nvSpPr>
          <p:spPr>
            <a:xfrm>
              <a:off x="3672427" y="1733990"/>
              <a:ext cx="2991600" cy="10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1" i="0" u="none" strike="noStrike" cap="small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Principles</a:t>
              </a:r>
              <a:endParaRPr sz="4000" b="1" i="0" u="none" strike="noStrike" cap="small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5" name="Google Shape;225;gd378d40d85_0_0"/>
          <p:cNvSpPr txBox="1"/>
          <p:nvPr/>
        </p:nvSpPr>
        <p:spPr>
          <a:xfrm>
            <a:off x="4067825" y="1468800"/>
            <a:ext cx="8036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Synthesized from Discussion with MWA Board and Leadership during March 11 Board Meeting</a:t>
            </a:r>
            <a:endParaRPr sz="1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"/>
          <p:cNvSpPr txBox="1">
            <a:spLocks noGrp="1"/>
          </p:cNvSpPr>
          <p:nvPr>
            <p:ph type="title"/>
          </p:nvPr>
        </p:nvSpPr>
        <p:spPr>
          <a:xfrm>
            <a:off x="440634" y="206400"/>
            <a:ext cx="11261035" cy="110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Different Levels of Innovation at MWA</a:t>
            </a:r>
            <a:endParaRPr dirty="0"/>
          </a:p>
        </p:txBody>
      </p:sp>
      <p:cxnSp>
        <p:nvCxnSpPr>
          <p:cNvPr id="231" name="Google Shape;231;p4"/>
          <p:cNvCxnSpPr/>
          <p:nvPr/>
        </p:nvCxnSpPr>
        <p:spPr>
          <a:xfrm>
            <a:off x="0" y="1352251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32" name="Google Shape;232;p4"/>
          <p:cNvGrpSpPr/>
          <p:nvPr/>
        </p:nvGrpSpPr>
        <p:grpSpPr>
          <a:xfrm>
            <a:off x="489283" y="1882270"/>
            <a:ext cx="5346652" cy="4194066"/>
            <a:chOff x="676375" y="249503"/>
            <a:chExt cx="5346652" cy="4740560"/>
          </a:xfrm>
        </p:grpSpPr>
        <p:sp>
          <p:nvSpPr>
            <p:cNvPr id="233" name="Google Shape;233;p4"/>
            <p:cNvSpPr/>
            <p:nvPr/>
          </p:nvSpPr>
          <p:spPr>
            <a:xfrm>
              <a:off x="676375" y="249503"/>
              <a:ext cx="5346652" cy="4740560"/>
            </a:xfrm>
            <a:prstGeom prst="ellipse">
              <a:avLst/>
            </a:prstGeom>
            <a:solidFill>
              <a:srgbClr val="D8E2F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4"/>
            <p:cNvSpPr txBox="1"/>
            <p:nvPr/>
          </p:nvSpPr>
          <p:spPr>
            <a:xfrm>
              <a:off x="2602239" y="421765"/>
              <a:ext cx="1494900" cy="74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School</a:t>
              </a:r>
              <a:endParaRPr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1154074" y="1227911"/>
              <a:ext cx="4391255" cy="3762151"/>
            </a:xfrm>
            <a:prstGeom prst="ellipse">
              <a:avLst/>
            </a:prstGeom>
            <a:solidFill>
              <a:srgbClr val="8DA9DB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4"/>
            <p:cNvSpPr txBox="1"/>
            <p:nvPr/>
          </p:nvSpPr>
          <p:spPr>
            <a:xfrm>
              <a:off x="2409670" y="1362547"/>
              <a:ext cx="1936200" cy="71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Departments</a:t>
              </a:r>
              <a:r>
                <a:rPr lang="en-US" sz="1800" b="1" dirty="0">
                  <a:solidFill>
                    <a:schemeClr val="lt1"/>
                  </a:solidFill>
                </a:rPr>
                <a:t>*</a:t>
              </a:r>
              <a:endParaRPr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1852683" y="2169236"/>
              <a:ext cx="2994037" cy="2820826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4"/>
            <p:cNvSpPr txBox="1"/>
            <p:nvPr/>
          </p:nvSpPr>
          <p:spPr>
            <a:xfrm>
              <a:off x="2418928" y="2565088"/>
              <a:ext cx="1808829" cy="67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Classroom / Teacher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39" name="Google Shape;239;p4"/>
          <p:cNvCxnSpPr>
            <a:endCxn id="240" idx="1"/>
          </p:cNvCxnSpPr>
          <p:nvPr/>
        </p:nvCxnSpPr>
        <p:spPr>
          <a:xfrm rot="10800000" flipH="1">
            <a:off x="3753550" y="2204850"/>
            <a:ext cx="2569200" cy="1488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0" name="Google Shape;240;p4"/>
          <p:cNvSpPr txBox="1"/>
          <p:nvPr/>
        </p:nvSpPr>
        <p:spPr>
          <a:xfrm>
            <a:off x="6322750" y="1616100"/>
            <a:ext cx="5529000" cy="11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Taking on large-scale, school-wide challenges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innovation challenges inclusive of teachers and staff across MWA focused on school-wide priorities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1" name="Google Shape;241;p4"/>
          <p:cNvCxnSpPr>
            <a:stCxn id="236" idx="3"/>
            <a:endCxn id="242" idx="1"/>
          </p:cNvCxnSpPr>
          <p:nvPr/>
        </p:nvCxnSpPr>
        <p:spPr>
          <a:xfrm>
            <a:off x="4158778" y="3184837"/>
            <a:ext cx="2163900" cy="6159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2" name="Google Shape;242;p4"/>
          <p:cNvSpPr txBox="1"/>
          <p:nvPr/>
        </p:nvSpPr>
        <p:spPr>
          <a:xfrm>
            <a:off x="6322741" y="3211865"/>
            <a:ext cx="5379000" cy="11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Working within and across departments to innovate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set-aside time for individual departments to conduct innovation workshops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3" name="Google Shape;243;p4"/>
          <p:cNvCxnSpPr>
            <a:stCxn id="238" idx="3"/>
            <a:endCxn id="244" idx="1"/>
          </p:cNvCxnSpPr>
          <p:nvPr/>
        </p:nvCxnSpPr>
        <p:spPr>
          <a:xfrm>
            <a:off x="4040665" y="4228975"/>
            <a:ext cx="2282100" cy="12906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4" name="Google Shape;244;p4"/>
          <p:cNvSpPr txBox="1"/>
          <p:nvPr/>
        </p:nvSpPr>
        <p:spPr>
          <a:xfrm>
            <a:off x="6322741" y="4807623"/>
            <a:ext cx="5379000" cy="14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Empowering and guiding day-to-day, grassroots innovation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r>
              <a:rPr lang="en-US" sz="1600" dirty="0"/>
              <a:t>continuous improvement of day-to-day teaching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address unsolved challenges (results are then shared with other teachers and leaders)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" name="Google Shape;245;p4" descr="Desk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3038" y="4562356"/>
            <a:ext cx="1106424" cy="1106424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4"/>
          <p:cNvSpPr txBox="1"/>
          <p:nvPr/>
        </p:nvSpPr>
        <p:spPr>
          <a:xfrm>
            <a:off x="133900" y="6467900"/>
            <a:ext cx="4530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/>
              <a:t>*Departments include content areas, grade levels, and co-curricular functions</a:t>
            </a:r>
            <a:endParaRPr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d39d8aa76a_8_0"/>
          <p:cNvSpPr txBox="1">
            <a:spLocks noGrp="1"/>
          </p:cNvSpPr>
          <p:nvPr>
            <p:ph type="title"/>
          </p:nvPr>
        </p:nvSpPr>
        <p:spPr>
          <a:xfrm>
            <a:off x="440634" y="206400"/>
            <a:ext cx="11261100" cy="11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Putting the narrative into action: </a:t>
            </a:r>
            <a:br>
              <a:rPr lang="en-US" sz="3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MWA Strategic Innovation Priorities</a:t>
            </a:r>
            <a:endParaRPr dirty="0"/>
          </a:p>
        </p:txBody>
      </p:sp>
      <p:cxnSp>
        <p:nvCxnSpPr>
          <p:cNvPr id="252" name="Google Shape;252;gd39d8aa76a_8_0"/>
          <p:cNvCxnSpPr/>
          <p:nvPr/>
        </p:nvCxnSpPr>
        <p:spPr>
          <a:xfrm>
            <a:off x="0" y="1352251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3" name="Google Shape;253;gd39d8aa76a_8_0"/>
          <p:cNvSpPr/>
          <p:nvPr/>
        </p:nvSpPr>
        <p:spPr>
          <a:xfrm>
            <a:off x="490245" y="1933123"/>
            <a:ext cx="2634900" cy="4718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sng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BUILD </a:t>
            </a:r>
            <a:br>
              <a:rPr lang="en-US" sz="20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SKILL SETS</a:t>
            </a:r>
            <a:endParaRPr sz="2000" b="1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d39d8aa76a_8_0"/>
          <p:cNvSpPr/>
          <p:nvPr/>
        </p:nvSpPr>
        <p:spPr>
          <a:xfrm>
            <a:off x="3362063" y="1933117"/>
            <a:ext cx="2634900" cy="4718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3A383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8DA9D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STEER INNOVATION</a:t>
            </a:r>
            <a:endParaRPr sz="1400" b="0" i="0" u="none" strike="noStrike" cap="none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d39d8aa76a_8_0"/>
          <p:cNvSpPr/>
          <p:nvPr/>
        </p:nvSpPr>
        <p:spPr>
          <a:xfrm>
            <a:off x="9111612" y="1933129"/>
            <a:ext cx="2634900" cy="4718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RECOGNIZE SUCCESS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d39d8aa76a_8_0"/>
          <p:cNvSpPr/>
          <p:nvPr/>
        </p:nvSpPr>
        <p:spPr>
          <a:xfrm>
            <a:off x="250217" y="1784867"/>
            <a:ext cx="476100" cy="478200"/>
          </a:xfrm>
          <a:prstGeom prst="ellipse">
            <a:avLst/>
          </a:prstGeom>
          <a:solidFill>
            <a:srgbClr val="75707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d39d8aa76a_8_0"/>
          <p:cNvSpPr/>
          <p:nvPr/>
        </p:nvSpPr>
        <p:spPr>
          <a:xfrm>
            <a:off x="3124135" y="1781120"/>
            <a:ext cx="476100" cy="478200"/>
          </a:xfrm>
          <a:prstGeom prst="ellipse">
            <a:avLst/>
          </a:prstGeom>
          <a:solidFill>
            <a:srgbClr val="3A383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d39d8aa76a_8_0"/>
          <p:cNvSpPr/>
          <p:nvPr/>
        </p:nvSpPr>
        <p:spPr>
          <a:xfrm>
            <a:off x="8871971" y="1781119"/>
            <a:ext cx="476100" cy="478200"/>
          </a:xfrm>
          <a:prstGeom prst="ellipse">
            <a:avLst/>
          </a:prstGeom>
          <a:solidFill>
            <a:srgbClr val="2F549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d39d8aa76a_8_0"/>
          <p:cNvSpPr/>
          <p:nvPr/>
        </p:nvSpPr>
        <p:spPr>
          <a:xfrm>
            <a:off x="565175" y="3049600"/>
            <a:ext cx="25590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Offer professional development to develop core innovation competencies and skill sets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Success looks like: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794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Data-driven innovation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794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Organic use of innovation frameworks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d39d8aa76a_8_0"/>
          <p:cNvSpPr/>
          <p:nvPr/>
        </p:nvSpPr>
        <p:spPr>
          <a:xfrm>
            <a:off x="3458275" y="3049600"/>
            <a:ext cx="25068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Leverage goals and impact measurement to ensure innovation across MWA is in service of the mission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Success looks like: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794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and transparent success indicators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794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Innovation in service of the mission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d39d8aa76a_8_0"/>
          <p:cNvSpPr/>
          <p:nvPr/>
        </p:nvSpPr>
        <p:spPr>
          <a:xfrm>
            <a:off x="9194800" y="3049600"/>
            <a:ext cx="25068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Document and celebrate innovation to share and recognize best practices</a:t>
            </a:r>
            <a:r>
              <a:rPr lang="en-US" sz="1800" dirty="0"/>
              <a:t>, 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lessons learned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Success looks like: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794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dirty="0"/>
              <a:t>Shared c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entral repository with best practices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794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Celebration of new ideas and successes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d39d8aa76a_8_0"/>
          <p:cNvSpPr/>
          <p:nvPr/>
        </p:nvSpPr>
        <p:spPr>
          <a:xfrm>
            <a:off x="6237071" y="1933117"/>
            <a:ext cx="2634900" cy="4718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8DA9D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INVITE</a:t>
            </a:r>
            <a:endParaRPr sz="2000" b="1" i="0" u="none" strike="noStrike" cap="none" dirty="0">
              <a:solidFill>
                <a:srgbClr val="8DA9D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INNOVATION</a:t>
            </a:r>
            <a:endParaRPr sz="2000" b="1" i="0" u="none" strike="noStrike" cap="none" dirty="0">
              <a:solidFill>
                <a:srgbClr val="8DA9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gd39d8aa76a_8_0"/>
          <p:cNvSpPr/>
          <p:nvPr/>
        </p:nvSpPr>
        <p:spPr>
          <a:xfrm>
            <a:off x="6318125" y="3049600"/>
            <a:ext cx="2506800" cy="34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processes to encourage organic innovation in line with MWA</a:t>
            </a:r>
            <a:r>
              <a:rPr lang="en-US" sz="1800" dirty="0"/>
              <a:t>’s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mission, to strengthen trust, and to offer autonomy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Success looks like: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794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Teachers leading day-to-day innovation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794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Organic sharing of best practices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gd39d8aa76a_8_0"/>
          <p:cNvSpPr/>
          <p:nvPr/>
        </p:nvSpPr>
        <p:spPr>
          <a:xfrm>
            <a:off x="5998379" y="1785912"/>
            <a:ext cx="476100" cy="478200"/>
          </a:xfrm>
          <a:prstGeom prst="ellipse">
            <a:avLst/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d39d8aa76a_8_18"/>
          <p:cNvSpPr/>
          <p:nvPr/>
        </p:nvSpPr>
        <p:spPr>
          <a:xfrm>
            <a:off x="7140508" y="2714055"/>
            <a:ext cx="4381158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considerations: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 on coaching on underlying data and technology fluency skills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reviews as guardrail to discuss potential innovations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Tailor session approach to meet each teacher’s needs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d39d8aa76a_8_18"/>
          <p:cNvSpPr txBox="1">
            <a:spLocks noGrp="1"/>
          </p:cNvSpPr>
          <p:nvPr>
            <p:ph type="title"/>
          </p:nvPr>
        </p:nvSpPr>
        <p:spPr>
          <a:xfrm>
            <a:off x="440634" y="206400"/>
            <a:ext cx="11261035" cy="110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Putting the narrative into action: </a:t>
            </a:r>
            <a:br>
              <a:rPr lang="en-US" sz="3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Key Supporting Actions (1/2)</a:t>
            </a:r>
            <a:endParaRPr dirty="0"/>
          </a:p>
        </p:txBody>
      </p:sp>
      <p:cxnSp>
        <p:nvCxnSpPr>
          <p:cNvPr id="271" name="Google Shape;271;gd39d8aa76a_8_18"/>
          <p:cNvCxnSpPr/>
          <p:nvPr/>
        </p:nvCxnSpPr>
        <p:spPr>
          <a:xfrm>
            <a:off x="0" y="1352251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2" name="Google Shape;272;gd39d8aa76a_8_18"/>
          <p:cNvSpPr/>
          <p:nvPr/>
        </p:nvSpPr>
        <p:spPr>
          <a:xfrm>
            <a:off x="745433" y="1424161"/>
            <a:ext cx="2054916" cy="123357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Skillset Workshops</a:t>
            </a:r>
            <a:endParaRPr sz="1800" b="1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gd39d8aa76a_8_18"/>
          <p:cNvSpPr/>
          <p:nvPr/>
        </p:nvSpPr>
        <p:spPr>
          <a:xfrm>
            <a:off x="745433" y="2724364"/>
            <a:ext cx="2054916" cy="123357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Data Reviews</a:t>
            </a:r>
            <a:endParaRPr sz="1800" b="1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4" name="Google Shape;274;gd39d8aa76a_8_18" descr="skills Icon 27575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6147" y="1995417"/>
            <a:ext cx="594594" cy="594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d39d8aa76a_8_18" descr="Data Icon 38524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94524" y="3256275"/>
            <a:ext cx="672652" cy="672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6" name="Google Shape;276;gd39d8aa76a_8_18"/>
          <p:cNvCxnSpPr/>
          <p:nvPr/>
        </p:nvCxnSpPr>
        <p:spPr>
          <a:xfrm>
            <a:off x="2797108" y="2670985"/>
            <a:ext cx="86868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77" name="Google Shape;277;gd39d8aa76a_8_18"/>
          <p:cNvSpPr/>
          <p:nvPr/>
        </p:nvSpPr>
        <p:spPr>
          <a:xfrm rot="-5400000">
            <a:off x="-762099" y="2490012"/>
            <a:ext cx="2530286" cy="405566"/>
          </a:xfrm>
          <a:prstGeom prst="rect">
            <a:avLst/>
          </a:prstGeom>
          <a:solidFill>
            <a:srgbClr val="757070"/>
          </a:solidFill>
          <a:ln w="28575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BUILD SKILL SETS</a:t>
            </a:r>
            <a:endParaRPr sz="16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gd39d8aa76a_8_18"/>
          <p:cNvSpPr/>
          <p:nvPr/>
        </p:nvSpPr>
        <p:spPr>
          <a:xfrm>
            <a:off x="2919880" y="1434655"/>
            <a:ext cx="403739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 on developing innovation competencies among teachers and staff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Offer workshops on key innovation frameworks (e.g., Agile and Design Thinking) and skills (e.g., Data Analysis)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d39d8aa76a_8_18"/>
          <p:cNvSpPr/>
          <p:nvPr/>
        </p:nvSpPr>
        <p:spPr>
          <a:xfrm>
            <a:off x="7140508" y="1434655"/>
            <a:ext cx="4381158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considerations: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teachers and staff in designing series of workshops that will be most beneficial for them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Align workshop goals with MWA strategic goals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continued learning between workshops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d39d8aa76a_8_18"/>
          <p:cNvSpPr/>
          <p:nvPr/>
        </p:nvSpPr>
        <p:spPr>
          <a:xfrm>
            <a:off x="2919880" y="2714055"/>
            <a:ext cx="403739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 regular data and technology reviews with teachers and leaders / coaches to provide hands-on mentorship on </a:t>
            </a:r>
            <a:r>
              <a:rPr lang="en-US" sz="1200" dirty="0">
                <a:solidFill>
                  <a:schemeClr val="dk1"/>
                </a:solidFill>
              </a:rPr>
              <a:t>the use of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 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Strengthen habits of leveraging data and technological tools in classrooms and MWA overall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d39d8aa76a_8_18"/>
          <p:cNvSpPr/>
          <p:nvPr/>
        </p:nvSpPr>
        <p:spPr>
          <a:xfrm>
            <a:off x="7140508" y="5385031"/>
            <a:ext cx="4381158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considerations: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Participants opt-in to the challenge (focus on building excitement about the challenge)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 needs to be well defined for teams, with clear stages and success indicators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gd39d8aa76a_8_18"/>
          <p:cNvSpPr/>
          <p:nvPr/>
        </p:nvSpPr>
        <p:spPr>
          <a:xfrm>
            <a:off x="745432" y="4063573"/>
            <a:ext cx="2035944" cy="123357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3A383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Goals and </a:t>
            </a:r>
            <a:br>
              <a:rPr lang="en-US" sz="18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Success Indicators</a:t>
            </a:r>
            <a:endParaRPr sz="1800" b="1" i="0" u="none" strike="noStrike" cap="none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gd39d8aa76a_8_18"/>
          <p:cNvSpPr/>
          <p:nvPr/>
        </p:nvSpPr>
        <p:spPr>
          <a:xfrm>
            <a:off x="745433" y="5363775"/>
            <a:ext cx="2054916" cy="123357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3A383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Design Challenges</a:t>
            </a:r>
            <a:endParaRPr sz="1800" b="1" i="0" u="none" strike="noStrike" cap="none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4" name="Google Shape;284;gd39d8aa76a_8_18"/>
          <p:cNvCxnSpPr/>
          <p:nvPr/>
        </p:nvCxnSpPr>
        <p:spPr>
          <a:xfrm>
            <a:off x="2797108" y="5337271"/>
            <a:ext cx="86868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5" name="Google Shape;285;gd39d8aa76a_8_18"/>
          <p:cNvSpPr/>
          <p:nvPr/>
        </p:nvSpPr>
        <p:spPr>
          <a:xfrm>
            <a:off x="2919880" y="4088727"/>
            <a:ext cx="403739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 of quantitative and qualitative measures to assess impact and ensure projects are in service of the mission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Serves as guidance for teachers to evaluate their own projects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gd39d8aa76a_8_18"/>
          <p:cNvSpPr/>
          <p:nvPr/>
        </p:nvSpPr>
        <p:spPr>
          <a:xfrm>
            <a:off x="7142922" y="4088727"/>
            <a:ext cx="4381158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considerations: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Balance need for measures with scale of innovation (Larger-scale will likely require more indicators)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goals and success indicators with teachers/staff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indicators transparent, and easy to understand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gd39d8aa76a_8_18"/>
          <p:cNvSpPr/>
          <p:nvPr/>
        </p:nvSpPr>
        <p:spPr>
          <a:xfrm rot="-5400000">
            <a:off x="-761994" y="5127679"/>
            <a:ext cx="2533775" cy="405566"/>
          </a:xfrm>
          <a:prstGeom prst="rect">
            <a:avLst/>
          </a:prstGeom>
          <a:solidFill>
            <a:srgbClr val="3A3838"/>
          </a:solidFill>
          <a:ln w="28575" cap="flat" cmpd="sng">
            <a:solidFill>
              <a:srgbClr val="3A383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STEER INNOVATION</a:t>
            </a:r>
            <a:endParaRPr sz="16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gd39d8aa76a_8_18"/>
          <p:cNvSpPr/>
          <p:nvPr/>
        </p:nvSpPr>
        <p:spPr>
          <a:xfrm>
            <a:off x="2919880" y="5385031"/>
            <a:ext cx="403739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Cross-functional teams tackle the organization’s most strategic, challenging innovation priorities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done as challenges or “hackathon” events during which teams brainstorm solutions, with winning idea(s) moving forward to piloting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9" name="Google Shape;289;gd39d8aa76a_8_18"/>
          <p:cNvCxnSpPr/>
          <p:nvPr/>
        </p:nvCxnSpPr>
        <p:spPr>
          <a:xfrm>
            <a:off x="2797108" y="4024491"/>
            <a:ext cx="8686800" cy="0"/>
          </a:xfrm>
          <a:prstGeom prst="straightConnector1">
            <a:avLst/>
          </a:prstGeom>
          <a:noFill/>
          <a:ln w="19050" cap="flat" cmpd="sng">
            <a:solidFill>
              <a:srgbClr val="26262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90" name="Google Shape;290;gd39d8aa76a_8_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27125" y="4642688"/>
            <a:ext cx="672650" cy="67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d39d8aa76a_8_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27125" y="5933550"/>
            <a:ext cx="672650" cy="67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d39d8aa76a_8_44"/>
          <p:cNvSpPr/>
          <p:nvPr/>
        </p:nvSpPr>
        <p:spPr>
          <a:xfrm>
            <a:off x="2919880" y="5419133"/>
            <a:ext cx="403739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Spotlight in current communications (i.e. newsletters, blogs, etc.) teachers and staff who are pursuing innovation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best practices while celebrating teachers and staff to encourage more grassroots innovation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gd39d8aa76a_8_44"/>
          <p:cNvSpPr/>
          <p:nvPr/>
        </p:nvSpPr>
        <p:spPr>
          <a:xfrm>
            <a:off x="7140508" y="4126481"/>
            <a:ext cx="4381158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considerations: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 repository regularly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the repository easy to use with same simple templates and highlights on key takeaways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making repository available externally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d39d8aa76a_8_44"/>
          <p:cNvSpPr/>
          <p:nvPr/>
        </p:nvSpPr>
        <p:spPr>
          <a:xfrm>
            <a:off x="2919880" y="4126481"/>
            <a:ext cx="403739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central repository of learnings from continuous improvement efforts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Serves as a source of best practices for all teachers and staff to use to eliminate redundancy in work and celebrate efforts of different teachers and staff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gd39d8aa76a_8_44"/>
          <p:cNvSpPr txBox="1">
            <a:spLocks noGrp="1"/>
          </p:cNvSpPr>
          <p:nvPr>
            <p:ph type="title"/>
          </p:nvPr>
        </p:nvSpPr>
        <p:spPr>
          <a:xfrm>
            <a:off x="440634" y="206400"/>
            <a:ext cx="11261035" cy="110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Putting the narrative into action: </a:t>
            </a:r>
            <a:br>
              <a:rPr lang="en-US" sz="3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Key Supporting Actions (2/2)</a:t>
            </a:r>
            <a:endParaRPr dirty="0"/>
          </a:p>
        </p:txBody>
      </p:sp>
      <p:cxnSp>
        <p:nvCxnSpPr>
          <p:cNvPr id="300" name="Google Shape;300;gd39d8aa76a_8_44"/>
          <p:cNvCxnSpPr/>
          <p:nvPr/>
        </p:nvCxnSpPr>
        <p:spPr>
          <a:xfrm>
            <a:off x="0" y="1352251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1" name="Google Shape;301;gd39d8aa76a_8_44"/>
          <p:cNvSpPr/>
          <p:nvPr/>
        </p:nvSpPr>
        <p:spPr>
          <a:xfrm>
            <a:off x="745433" y="4115987"/>
            <a:ext cx="2054916" cy="123357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Bright-</a:t>
            </a:r>
            <a:r>
              <a:rPr lang="en-US" sz="1800" b="1" dirty="0">
                <a:solidFill>
                  <a:srgbClr val="2F5496"/>
                </a:solidFill>
              </a:rPr>
              <a:t>S</a:t>
            </a:r>
            <a:r>
              <a:rPr lang="en-US" sz="1800" b="1" i="0" u="none" strike="noStrike" cap="none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pot Repository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d39d8aa76a_8_44"/>
          <p:cNvSpPr/>
          <p:nvPr/>
        </p:nvSpPr>
        <p:spPr>
          <a:xfrm>
            <a:off x="745433" y="5416190"/>
            <a:ext cx="2054916" cy="123357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Innovation Spotlight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3" name="Google Shape;303;gd39d8aa76a_8_44"/>
          <p:cNvCxnSpPr/>
          <p:nvPr/>
        </p:nvCxnSpPr>
        <p:spPr>
          <a:xfrm>
            <a:off x="2797108" y="5362811"/>
            <a:ext cx="86868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304" name="Google Shape;304;gd39d8aa76a_8_44"/>
          <p:cNvSpPr/>
          <p:nvPr/>
        </p:nvSpPr>
        <p:spPr>
          <a:xfrm rot="-5400000">
            <a:off x="-763846" y="5183580"/>
            <a:ext cx="2533775" cy="405566"/>
          </a:xfrm>
          <a:prstGeom prst="rect">
            <a:avLst/>
          </a:prstGeom>
          <a:solidFill>
            <a:srgbClr val="2F5496"/>
          </a:solidFill>
          <a:ln w="28575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RECOGNIZE SUCCESS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5" name="Google Shape;305;gd39d8aa76a_8_44" descr="repository Icon 15440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843" y="4656773"/>
            <a:ext cx="652623" cy="652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d39d8aa76a_8_44" descr="Spotlight Icon 2020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1916" y="5921416"/>
            <a:ext cx="695937" cy="695937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gd39d8aa76a_8_44"/>
          <p:cNvSpPr/>
          <p:nvPr/>
        </p:nvSpPr>
        <p:spPr>
          <a:xfrm>
            <a:off x="7140508" y="5419133"/>
            <a:ext cx="4381158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considerations: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different channels to celebrate successes (e.g. newsletters, blogs, etc.)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creative ways to celebrate innovation (e.g. peer nominations, annual contest, etc.) 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8" name="Google Shape;308;gd39d8aa76a_8_44"/>
          <p:cNvCxnSpPr/>
          <p:nvPr/>
        </p:nvCxnSpPr>
        <p:spPr>
          <a:xfrm>
            <a:off x="2797108" y="4055313"/>
            <a:ext cx="8686800" cy="0"/>
          </a:xfrm>
          <a:prstGeom prst="straightConnector1">
            <a:avLst/>
          </a:prstGeom>
          <a:noFill/>
          <a:ln w="19050" cap="flat" cmpd="sng">
            <a:solidFill>
              <a:srgbClr val="26262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9" name="Google Shape;309;gd39d8aa76a_8_44"/>
          <p:cNvSpPr/>
          <p:nvPr/>
        </p:nvSpPr>
        <p:spPr>
          <a:xfrm>
            <a:off x="745432" y="1433391"/>
            <a:ext cx="2035944" cy="123357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Communities of </a:t>
            </a:r>
            <a:br>
              <a:rPr lang="en-US" sz="1800" b="1" i="0" u="none" strike="noStrike" cap="none" dirty="0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1" i="0" u="none" strike="noStrike" cap="none" dirty="0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endParaRPr sz="1400" b="0" i="0" u="none" strike="noStrike" cap="none" dirty="0">
              <a:solidFill>
                <a:srgbClr val="8DA9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gd39d8aa76a_8_44"/>
          <p:cNvSpPr/>
          <p:nvPr/>
        </p:nvSpPr>
        <p:spPr>
          <a:xfrm>
            <a:off x="745433" y="2733593"/>
            <a:ext cx="2054916" cy="123357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Innovation Fellowships</a:t>
            </a:r>
            <a:endParaRPr sz="1400" b="0" i="0" u="none" strike="noStrike" cap="none" dirty="0">
              <a:solidFill>
                <a:srgbClr val="8DA9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1" name="Google Shape;311;gd39d8aa76a_8_44" descr="Community Icon 5437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07426" y="1879997"/>
            <a:ext cx="753315" cy="753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d39d8aa76a_8_44" descr="grant Icon 371950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45513" y="3284566"/>
            <a:ext cx="635863" cy="635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3" name="Google Shape;313;gd39d8aa76a_8_44"/>
          <p:cNvCxnSpPr/>
          <p:nvPr/>
        </p:nvCxnSpPr>
        <p:spPr>
          <a:xfrm>
            <a:off x="2797108" y="2707089"/>
            <a:ext cx="86868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314" name="Google Shape;314;gd39d8aa76a_8_44"/>
          <p:cNvSpPr/>
          <p:nvPr/>
        </p:nvSpPr>
        <p:spPr>
          <a:xfrm>
            <a:off x="2919880" y="1432041"/>
            <a:ext cx="403739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 intra- and cross-departmental groups of teachers and staff with shared functions/interests (e.g., content area, grade level, </a:t>
            </a:r>
            <a:r>
              <a:rPr lang="en-US" sz="1200" dirty="0">
                <a:solidFill>
                  <a:schemeClr val="dk1"/>
                </a:solidFill>
              </a:rPr>
              <a:t>topic of interest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Facilitate monthly sessions to collaboratively reflect, share best practices, improve skills, and innovate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d39d8aa76a_8_44"/>
          <p:cNvSpPr/>
          <p:nvPr/>
        </p:nvSpPr>
        <p:spPr>
          <a:xfrm>
            <a:off x="7142921" y="1432041"/>
            <a:ext cx="455874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considerations: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external perspectives (e.g., Education Twitter Chats)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Empower teachers / staff to lead these groups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Seek out opportunities for groups across Departments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gd39d8aa76a_8_44"/>
          <p:cNvSpPr/>
          <p:nvPr/>
        </p:nvSpPr>
        <p:spPr>
          <a:xfrm>
            <a:off x="2919880" y="2754849"/>
            <a:ext cx="4037397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aside small pool of funds for teachers and staff to pursue innovation pilots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Invite Innovation Fellows to pitch ideas to a committee that awards funds and provides feedback/direction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gd39d8aa76a_8_44"/>
          <p:cNvSpPr/>
          <p:nvPr/>
        </p:nvSpPr>
        <p:spPr>
          <a:xfrm>
            <a:off x="7140508" y="2754849"/>
            <a:ext cx="4381158" cy="1116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considerations: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freedom for teachers and staff to select topics of interest and design their own projects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guidelines for what should be included in a pitch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Pair fellows with a MWA leader as a mentor / coach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d39d8aa76a_8_44"/>
          <p:cNvSpPr/>
          <p:nvPr/>
        </p:nvSpPr>
        <p:spPr>
          <a:xfrm rot="-5400000">
            <a:off x="-761995" y="2497496"/>
            <a:ext cx="2533775" cy="405566"/>
          </a:xfrm>
          <a:prstGeom prst="rect">
            <a:avLst/>
          </a:prstGeom>
          <a:solidFill>
            <a:srgbClr val="8DA9DB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dirty="0">
                <a:solidFill>
                  <a:schemeClr val="lt1"/>
                </a:solidFill>
              </a:rPr>
              <a:t>INVITE </a:t>
            </a:r>
            <a:r>
              <a:rPr lang="en-US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INNOVATION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d612bc8566_0_0"/>
          <p:cNvSpPr txBox="1"/>
          <p:nvPr/>
        </p:nvSpPr>
        <p:spPr>
          <a:xfrm>
            <a:off x="210484" y="2185932"/>
            <a:ext cx="5885400" cy="395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01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Gather Teacher &amp; Staff Input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7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additional opportunities for staff and teachers to weigh-in on vision, priorities and actions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Prioritize Actions Based on Impact, Feasibility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7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top priority actions based on impact on innovation at MWA, feasibility of implementation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7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work plan going forward with initiatives and owners to implement further innovation at MWA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Communicate Priorities and Actions across MWA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7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 communication plan to communicate new changes and innovation priorities to staff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d612bc8566_0_0"/>
          <p:cNvSpPr txBox="1">
            <a:spLocks noGrp="1"/>
          </p:cNvSpPr>
          <p:nvPr>
            <p:ph type="title"/>
          </p:nvPr>
        </p:nvSpPr>
        <p:spPr>
          <a:xfrm>
            <a:off x="469800" y="206400"/>
            <a:ext cx="11232000" cy="11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Recommended actions going forward</a:t>
            </a:r>
            <a:endParaRPr dirty="0"/>
          </a:p>
        </p:txBody>
      </p:sp>
      <p:cxnSp>
        <p:nvCxnSpPr>
          <p:cNvPr id="325" name="Google Shape;325;gd612bc8566_0_0"/>
          <p:cNvCxnSpPr/>
          <p:nvPr/>
        </p:nvCxnSpPr>
        <p:spPr>
          <a:xfrm>
            <a:off x="0" y="1352251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6" name="Google Shape;326;gd612bc8566_0_0"/>
          <p:cNvSpPr/>
          <p:nvPr/>
        </p:nvSpPr>
        <p:spPr>
          <a:xfrm>
            <a:off x="6293700" y="1538654"/>
            <a:ext cx="58983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Long-Term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d612bc8566_0_0"/>
          <p:cNvSpPr/>
          <p:nvPr/>
        </p:nvSpPr>
        <p:spPr>
          <a:xfrm>
            <a:off x="0" y="1538654"/>
            <a:ext cx="6515100" cy="457200"/>
          </a:xfrm>
          <a:prstGeom prst="homePlate">
            <a:avLst>
              <a:gd name="adj" fmla="val 50000"/>
            </a:avLst>
          </a:prstGeom>
          <a:solidFill>
            <a:srgbClr val="B3C6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Short-Term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d612bc8566_0_0"/>
          <p:cNvSpPr txBox="1"/>
          <p:nvPr/>
        </p:nvSpPr>
        <p:spPr>
          <a:xfrm>
            <a:off x="6515100" y="2185932"/>
            <a:ext cx="5466300" cy="16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</a:rPr>
              <a:t>Engage Staff and Teachers Regularly on Innovation Culture, Processes at MWA</a:t>
            </a:r>
            <a:endParaRPr dirty="0">
              <a:solidFill>
                <a:schemeClr val="dk1"/>
              </a:solidFill>
            </a:endParaRPr>
          </a:p>
          <a:p>
            <a:pPr marL="3873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Gather teacher and staff feedback through culture surveys, staff meetings, and more to continually identify pain points and opportunities for improvement</a:t>
            </a:r>
            <a:endParaRPr sz="1800" b="1" dirty="0">
              <a:solidFill>
                <a:schemeClr val="dk1"/>
              </a:solidFill>
            </a:endParaRPr>
          </a:p>
        </p:txBody>
      </p:sp>
      <p:pic>
        <p:nvPicPr>
          <p:cNvPr id="329" name="Google Shape;329;gd612bc8566_0_0"/>
          <p:cNvPicPr preferRelativeResize="0"/>
          <p:nvPr/>
        </p:nvPicPr>
        <p:blipFill rotWithShape="1">
          <a:blip r:embed="rId3">
            <a:alphaModFix/>
          </a:blip>
          <a:srcRect t="22993"/>
          <a:stretch/>
        </p:blipFill>
        <p:spPr>
          <a:xfrm>
            <a:off x="9472050" y="4348050"/>
            <a:ext cx="2229750" cy="224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1180</Words>
  <Application>Microsoft Office PowerPoint</Application>
  <PresentationFormat>Widescreen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Office Theme</vt:lpstr>
      <vt:lpstr>Office Theme</vt:lpstr>
      <vt:lpstr>Innovation at Making Waves Academy</vt:lpstr>
      <vt:lpstr>Objectives of today</vt:lpstr>
      <vt:lpstr>MWA Innovation Strategy</vt:lpstr>
      <vt:lpstr>Key Innovation Principles</vt:lpstr>
      <vt:lpstr>Different Levels of Innovation at MWA</vt:lpstr>
      <vt:lpstr>Putting the narrative into action:  MWA Strategic Innovation Priorities</vt:lpstr>
      <vt:lpstr>Putting the narrative into action:  Key Supporting Actions (1/2)</vt:lpstr>
      <vt:lpstr>Putting the narrative into action:  Key Supporting Actions (2/2)</vt:lpstr>
      <vt:lpstr>Recommended actions going forward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at Making Waves Academy</dc:title>
  <dc:creator>Mathilde De La Calle</dc:creator>
  <cp:lastModifiedBy>Gabe Manion</cp:lastModifiedBy>
  <cp:revision>1</cp:revision>
  <dcterms:created xsi:type="dcterms:W3CDTF">2021-03-31T00:54:37Z</dcterms:created>
  <dcterms:modified xsi:type="dcterms:W3CDTF">2021-04-30T03:43:29Z</dcterms:modified>
</cp:coreProperties>
</file>