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2" r:id="rId3"/>
    <p:sldId id="274" r:id="rId4"/>
    <p:sldId id="28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1903" autoAdjust="0"/>
  </p:normalViewPr>
  <p:slideViewPr>
    <p:cSldViewPr snapToGrid="0">
      <p:cViewPr varScale="1">
        <p:scale>
          <a:sx n="67" d="100"/>
          <a:sy n="67" d="100"/>
        </p:scale>
        <p:origin x="7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7A11-4761-48C4-B4BB-EEC30D5D3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65973-58A9-4EB6-94A6-F35464154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1ED23-ABCB-43EF-8331-863BE3F6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773F6-8CA5-45CB-B892-E03B2D20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ACD6-B426-43A8-B046-1BEE8A033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3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DD42-7BDC-4F20-B817-AAC3CFC8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F5B85-B1C6-4071-BE03-C9EFF37A5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BC14-556E-4895-9496-79062C33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57FEE-1C2D-4B88-B0AF-78DE4592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1F909-4FDF-46CA-AD53-6C24F0FE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D4EF11-8CE5-4E15-8244-A57388825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1DF39-5E41-407B-9B46-448095392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4AB5B-6D62-4DDF-816D-1CE9B978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3DF0-BE67-4153-A040-79BB8B4A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5DC7E-F1F6-4745-891E-218F9D52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52789-8F9D-447E-9C9D-A9A912FE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BF4AC-C16C-42ED-A5DF-9AD745CC3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58738-BFA3-434D-9220-278E7D8E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99D5E-8DC2-43DE-8E51-5B841CD5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FC62C-3230-4C23-87AE-D3CF9CF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9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5339D-FEEC-4481-959B-6D9D2C29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EDE83-4803-4E3B-9F51-AE9426AFC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1C8AC-DD1A-4B44-A806-C5B9C10A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73825-FE2B-4863-8FBC-B4E8EAAF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7FEA9-21CC-47D4-A1DA-2F63C7C2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7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D122-9D50-40F7-8EB2-DD623846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52678-2FA0-49F0-B2FD-501F66D5B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D4707-EC0E-4AA8-AA96-B7F0F1DA6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FCCC9-0568-41F6-960C-4C99609D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5795C-6FDA-4781-A987-CB79A5B1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66784-3785-4611-837A-2AA73252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44883-F5B6-4751-A068-E8A9A656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E2AE1-9CBE-43D2-B7A9-66D1CEB8C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B5133-59EF-4274-8876-152C45CBE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541EE-E55F-442E-A297-D00475043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FE5B9-A004-41EE-A5CC-BDD2D8CCA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4DA0D-2F9E-4B8F-A56A-2E7310A3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D2E52-9A76-4A31-9551-672AC5E2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9B13E-8E04-481F-B8CB-FCC7D230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8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0372-9133-4870-896A-3CD163F3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1C540-DF0E-43B2-AF80-FF9CF5CF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ED60E-CAF6-43AF-B2CA-CE66098D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8AF90-F2C9-47E3-8A09-EE180ED0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5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733FFC-34E4-48BC-A687-94025DC4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A7992-A509-45E3-B852-A948A98E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A05AB-3618-4A02-B95B-863C9F95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9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3231-E62D-44CC-9998-F19D1C30D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08A6-62F2-42AF-B563-D9835091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0E0A2-4FBD-4F7D-8441-EE8B39F8A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9AC58-8038-4819-AE3D-5F6D2197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7B512-15A8-485C-9240-29BDC2BB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FE840-6415-4797-9A3B-77453570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3BBA-0408-4120-9EDD-221DAAC6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44078-F574-4EA2-83C1-ACF61B738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7B06E-81E3-43F9-8AC4-A9522A22A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62CA8-34DA-488E-9FBA-E3071F2F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13D30-83DC-4DBF-8864-2282085D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CA099-1AF5-4CB1-A698-8CFEADD6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8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5258A-B65D-48E9-8526-A28DE934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79D5B-F7BE-4151-B794-85D803D5B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177CC-972D-40AA-B343-6103A9657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281C-4A95-45DC-A15D-9BB4A9938176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4016F-6F35-4A0E-A322-C29FB5742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77EED-BE91-4012-AEEB-3A9DE5AC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9F5DB-E74E-43E5-8737-198574010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Product Innovation May Be the Least Important Thing You Can Do | Inc.com">
            <a:extLst>
              <a:ext uri="{FF2B5EF4-FFF2-40B4-BE49-F238E27FC236}">
                <a16:creationId xmlns:a16="http://schemas.microsoft.com/office/drawing/2014/main" id="{6A42BC67-A116-4EA8-A481-A61BAA162A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4" b="14488"/>
          <a:stretch/>
        </p:blipFill>
        <p:spPr bwMode="auto">
          <a:xfrm>
            <a:off x="20" y="179567"/>
            <a:ext cx="12191980" cy="480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12191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12195047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18FAA-98B5-480E-9D79-3094C8463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5288459"/>
            <a:ext cx="10592174" cy="65694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at Making Waves Academy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1E16C-AD78-40BB-AA79-5CC9B74CD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5798001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Berkeley Board of Fellows – March 2021, Project Update</a:t>
            </a:r>
          </a:p>
        </p:txBody>
      </p:sp>
    </p:spTree>
    <p:extLst>
      <p:ext uri="{BB962C8B-B14F-4D97-AF65-F5344CB8AC3E}">
        <p14:creationId xmlns:p14="http://schemas.microsoft.com/office/powerpoint/2010/main" val="189843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42;gb52ae268d5_0_0">
            <a:extLst>
              <a:ext uri="{FF2B5EF4-FFF2-40B4-BE49-F238E27FC236}">
                <a16:creationId xmlns:a16="http://schemas.microsoft.com/office/drawing/2014/main" id="{81FAE4DF-B6ED-4289-9C77-18879755D724}"/>
              </a:ext>
            </a:extLst>
          </p:cNvPr>
          <p:cNvSpPr/>
          <p:nvPr/>
        </p:nvSpPr>
        <p:spPr>
          <a:xfrm>
            <a:off x="785100" y="1932822"/>
            <a:ext cx="10681800" cy="101158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SHARED INNOVATION VISION AND STRATEGY</a:t>
            </a:r>
            <a:endParaRPr sz="16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E3256-D892-4486-80C3-240E73D2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206400"/>
            <a:ext cx="11261035" cy="1105566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 innovative organization has a shared vision, the processes and resources to foster innovation, and a strong innovator’s mindset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B3EE7-CB2E-443E-B833-0DCDFEF38F37}"/>
              </a:ext>
            </a:extLst>
          </p:cNvPr>
          <p:cNvCxnSpPr>
            <a:cxnSpLocks/>
          </p:cNvCxnSpPr>
          <p:nvPr/>
        </p:nvCxnSpPr>
        <p:spPr>
          <a:xfrm>
            <a:off x="0" y="1352251"/>
            <a:ext cx="1219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136;gb52ae268d5_0_0">
            <a:extLst>
              <a:ext uri="{FF2B5EF4-FFF2-40B4-BE49-F238E27FC236}">
                <a16:creationId xmlns:a16="http://schemas.microsoft.com/office/drawing/2014/main" id="{A3462F2C-22E2-4D50-AE1F-D94BE6440B73}"/>
              </a:ext>
            </a:extLst>
          </p:cNvPr>
          <p:cNvSpPr/>
          <p:nvPr/>
        </p:nvSpPr>
        <p:spPr>
          <a:xfrm>
            <a:off x="6437700" y="3267200"/>
            <a:ext cx="5029200" cy="201168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RESOURCES AND </a:t>
            </a:r>
            <a:b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EXPERTISE</a:t>
            </a:r>
            <a:endParaRPr sz="24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9;gb52ae268d5_0_0">
            <a:extLst>
              <a:ext uri="{FF2B5EF4-FFF2-40B4-BE49-F238E27FC236}">
                <a16:creationId xmlns:a16="http://schemas.microsoft.com/office/drawing/2014/main" id="{DB303B90-0B5A-43DC-8CEA-B51D8C5E0589}"/>
              </a:ext>
            </a:extLst>
          </p:cNvPr>
          <p:cNvSpPr/>
          <p:nvPr/>
        </p:nvSpPr>
        <p:spPr>
          <a:xfrm>
            <a:off x="785098" y="3267972"/>
            <a:ext cx="5029200" cy="20109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PROCESSES TO </a:t>
            </a:r>
            <a:br>
              <a:rPr lang="en-US" sz="24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FOSTER INNOVATION</a:t>
            </a:r>
            <a:endParaRPr sz="2400" b="0" i="0" u="none" strike="noStrike" cap="none" dirty="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46;gb52ae268d5_0_0">
            <a:extLst>
              <a:ext uri="{FF2B5EF4-FFF2-40B4-BE49-F238E27FC236}">
                <a16:creationId xmlns:a16="http://schemas.microsoft.com/office/drawing/2014/main" id="{84EEFAF2-C8CE-4376-AF4C-E42009B17F66}"/>
              </a:ext>
            </a:extLst>
          </p:cNvPr>
          <p:cNvSpPr/>
          <p:nvPr/>
        </p:nvSpPr>
        <p:spPr>
          <a:xfrm rot="5400000">
            <a:off x="3270089" y="2783901"/>
            <a:ext cx="206646" cy="64457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150;gb52ae268d5_0_0" descr="tools Icon 2003367">
            <a:extLst>
              <a:ext uri="{FF2B5EF4-FFF2-40B4-BE49-F238E27FC236}">
                <a16:creationId xmlns:a16="http://schemas.microsoft.com/office/drawing/2014/main" id="{F7042CA6-D3CD-45FC-B07F-1A039B11370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51889" y="3389518"/>
            <a:ext cx="855011" cy="838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151;gb52ae268d5_0_0" descr="strategy Icon 694985">
            <a:extLst>
              <a:ext uri="{FF2B5EF4-FFF2-40B4-BE49-F238E27FC236}">
                <a16:creationId xmlns:a16="http://schemas.microsoft.com/office/drawing/2014/main" id="{18743F92-4139-4FF4-9D29-7CAEDD62898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76452" y="1964297"/>
            <a:ext cx="1090448" cy="899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152;gb52ae268d5_0_0" descr="process Icon 2474073">
            <a:extLst>
              <a:ext uri="{FF2B5EF4-FFF2-40B4-BE49-F238E27FC236}">
                <a16:creationId xmlns:a16="http://schemas.microsoft.com/office/drawing/2014/main" id="{F9D028DA-0888-4047-868B-88C5424C11E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8409" y="3316280"/>
            <a:ext cx="955177" cy="984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153;gb52ae268d5_0_0" descr="team Icon 2217199">
            <a:extLst>
              <a:ext uri="{FF2B5EF4-FFF2-40B4-BE49-F238E27FC236}">
                <a16:creationId xmlns:a16="http://schemas.microsoft.com/office/drawing/2014/main" id="{7AFB19FB-4E71-474A-857A-971AB49040D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015636" y="5581914"/>
            <a:ext cx="451264" cy="39910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142;gb52ae268d5_0_0">
            <a:extLst>
              <a:ext uri="{FF2B5EF4-FFF2-40B4-BE49-F238E27FC236}">
                <a16:creationId xmlns:a16="http://schemas.microsoft.com/office/drawing/2014/main" id="{5C5C79BE-A400-47E4-985C-73F12043AC24}"/>
              </a:ext>
            </a:extLst>
          </p:cNvPr>
          <p:cNvSpPr/>
          <p:nvPr/>
        </p:nvSpPr>
        <p:spPr>
          <a:xfrm>
            <a:off x="785100" y="5602449"/>
            <a:ext cx="10681800" cy="101158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EMPOWERING CULTURE AND INNOVATOR’S MINDSET</a:t>
            </a:r>
            <a:endParaRPr sz="1600" b="0" i="0" u="none" strike="noStrike" cap="none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86999BE-CE8D-44DC-A5E9-7E77BDF5EA00}"/>
              </a:ext>
            </a:extLst>
          </p:cNvPr>
          <p:cNvSpPr/>
          <p:nvPr/>
        </p:nvSpPr>
        <p:spPr>
          <a:xfrm>
            <a:off x="0" y="1438275"/>
            <a:ext cx="1828800" cy="371472"/>
          </a:xfrm>
          <a:custGeom>
            <a:avLst/>
            <a:gdLst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82880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50495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71472">
                <a:moveTo>
                  <a:pt x="0" y="0"/>
                </a:moveTo>
                <a:lnTo>
                  <a:pt x="1828800" y="0"/>
                </a:lnTo>
                <a:lnTo>
                  <a:pt x="1504950" y="371472"/>
                </a:lnTo>
                <a:lnTo>
                  <a:pt x="0" y="3714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</a:p>
        </p:txBody>
      </p:sp>
      <p:sp>
        <p:nvSpPr>
          <p:cNvPr id="33" name="Google Shape;146;gb52ae268d5_0_0">
            <a:extLst>
              <a:ext uri="{FF2B5EF4-FFF2-40B4-BE49-F238E27FC236}">
                <a16:creationId xmlns:a16="http://schemas.microsoft.com/office/drawing/2014/main" id="{6BF30FE8-471F-4A40-8714-9C46F8AADC05}"/>
              </a:ext>
            </a:extLst>
          </p:cNvPr>
          <p:cNvSpPr/>
          <p:nvPr/>
        </p:nvSpPr>
        <p:spPr>
          <a:xfrm rot="16200000">
            <a:off x="3281021" y="5032504"/>
            <a:ext cx="192881" cy="81632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46;gb52ae268d5_0_0">
            <a:extLst>
              <a:ext uri="{FF2B5EF4-FFF2-40B4-BE49-F238E27FC236}">
                <a16:creationId xmlns:a16="http://schemas.microsoft.com/office/drawing/2014/main" id="{CF75D918-BA2D-4124-9386-300D6DB8C0BE}"/>
              </a:ext>
            </a:extLst>
          </p:cNvPr>
          <p:cNvSpPr/>
          <p:nvPr/>
        </p:nvSpPr>
        <p:spPr>
          <a:xfrm rot="16200000">
            <a:off x="8782707" y="5032504"/>
            <a:ext cx="192881" cy="81632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46;gb52ae268d5_0_0">
            <a:extLst>
              <a:ext uri="{FF2B5EF4-FFF2-40B4-BE49-F238E27FC236}">
                <a16:creationId xmlns:a16="http://schemas.microsoft.com/office/drawing/2014/main" id="{5C458737-8BAB-4E9E-A2CF-1CFB16450A98}"/>
              </a:ext>
            </a:extLst>
          </p:cNvPr>
          <p:cNvSpPr/>
          <p:nvPr/>
        </p:nvSpPr>
        <p:spPr>
          <a:xfrm rot="5400000">
            <a:off x="8775824" y="2783901"/>
            <a:ext cx="206646" cy="64457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53;gb52ae268d5_0_0" descr="team Icon 2217199">
            <a:extLst>
              <a:ext uri="{FF2B5EF4-FFF2-40B4-BE49-F238E27FC236}">
                <a16:creationId xmlns:a16="http://schemas.microsoft.com/office/drawing/2014/main" id="{A85609DE-EFA0-45C3-B5A5-FF8CE2A014E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62559" y="5672504"/>
            <a:ext cx="1033669" cy="8998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B33FA59B-0E90-4032-9261-C2F2B8648F46}"/>
              </a:ext>
            </a:extLst>
          </p:cNvPr>
          <p:cNvSpPr/>
          <p:nvPr/>
        </p:nvSpPr>
        <p:spPr>
          <a:xfrm>
            <a:off x="5826075" y="4007113"/>
            <a:ext cx="621212" cy="449485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29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3256-D892-4486-80C3-240E73D2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351874"/>
            <a:ext cx="11261035" cy="96009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Internal Diagnostic Recap and January Board Meeting Takeaways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B3EE7-CB2E-443E-B833-0DCDFEF38F37}"/>
              </a:ext>
            </a:extLst>
          </p:cNvPr>
          <p:cNvCxnSpPr>
            <a:cxnSpLocks/>
          </p:cNvCxnSpPr>
          <p:nvPr/>
        </p:nvCxnSpPr>
        <p:spPr>
          <a:xfrm>
            <a:off x="0" y="1352251"/>
            <a:ext cx="1219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">
            <a:extLst>
              <a:ext uri="{FF2B5EF4-FFF2-40B4-BE49-F238E27FC236}">
                <a16:creationId xmlns:a16="http://schemas.microsoft.com/office/drawing/2014/main" id="{F86999BE-CE8D-44DC-A5E9-7E77BDF5EA00}"/>
              </a:ext>
            </a:extLst>
          </p:cNvPr>
          <p:cNvSpPr/>
          <p:nvPr/>
        </p:nvSpPr>
        <p:spPr>
          <a:xfrm>
            <a:off x="0" y="1438275"/>
            <a:ext cx="1828800" cy="371472"/>
          </a:xfrm>
          <a:custGeom>
            <a:avLst/>
            <a:gdLst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82880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50495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371472">
                <a:moveTo>
                  <a:pt x="0" y="0"/>
                </a:moveTo>
                <a:lnTo>
                  <a:pt x="1828800" y="0"/>
                </a:lnTo>
                <a:lnTo>
                  <a:pt x="1504950" y="371472"/>
                </a:lnTo>
                <a:lnTo>
                  <a:pt x="0" y="3714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4648B6-0AB1-492B-AD90-B9A95DA341D2}"/>
              </a:ext>
            </a:extLst>
          </p:cNvPr>
          <p:cNvGrpSpPr/>
          <p:nvPr/>
        </p:nvGrpSpPr>
        <p:grpSpPr>
          <a:xfrm>
            <a:off x="422239" y="1876606"/>
            <a:ext cx="5577509" cy="4525162"/>
            <a:chOff x="518490" y="1876606"/>
            <a:chExt cx="6417556" cy="452516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88FAA8F-54EE-4839-B4A6-A6BA390F4A70}"/>
                </a:ext>
              </a:extLst>
            </p:cNvPr>
            <p:cNvCxnSpPr>
              <a:cxnSpLocks/>
            </p:cNvCxnSpPr>
            <p:nvPr/>
          </p:nvCxnSpPr>
          <p:spPr>
            <a:xfrm>
              <a:off x="518492" y="2315819"/>
              <a:ext cx="6417554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166D8B-0985-4970-BBA7-D6A6FE9239B3}"/>
                </a:ext>
              </a:extLst>
            </p:cNvPr>
            <p:cNvSpPr txBox="1"/>
            <p:nvPr/>
          </p:nvSpPr>
          <p:spPr>
            <a:xfrm>
              <a:off x="518490" y="1876606"/>
              <a:ext cx="5786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INTERNAL DIAGNOSTIC KEY FINDINGS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E44D6B-B088-4293-840D-90A31D6755BC}"/>
                </a:ext>
              </a:extLst>
            </p:cNvPr>
            <p:cNvSpPr txBox="1"/>
            <p:nvPr/>
          </p:nvSpPr>
          <p:spPr>
            <a:xfrm>
              <a:off x="518491" y="2369895"/>
              <a:ext cx="6417554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Strong foundation of innovation accelerated during COVID19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Innovation is a stated priority in strategic plan and the organization has embraced moving towards proactive innovation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COVID-19 has pushed teachers, staff and students to challenge the status quo and innovate</a:t>
              </a:r>
            </a:p>
            <a:p>
              <a:pPr marL="285750" indent="-28575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There is a strong foundation of technology and data use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Opportunities to further strengthen capabilities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The chain of process and command to innovate feels extensive and unclear, which often deters individuals from innovating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Innovation often runs-up against risk-aversion and a focus on compliance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MWA may be able to achieve more breakthrough innovations by increasing cross-collaboration and building baseline expertise in tools / data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6B2CB8-0EDD-412C-95AF-A6AB357EB40D}"/>
              </a:ext>
            </a:extLst>
          </p:cNvPr>
          <p:cNvGrpSpPr/>
          <p:nvPr/>
        </p:nvGrpSpPr>
        <p:grpSpPr>
          <a:xfrm>
            <a:off x="6304548" y="1876606"/>
            <a:ext cx="5577507" cy="4494384"/>
            <a:chOff x="7527237" y="1876606"/>
            <a:chExt cx="4206240" cy="449438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F4C077-7C21-4774-8051-4C55A3F70005}"/>
                </a:ext>
              </a:extLst>
            </p:cNvPr>
            <p:cNvCxnSpPr>
              <a:cxnSpLocks/>
            </p:cNvCxnSpPr>
            <p:nvPr/>
          </p:nvCxnSpPr>
          <p:spPr>
            <a:xfrm>
              <a:off x="7527237" y="2315819"/>
              <a:ext cx="420624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21E7774-569B-48F6-8A9E-901D3585134C}"/>
                </a:ext>
              </a:extLst>
            </p:cNvPr>
            <p:cNvSpPr txBox="1"/>
            <p:nvPr/>
          </p:nvSpPr>
          <p:spPr>
            <a:xfrm>
              <a:off x="7527237" y="1876606"/>
              <a:ext cx="40949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BOARD MEETING TAKEAWAYS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12A5EA-5645-45E4-B00A-CC75199A566E}"/>
                </a:ext>
              </a:extLst>
            </p:cNvPr>
            <p:cNvSpPr txBox="1"/>
            <p:nvPr/>
          </p:nvSpPr>
          <p:spPr>
            <a:xfrm>
              <a:off x="7527237" y="2369895"/>
              <a:ext cx="4206240" cy="4001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Innovation should always be in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 of the mission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, e.g., successful entry into college and other career paths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Spectrum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exists from focus on strict compliance to some piloting of new ideas to being on leading edge: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where should MWA be?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Attempts to innovate are unlikely to cause worse results, and are needed in areas where MWA is not currently meeting its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goals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Many teachers and staff are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innovating every day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without labeling it “innovation” – how can MWA help them capture and share learnings?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Critical to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avoid change fatigue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; teachers and staff are already under so much pressure in current environment, so expectations must be reasonable and focus on continuous improvement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Building teacher and staff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core competencies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is a key enabler of continuous improvement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Find more ways to 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celebrate and highlight good work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already being done, and to “say yes” to more ideas and opportunities</a:t>
              </a: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42D56A4A-076C-42F9-A00B-B8C2774508DE}"/>
              </a:ext>
            </a:extLst>
          </p:cNvPr>
          <p:cNvSpPr/>
          <p:nvPr/>
        </p:nvSpPr>
        <p:spPr>
          <a:xfrm>
            <a:off x="6369028" y="2480306"/>
            <a:ext cx="146304" cy="14630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092D18A-89E1-4478-8C97-C56EC24B27E8}"/>
              </a:ext>
            </a:extLst>
          </p:cNvPr>
          <p:cNvSpPr/>
          <p:nvPr/>
        </p:nvSpPr>
        <p:spPr>
          <a:xfrm>
            <a:off x="6369028" y="2975606"/>
            <a:ext cx="146304" cy="14630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37ECAB9-161F-4C45-8EAE-ADA65BE9AFCC}"/>
              </a:ext>
            </a:extLst>
          </p:cNvPr>
          <p:cNvSpPr/>
          <p:nvPr/>
        </p:nvSpPr>
        <p:spPr>
          <a:xfrm>
            <a:off x="6369028" y="3989066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2934D7E-995B-4739-80E6-1510B4C0952C}"/>
              </a:ext>
            </a:extLst>
          </p:cNvPr>
          <p:cNvSpPr/>
          <p:nvPr/>
        </p:nvSpPr>
        <p:spPr>
          <a:xfrm>
            <a:off x="6369028" y="4693835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FE382DB-3801-447C-A050-702C80831304}"/>
              </a:ext>
            </a:extLst>
          </p:cNvPr>
          <p:cNvSpPr/>
          <p:nvPr/>
        </p:nvSpPr>
        <p:spPr>
          <a:xfrm>
            <a:off x="6369028" y="3482336"/>
            <a:ext cx="146304" cy="14630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DF70F98-C97D-44AE-A4A2-3416D2E96367}"/>
              </a:ext>
            </a:extLst>
          </p:cNvPr>
          <p:cNvSpPr/>
          <p:nvPr/>
        </p:nvSpPr>
        <p:spPr>
          <a:xfrm>
            <a:off x="6369028" y="5601640"/>
            <a:ext cx="146304" cy="14630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12B93BF-63E7-426D-9732-BAF09BECF5C3}"/>
              </a:ext>
            </a:extLst>
          </p:cNvPr>
          <p:cNvSpPr/>
          <p:nvPr/>
        </p:nvSpPr>
        <p:spPr>
          <a:xfrm>
            <a:off x="6369028" y="5421925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76D1253-836D-46B9-ABA7-8A5E21603183}"/>
              </a:ext>
            </a:extLst>
          </p:cNvPr>
          <p:cNvSpPr/>
          <p:nvPr/>
        </p:nvSpPr>
        <p:spPr>
          <a:xfrm>
            <a:off x="6369028" y="5925355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1101472-442E-4651-8B56-617E751D4152}"/>
              </a:ext>
            </a:extLst>
          </p:cNvPr>
          <p:cNvSpPr/>
          <p:nvPr/>
        </p:nvSpPr>
        <p:spPr>
          <a:xfrm>
            <a:off x="6369028" y="6106263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2CA534D-AAE2-4326-A5C7-9329178350F0}"/>
              </a:ext>
            </a:extLst>
          </p:cNvPr>
          <p:cNvSpPr/>
          <p:nvPr/>
        </p:nvSpPr>
        <p:spPr>
          <a:xfrm>
            <a:off x="489925" y="3041954"/>
            <a:ext cx="146304" cy="14630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EE73F84-6C0B-4B4C-BF7A-92551C8289BD}"/>
              </a:ext>
            </a:extLst>
          </p:cNvPr>
          <p:cNvSpPr/>
          <p:nvPr/>
        </p:nvSpPr>
        <p:spPr>
          <a:xfrm>
            <a:off x="489925" y="4046034"/>
            <a:ext cx="146304" cy="14630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16EF77B-C851-4F09-BFFB-CF6114848299}"/>
              </a:ext>
            </a:extLst>
          </p:cNvPr>
          <p:cNvSpPr/>
          <p:nvPr/>
        </p:nvSpPr>
        <p:spPr>
          <a:xfrm>
            <a:off x="489925" y="3543994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DFD0DA6-5619-47BA-9095-8A3EBABB8392}"/>
              </a:ext>
            </a:extLst>
          </p:cNvPr>
          <p:cNvSpPr/>
          <p:nvPr/>
        </p:nvSpPr>
        <p:spPr>
          <a:xfrm>
            <a:off x="489925" y="3718344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C39C835-F6A1-4C87-8B62-C3D023C39DC2}"/>
              </a:ext>
            </a:extLst>
          </p:cNvPr>
          <p:cNvSpPr/>
          <p:nvPr/>
        </p:nvSpPr>
        <p:spPr>
          <a:xfrm>
            <a:off x="489925" y="4729953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4566596-969E-4016-BD7E-50D27F1963F0}"/>
              </a:ext>
            </a:extLst>
          </p:cNvPr>
          <p:cNvSpPr/>
          <p:nvPr/>
        </p:nvSpPr>
        <p:spPr>
          <a:xfrm>
            <a:off x="489925" y="4904303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4360F67-444C-4B56-A037-4A72A1312DFE}"/>
              </a:ext>
            </a:extLst>
          </p:cNvPr>
          <p:cNvSpPr/>
          <p:nvPr/>
        </p:nvSpPr>
        <p:spPr>
          <a:xfrm>
            <a:off x="489925" y="5228526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34E48C4-96B3-4F35-AA68-7D99C0262830}"/>
              </a:ext>
            </a:extLst>
          </p:cNvPr>
          <p:cNvSpPr/>
          <p:nvPr/>
        </p:nvSpPr>
        <p:spPr>
          <a:xfrm>
            <a:off x="489925" y="5410496"/>
            <a:ext cx="146304" cy="146304"/>
          </a:xfrm>
          <a:prstGeom prst="ellipse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DA4A873-BBD7-4FDB-B45A-59FDF8869FDE}"/>
              </a:ext>
            </a:extLst>
          </p:cNvPr>
          <p:cNvSpPr/>
          <p:nvPr/>
        </p:nvSpPr>
        <p:spPr>
          <a:xfrm>
            <a:off x="489925" y="5938442"/>
            <a:ext cx="146304" cy="14630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9ED0C95-8366-4E63-8389-3FB02A4B880E}"/>
              </a:ext>
            </a:extLst>
          </p:cNvPr>
          <p:cNvSpPr/>
          <p:nvPr/>
        </p:nvSpPr>
        <p:spPr>
          <a:xfrm>
            <a:off x="489925" y="5756050"/>
            <a:ext cx="146304" cy="146304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CC0CB75-C356-4A76-88AC-087E773AFB24}"/>
              </a:ext>
            </a:extLst>
          </p:cNvPr>
          <p:cNvGrpSpPr/>
          <p:nvPr/>
        </p:nvGrpSpPr>
        <p:grpSpPr>
          <a:xfrm>
            <a:off x="6333528" y="6557500"/>
            <a:ext cx="1266933" cy="167976"/>
            <a:chOff x="158007" y="6637009"/>
            <a:chExt cx="1266933" cy="1679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E83348F-EC57-4BE9-946C-77B0F9996892}"/>
                </a:ext>
              </a:extLst>
            </p:cNvPr>
            <p:cNvSpPr/>
            <p:nvPr/>
          </p:nvSpPr>
          <p:spPr>
            <a:xfrm>
              <a:off x="158007" y="6671469"/>
              <a:ext cx="99060" cy="9905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3325F97-9467-4A57-9D6A-A1DBA271CA2D}"/>
                </a:ext>
              </a:extLst>
            </p:cNvPr>
            <p:cNvSpPr/>
            <p:nvPr/>
          </p:nvSpPr>
          <p:spPr>
            <a:xfrm>
              <a:off x="211347" y="6637009"/>
              <a:ext cx="1213593" cy="167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Vision &amp; Strategy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604E7A1-2FF3-46F8-BB7F-7AB7FE5A0DAF}"/>
              </a:ext>
            </a:extLst>
          </p:cNvPr>
          <p:cNvGrpSpPr/>
          <p:nvPr/>
        </p:nvGrpSpPr>
        <p:grpSpPr>
          <a:xfrm>
            <a:off x="7766188" y="6591960"/>
            <a:ext cx="1014878" cy="99057"/>
            <a:chOff x="1481984" y="6637003"/>
            <a:chExt cx="1014878" cy="99057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6CB63E6-EC37-40A0-96F1-C43A1F150706}"/>
                </a:ext>
              </a:extLst>
            </p:cNvPr>
            <p:cNvSpPr/>
            <p:nvPr/>
          </p:nvSpPr>
          <p:spPr>
            <a:xfrm>
              <a:off x="1481984" y="6637003"/>
              <a:ext cx="99060" cy="99057"/>
            </a:xfrm>
            <a:prstGeom prst="ellipse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635091-F9EE-429D-8E24-2D34D39071D5}"/>
                </a:ext>
              </a:extLst>
            </p:cNvPr>
            <p:cNvSpPr/>
            <p:nvPr/>
          </p:nvSpPr>
          <p:spPr>
            <a:xfrm>
              <a:off x="1551235" y="6637016"/>
              <a:ext cx="945627" cy="99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Processes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FB155C9-8B46-4AAE-B8DA-5851A932F455}"/>
              </a:ext>
            </a:extLst>
          </p:cNvPr>
          <p:cNvGrpSpPr/>
          <p:nvPr/>
        </p:nvGrpSpPr>
        <p:grpSpPr>
          <a:xfrm>
            <a:off x="8946793" y="6557500"/>
            <a:ext cx="1550346" cy="167976"/>
            <a:chOff x="2821872" y="6637003"/>
            <a:chExt cx="1550346" cy="167976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F85DBBD-BC3F-4CFD-9CAF-C38F6A4AED69}"/>
                </a:ext>
              </a:extLst>
            </p:cNvPr>
            <p:cNvSpPr/>
            <p:nvPr/>
          </p:nvSpPr>
          <p:spPr>
            <a:xfrm>
              <a:off x="2821872" y="6671463"/>
              <a:ext cx="99060" cy="990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4C2CAD-3CEC-4F84-94AA-59FD7A8F8EDE}"/>
                </a:ext>
              </a:extLst>
            </p:cNvPr>
            <p:cNvSpPr/>
            <p:nvPr/>
          </p:nvSpPr>
          <p:spPr>
            <a:xfrm>
              <a:off x="2889552" y="6637003"/>
              <a:ext cx="1482666" cy="167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 &amp; Expertise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1963439-CC79-4101-9AE2-8AC143CE512F}"/>
              </a:ext>
            </a:extLst>
          </p:cNvPr>
          <p:cNvGrpSpPr/>
          <p:nvPr/>
        </p:nvGrpSpPr>
        <p:grpSpPr>
          <a:xfrm>
            <a:off x="10662866" y="6523376"/>
            <a:ext cx="1479683" cy="220984"/>
            <a:chOff x="4527101" y="6576388"/>
            <a:chExt cx="1479683" cy="22098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AFD7789-66D2-4BF9-9278-DD2336137286}"/>
                </a:ext>
              </a:extLst>
            </p:cNvPr>
            <p:cNvSpPr/>
            <p:nvPr/>
          </p:nvSpPr>
          <p:spPr>
            <a:xfrm>
              <a:off x="4527101" y="6637003"/>
              <a:ext cx="99060" cy="9905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A18C60B-05AA-4EB8-A187-16A1B578D59D}"/>
                </a:ext>
              </a:extLst>
            </p:cNvPr>
            <p:cNvSpPr/>
            <p:nvPr/>
          </p:nvSpPr>
          <p:spPr>
            <a:xfrm>
              <a:off x="4635184" y="6576388"/>
              <a:ext cx="1371600" cy="2209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Culture &amp; Leadership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57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3256-D892-4486-80C3-240E73D2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351874"/>
            <a:ext cx="11261035" cy="96009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addition to the internal diagnostic, over the past 2 months we have interviewed external schools to understand best practices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6B3EE7-CB2E-443E-B833-0DCDFEF38F37}"/>
              </a:ext>
            </a:extLst>
          </p:cNvPr>
          <p:cNvCxnSpPr>
            <a:cxnSpLocks/>
          </p:cNvCxnSpPr>
          <p:nvPr/>
        </p:nvCxnSpPr>
        <p:spPr>
          <a:xfrm>
            <a:off x="0" y="1352251"/>
            <a:ext cx="1219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">
            <a:extLst>
              <a:ext uri="{FF2B5EF4-FFF2-40B4-BE49-F238E27FC236}">
                <a16:creationId xmlns:a16="http://schemas.microsoft.com/office/drawing/2014/main" id="{F86999BE-CE8D-44DC-A5E9-7E77BDF5EA00}"/>
              </a:ext>
            </a:extLst>
          </p:cNvPr>
          <p:cNvSpPr/>
          <p:nvPr/>
        </p:nvSpPr>
        <p:spPr>
          <a:xfrm>
            <a:off x="0" y="1438275"/>
            <a:ext cx="3586820" cy="371472"/>
          </a:xfrm>
          <a:custGeom>
            <a:avLst/>
            <a:gdLst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82880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  <a:gd name="connsiteX0" fmla="*/ 0 w 1828800"/>
              <a:gd name="connsiteY0" fmla="*/ 0 h 371472"/>
              <a:gd name="connsiteX1" fmla="*/ 1828800 w 1828800"/>
              <a:gd name="connsiteY1" fmla="*/ 0 h 371472"/>
              <a:gd name="connsiteX2" fmla="*/ 1504950 w 1828800"/>
              <a:gd name="connsiteY2" fmla="*/ 371472 h 371472"/>
              <a:gd name="connsiteX3" fmla="*/ 0 w 1828800"/>
              <a:gd name="connsiteY3" fmla="*/ 371472 h 371472"/>
              <a:gd name="connsiteX4" fmla="*/ 0 w 1828800"/>
              <a:gd name="connsiteY4" fmla="*/ 0 h 371472"/>
              <a:gd name="connsiteX0" fmla="*/ 0 w 1673278"/>
              <a:gd name="connsiteY0" fmla="*/ 0 h 371472"/>
              <a:gd name="connsiteX1" fmla="*/ 1673278 w 1673278"/>
              <a:gd name="connsiteY1" fmla="*/ 19050 h 371472"/>
              <a:gd name="connsiteX2" fmla="*/ 1504950 w 1673278"/>
              <a:gd name="connsiteY2" fmla="*/ 371472 h 371472"/>
              <a:gd name="connsiteX3" fmla="*/ 0 w 1673278"/>
              <a:gd name="connsiteY3" fmla="*/ 371472 h 371472"/>
              <a:gd name="connsiteX4" fmla="*/ 0 w 1673278"/>
              <a:gd name="connsiteY4" fmla="*/ 0 h 37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278" h="371472">
                <a:moveTo>
                  <a:pt x="0" y="0"/>
                </a:moveTo>
                <a:lnTo>
                  <a:pt x="1673278" y="19050"/>
                </a:lnTo>
                <a:lnTo>
                  <a:pt x="1504950" y="371472"/>
                </a:lnTo>
                <a:lnTo>
                  <a:pt x="0" y="3714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DIAGNOSTIC</a:t>
            </a:r>
          </a:p>
        </p:txBody>
      </p:sp>
      <p:pic>
        <p:nvPicPr>
          <p:cNvPr id="20" name="Picture 4" descr="Caliber CMA - About">
            <a:extLst>
              <a:ext uri="{FF2B5EF4-FFF2-40B4-BE49-F238E27FC236}">
                <a16:creationId xmlns:a16="http://schemas.microsoft.com/office/drawing/2014/main" id="{B3FED0B4-C4FA-4233-BEB7-100FCD8C1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926" y="1404287"/>
            <a:ext cx="973649" cy="43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Kipp Schools logo | INTUS Windows">
            <a:extLst>
              <a:ext uri="{FF2B5EF4-FFF2-40B4-BE49-F238E27FC236}">
                <a16:creationId xmlns:a16="http://schemas.microsoft.com/office/drawing/2014/main" id="{25ADC317-6F05-426A-886A-202A7C40B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136" y="1333097"/>
            <a:ext cx="911398" cy="5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NewSchools Venture Fund - Career Page">
            <a:extLst>
              <a:ext uri="{FF2B5EF4-FFF2-40B4-BE49-F238E27FC236}">
                <a16:creationId xmlns:a16="http://schemas.microsoft.com/office/drawing/2014/main" id="{D7735435-1D1B-4F0A-94DC-4DE49FDDB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95" y="1454132"/>
            <a:ext cx="1507578" cy="3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eadership Public Schools | LinkedIn">
            <a:extLst>
              <a:ext uri="{FF2B5EF4-FFF2-40B4-BE49-F238E27FC236}">
                <a16:creationId xmlns:a16="http://schemas.microsoft.com/office/drawing/2014/main" id="{7619987F-E17D-4103-AA02-C7FC5FF7C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77" b="32367"/>
          <a:stretch/>
        </p:blipFill>
        <p:spPr bwMode="auto">
          <a:xfrm>
            <a:off x="9179234" y="1434037"/>
            <a:ext cx="1075323" cy="37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spire Public Schools – Aspire Public Schools is a K-12 school system  focused on improving public education by preparing underserved students for  college, training highly effective teachers and sharing innovative best  practices.">
            <a:extLst>
              <a:ext uri="{FF2B5EF4-FFF2-40B4-BE49-F238E27FC236}">
                <a16:creationId xmlns:a16="http://schemas.microsoft.com/office/drawing/2014/main" id="{428053BF-261A-4EFF-94C7-99FA2E577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117" y="1437171"/>
            <a:ext cx="990240" cy="3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8979BAD-CDCD-46C1-A42A-56AD31C1837D}"/>
              </a:ext>
            </a:extLst>
          </p:cNvPr>
          <p:cNvGrpSpPr/>
          <p:nvPr/>
        </p:nvGrpSpPr>
        <p:grpSpPr>
          <a:xfrm>
            <a:off x="6333528" y="6557500"/>
            <a:ext cx="1266933" cy="167976"/>
            <a:chOff x="158007" y="6637009"/>
            <a:chExt cx="1266933" cy="16797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3B003A-72D2-4A2C-B557-1AE431E573DD}"/>
                </a:ext>
              </a:extLst>
            </p:cNvPr>
            <p:cNvSpPr/>
            <p:nvPr/>
          </p:nvSpPr>
          <p:spPr>
            <a:xfrm>
              <a:off x="158007" y="6671469"/>
              <a:ext cx="99060" cy="9905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8B1B1A0-A4EB-4652-A75B-36772994D9FE}"/>
                </a:ext>
              </a:extLst>
            </p:cNvPr>
            <p:cNvSpPr/>
            <p:nvPr/>
          </p:nvSpPr>
          <p:spPr>
            <a:xfrm>
              <a:off x="211347" y="6637009"/>
              <a:ext cx="1213593" cy="167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Vision &amp; Strategy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38A7232-9D72-490F-8C50-31F32993534F}"/>
              </a:ext>
            </a:extLst>
          </p:cNvPr>
          <p:cNvGrpSpPr/>
          <p:nvPr/>
        </p:nvGrpSpPr>
        <p:grpSpPr>
          <a:xfrm>
            <a:off x="7766188" y="6591960"/>
            <a:ext cx="1014878" cy="99057"/>
            <a:chOff x="1481984" y="6637003"/>
            <a:chExt cx="1014878" cy="99057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ED19024-954E-412D-910A-8E8D931AD03C}"/>
                </a:ext>
              </a:extLst>
            </p:cNvPr>
            <p:cNvSpPr/>
            <p:nvPr/>
          </p:nvSpPr>
          <p:spPr>
            <a:xfrm>
              <a:off x="1481984" y="6637003"/>
              <a:ext cx="99060" cy="99057"/>
            </a:xfrm>
            <a:prstGeom prst="ellipse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4E7334C-5162-4512-A6DF-141C0264FC32}"/>
                </a:ext>
              </a:extLst>
            </p:cNvPr>
            <p:cNvSpPr/>
            <p:nvPr/>
          </p:nvSpPr>
          <p:spPr>
            <a:xfrm>
              <a:off x="1551235" y="6637016"/>
              <a:ext cx="945627" cy="99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Processes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1FF3FD-E9BD-4888-B3EF-C45FCD4F89DA}"/>
              </a:ext>
            </a:extLst>
          </p:cNvPr>
          <p:cNvGrpSpPr/>
          <p:nvPr/>
        </p:nvGrpSpPr>
        <p:grpSpPr>
          <a:xfrm>
            <a:off x="8946793" y="6557500"/>
            <a:ext cx="1550346" cy="167976"/>
            <a:chOff x="2821872" y="6637003"/>
            <a:chExt cx="1550346" cy="16797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4988A48-865B-459A-8C89-A0B13897C1D0}"/>
                </a:ext>
              </a:extLst>
            </p:cNvPr>
            <p:cNvSpPr/>
            <p:nvPr/>
          </p:nvSpPr>
          <p:spPr>
            <a:xfrm>
              <a:off x="2821872" y="6671463"/>
              <a:ext cx="99060" cy="990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749666-7FC0-4A81-AEEF-F0A507269F03}"/>
                </a:ext>
              </a:extLst>
            </p:cNvPr>
            <p:cNvSpPr/>
            <p:nvPr/>
          </p:nvSpPr>
          <p:spPr>
            <a:xfrm>
              <a:off x="2889552" y="6637003"/>
              <a:ext cx="1482666" cy="167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 &amp; Expertise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3D7655C-575F-4FD9-A96A-E039B7C805F8}"/>
              </a:ext>
            </a:extLst>
          </p:cNvPr>
          <p:cNvGrpSpPr/>
          <p:nvPr/>
        </p:nvGrpSpPr>
        <p:grpSpPr>
          <a:xfrm>
            <a:off x="10662866" y="6523376"/>
            <a:ext cx="1479683" cy="220984"/>
            <a:chOff x="4527101" y="6576388"/>
            <a:chExt cx="1479683" cy="22098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7153C37-367A-4E11-B65F-7B9BC84D10C0}"/>
                </a:ext>
              </a:extLst>
            </p:cNvPr>
            <p:cNvSpPr/>
            <p:nvPr/>
          </p:nvSpPr>
          <p:spPr>
            <a:xfrm>
              <a:off x="4527101" y="6637003"/>
              <a:ext cx="99060" cy="99057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67B4140-E58F-4F80-8D88-2AAE5C13BF23}"/>
                </a:ext>
              </a:extLst>
            </p:cNvPr>
            <p:cNvSpPr/>
            <p:nvPr/>
          </p:nvSpPr>
          <p:spPr>
            <a:xfrm>
              <a:off x="4635184" y="6576388"/>
              <a:ext cx="1371600" cy="2209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Culture &amp; Leadership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9464ED8-6009-4640-8130-78E9A00F97FD}"/>
              </a:ext>
            </a:extLst>
          </p:cNvPr>
          <p:cNvGrpSpPr/>
          <p:nvPr/>
        </p:nvGrpSpPr>
        <p:grpSpPr>
          <a:xfrm>
            <a:off x="331304" y="1987833"/>
            <a:ext cx="11625925" cy="801126"/>
            <a:chOff x="331304" y="1987833"/>
            <a:chExt cx="11625925" cy="801126"/>
          </a:xfrm>
        </p:grpSpPr>
        <p:sp>
          <p:nvSpPr>
            <p:cNvPr id="27" name="Google Shape;142;gb52ae268d5_0_0">
              <a:extLst>
                <a:ext uri="{FF2B5EF4-FFF2-40B4-BE49-F238E27FC236}">
                  <a16:creationId xmlns:a16="http://schemas.microsoft.com/office/drawing/2014/main" id="{C6571462-A4EE-4BAA-9CBE-535F9D16C375}"/>
                </a:ext>
              </a:extLst>
            </p:cNvPr>
            <p:cNvSpPr/>
            <p:nvPr/>
          </p:nvSpPr>
          <p:spPr>
            <a:xfrm>
              <a:off x="331304" y="1987833"/>
              <a:ext cx="11625925" cy="801126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marR="0" lvl="0" indent="-285750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SHARED VISION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first action towards building an innovative organization is to redefine the organization’s vision and values around innovation and continuous improvement. It must be a shared vision, which communicates to the entire organization the desire to innovate. </a:t>
              </a:r>
              <a:br>
                <a:rPr lang="en-US" sz="1400" dirty="0"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Defining shared vision/values collaboratively with teachers/staff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25984DF-FEA7-478F-A499-2334D3C29233}"/>
                </a:ext>
              </a:extLst>
            </p:cNvPr>
            <p:cNvSpPr/>
            <p:nvPr/>
          </p:nvSpPr>
          <p:spPr>
            <a:xfrm>
              <a:off x="424442" y="2041205"/>
              <a:ext cx="145034" cy="14503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B20B4CB-BFB7-4537-9E9E-1F9EF1F3D3FC}"/>
              </a:ext>
            </a:extLst>
          </p:cNvPr>
          <p:cNvGrpSpPr/>
          <p:nvPr/>
        </p:nvGrpSpPr>
        <p:grpSpPr>
          <a:xfrm>
            <a:off x="331304" y="2822717"/>
            <a:ext cx="11625925" cy="543451"/>
            <a:chOff x="331304" y="2822717"/>
            <a:chExt cx="11625925" cy="543451"/>
          </a:xfrm>
        </p:grpSpPr>
        <p:sp>
          <p:nvSpPr>
            <p:cNvPr id="36" name="Google Shape;142;gb52ae268d5_0_0">
              <a:extLst>
                <a:ext uri="{FF2B5EF4-FFF2-40B4-BE49-F238E27FC236}">
                  <a16:creationId xmlns:a16="http://schemas.microsoft.com/office/drawing/2014/main" id="{8E0CF3EE-D8F8-4539-8BBE-C1FCB1FA9086}"/>
                </a:ext>
              </a:extLst>
            </p:cNvPr>
            <p:cNvSpPr/>
            <p:nvPr/>
          </p:nvSpPr>
          <p:spPr>
            <a:xfrm>
              <a:off x="331304" y="2822717"/>
              <a:ext cx="11625925" cy="543451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ORGANIC PROCESSES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many schools have no formal approval processes or guidelines on how and when to innovate. Spaces and resources are put in place to foster grassroots ideation and piloting of initiatives.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Reflection / Ideation sessions</a:t>
              </a:r>
              <a:endParaRPr lang="en-US" sz="140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3028BD5-9CA0-4CAE-8029-5B19DA4FCE68}"/>
                </a:ext>
              </a:extLst>
            </p:cNvPr>
            <p:cNvSpPr/>
            <p:nvPr/>
          </p:nvSpPr>
          <p:spPr>
            <a:xfrm>
              <a:off x="424442" y="2882717"/>
              <a:ext cx="145034" cy="145030"/>
            </a:xfrm>
            <a:prstGeom prst="ellipse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384150-1115-4D87-B46C-266245D09561}"/>
              </a:ext>
            </a:extLst>
          </p:cNvPr>
          <p:cNvGrpSpPr/>
          <p:nvPr/>
        </p:nvGrpSpPr>
        <p:grpSpPr>
          <a:xfrm>
            <a:off x="331304" y="3488881"/>
            <a:ext cx="11625925" cy="394005"/>
            <a:chOff x="331304" y="3488881"/>
            <a:chExt cx="11625925" cy="394005"/>
          </a:xfrm>
        </p:grpSpPr>
        <p:sp>
          <p:nvSpPr>
            <p:cNvPr id="38" name="Google Shape;142;gb52ae268d5_0_0">
              <a:extLst>
                <a:ext uri="{FF2B5EF4-FFF2-40B4-BE49-F238E27FC236}">
                  <a16:creationId xmlns:a16="http://schemas.microsoft.com/office/drawing/2014/main" id="{13B30D4B-7C85-4AE6-BFD1-6368800408C2}"/>
                </a:ext>
              </a:extLst>
            </p:cNvPr>
            <p:cNvSpPr/>
            <p:nvPr/>
          </p:nvSpPr>
          <p:spPr>
            <a:xfrm>
              <a:off x="331304" y="3488881"/>
              <a:ext cx="11625925" cy="394005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COLLABORATION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: interdisciplinary teams working collaboratively on key strategic innovation initiatives.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Design challenges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829BDB6-49BF-4E6E-B5D2-182EB8AAE855}"/>
                </a:ext>
              </a:extLst>
            </p:cNvPr>
            <p:cNvSpPr/>
            <p:nvPr/>
          </p:nvSpPr>
          <p:spPr>
            <a:xfrm>
              <a:off x="424442" y="3565204"/>
              <a:ext cx="145034" cy="145030"/>
            </a:xfrm>
            <a:prstGeom prst="ellipse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67C8816-9A69-482E-8D9B-89E01BE4E3CF}"/>
              </a:ext>
            </a:extLst>
          </p:cNvPr>
          <p:cNvGrpSpPr/>
          <p:nvPr/>
        </p:nvGrpSpPr>
        <p:grpSpPr>
          <a:xfrm>
            <a:off x="331304" y="3922651"/>
            <a:ext cx="11625925" cy="575620"/>
            <a:chOff x="331304" y="3922651"/>
            <a:chExt cx="11625925" cy="575620"/>
          </a:xfrm>
        </p:grpSpPr>
        <p:sp>
          <p:nvSpPr>
            <p:cNvPr id="39" name="Google Shape;142;gb52ae268d5_0_0">
              <a:extLst>
                <a:ext uri="{FF2B5EF4-FFF2-40B4-BE49-F238E27FC236}">
                  <a16:creationId xmlns:a16="http://schemas.microsoft.com/office/drawing/2014/main" id="{DF8D0A68-612C-4768-8ABA-27A1A3B71EA7}"/>
                </a:ext>
              </a:extLst>
            </p:cNvPr>
            <p:cNvSpPr/>
            <p:nvPr/>
          </p:nvSpPr>
          <p:spPr>
            <a:xfrm>
              <a:off x="331304" y="3922651"/>
              <a:ext cx="11625925" cy="575620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BEST PRACTICES SHARING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best practices generated by teachers and staff are codified and shared to the broader organization, giving credit and voice to the experts.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Communities of Practice / Best practices repository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8C64EEC-A35C-4F8A-8FB2-0AEE85859D12}"/>
                </a:ext>
              </a:extLst>
            </p:cNvPr>
            <p:cNvSpPr/>
            <p:nvPr/>
          </p:nvSpPr>
          <p:spPr>
            <a:xfrm>
              <a:off x="424442" y="3982645"/>
              <a:ext cx="145034" cy="145030"/>
            </a:xfrm>
            <a:prstGeom prst="ellipse">
              <a:avLst/>
            </a:prstGeom>
            <a:solidFill>
              <a:schemeClr val="accent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EC15584-5FAD-4660-B280-B4F8F30A0118}"/>
              </a:ext>
            </a:extLst>
          </p:cNvPr>
          <p:cNvGrpSpPr/>
          <p:nvPr/>
        </p:nvGrpSpPr>
        <p:grpSpPr>
          <a:xfrm>
            <a:off x="331304" y="4532611"/>
            <a:ext cx="11625925" cy="529712"/>
            <a:chOff x="331304" y="4532611"/>
            <a:chExt cx="11625925" cy="529712"/>
          </a:xfrm>
        </p:grpSpPr>
        <p:sp>
          <p:nvSpPr>
            <p:cNvPr id="41" name="Google Shape;142;gb52ae268d5_0_0">
              <a:extLst>
                <a:ext uri="{FF2B5EF4-FFF2-40B4-BE49-F238E27FC236}">
                  <a16:creationId xmlns:a16="http://schemas.microsoft.com/office/drawing/2014/main" id="{7E880AC6-8CCC-4D6E-8485-5076EEE8CF9F}"/>
                </a:ext>
              </a:extLst>
            </p:cNvPr>
            <p:cNvSpPr/>
            <p:nvPr/>
          </p:nvSpPr>
          <p:spPr>
            <a:xfrm>
              <a:off x="331304" y="4532611"/>
              <a:ext cx="11625925" cy="529712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CELEBRATING SUCCESSES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ideas are celebrated to foster innovation, through sharing best practices, giving credit, and rewarding innovation.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Newsletter celebration /  Idea of the month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3012348-136A-4968-84AF-48CB041D4107}"/>
                </a:ext>
              </a:extLst>
            </p:cNvPr>
            <p:cNvSpPr/>
            <p:nvPr/>
          </p:nvSpPr>
          <p:spPr>
            <a:xfrm>
              <a:off x="424442" y="4598869"/>
              <a:ext cx="145034" cy="145030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E92E0E-6DA9-401F-8967-1D3313816A02}"/>
              </a:ext>
            </a:extLst>
          </p:cNvPr>
          <p:cNvGrpSpPr/>
          <p:nvPr/>
        </p:nvGrpSpPr>
        <p:grpSpPr>
          <a:xfrm>
            <a:off x="331304" y="5181613"/>
            <a:ext cx="11625925" cy="536220"/>
            <a:chOff x="331304" y="5181613"/>
            <a:chExt cx="11625925" cy="536220"/>
          </a:xfrm>
        </p:grpSpPr>
        <p:sp>
          <p:nvSpPr>
            <p:cNvPr id="42" name="Google Shape;142;gb52ae268d5_0_0">
              <a:extLst>
                <a:ext uri="{FF2B5EF4-FFF2-40B4-BE49-F238E27FC236}">
                  <a16:creationId xmlns:a16="http://schemas.microsoft.com/office/drawing/2014/main" id="{8FC6C57B-66AB-428F-BDCB-2C5D4A4C2444}"/>
                </a:ext>
              </a:extLst>
            </p:cNvPr>
            <p:cNvSpPr/>
            <p:nvPr/>
          </p:nvSpPr>
          <p:spPr>
            <a:xfrm>
              <a:off x="331304" y="5181613"/>
              <a:ext cx="11625925" cy="536220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TEACHER EMPOWERMENT AND PROFESSIONAL DEVELOPMENT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resources and professional development opportunities are provided to help build skills to innovate and foster autonomy and freedom.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Grants for teachers to pursue innovative project ideas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0E778E-AA94-48F0-9252-C525914E997F}"/>
                </a:ext>
              </a:extLst>
            </p:cNvPr>
            <p:cNvSpPr/>
            <p:nvPr/>
          </p:nvSpPr>
          <p:spPr>
            <a:xfrm>
              <a:off x="424442" y="5241601"/>
              <a:ext cx="145034" cy="145030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3FF3EFF-65D0-4E11-A2E0-8B65BA9E18AE}"/>
              </a:ext>
            </a:extLst>
          </p:cNvPr>
          <p:cNvGrpSpPr/>
          <p:nvPr/>
        </p:nvGrpSpPr>
        <p:grpSpPr>
          <a:xfrm>
            <a:off x="331304" y="5795995"/>
            <a:ext cx="11625925" cy="546998"/>
            <a:chOff x="331304" y="5795995"/>
            <a:chExt cx="11625925" cy="546998"/>
          </a:xfrm>
        </p:grpSpPr>
        <p:sp>
          <p:nvSpPr>
            <p:cNvPr id="49" name="Google Shape;142;gb52ae268d5_0_0">
              <a:extLst>
                <a:ext uri="{FF2B5EF4-FFF2-40B4-BE49-F238E27FC236}">
                  <a16:creationId xmlns:a16="http://schemas.microsoft.com/office/drawing/2014/main" id="{198AB039-6DB5-4ADB-B55D-39D6716BCC58}"/>
                </a:ext>
              </a:extLst>
            </p:cNvPr>
            <p:cNvSpPr/>
            <p:nvPr/>
          </p:nvSpPr>
          <p:spPr>
            <a:xfrm>
              <a:off x="331304" y="5795995"/>
              <a:ext cx="11625925" cy="546998"/>
            </a:xfrm>
            <a:prstGeom prst="rect">
              <a:avLst/>
            </a:prstGeom>
            <a:solidFill>
              <a:schemeClr val="lt1"/>
            </a:solidFill>
            <a:ln w="254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285750" lvl="0" indent="-285750">
                <a:buClr>
                  <a:srgbClr val="000000"/>
                </a:buClr>
                <a:buSzPts val="2000"/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LEADERSHIP SUPPORT</a:t>
              </a:r>
              <a:r>
                <a:rPr lang="en-US" sz="1400" b="1" dirty="0">
                  <a:latin typeface="Arial"/>
                  <a:ea typeface="Arial"/>
                  <a:cs typeface="Arial"/>
                  <a:sym typeface="Arial"/>
                </a:rPr>
                <a:t>:</a:t>
              </a:r>
              <a:r>
                <a:rPr lang="en-US" sz="1400" dirty="0">
                  <a:latin typeface="Arial"/>
                  <a:ea typeface="Arial"/>
                  <a:cs typeface="Arial"/>
                  <a:sym typeface="Arial"/>
                </a:rPr>
                <a:t> leaders lead by example by participating in innovation themselves and providing the spaces to reflect, give feedback and innovate. </a:t>
              </a:r>
              <a:r>
                <a:rPr lang="en-US" sz="1400" b="1" i="1" dirty="0">
                  <a:latin typeface="Arial"/>
                  <a:ea typeface="Arial"/>
                  <a:cs typeface="Arial"/>
                  <a:sym typeface="Arial"/>
                </a:rPr>
                <a:t>Example: Leaders retreat to reflect and brainstorm innovations 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4E28B29-C7B4-4C37-ACAA-AE7D6B529C42}"/>
                </a:ext>
              </a:extLst>
            </p:cNvPr>
            <p:cNvSpPr/>
            <p:nvPr/>
          </p:nvSpPr>
          <p:spPr>
            <a:xfrm>
              <a:off x="424442" y="5871081"/>
              <a:ext cx="145034" cy="145030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75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5" name="Picture 2" descr="Why Product Innovation May Be the Least Important Thing You Can Do | Inc.com">
            <a:extLst>
              <a:ext uri="{FF2B5EF4-FFF2-40B4-BE49-F238E27FC236}">
                <a16:creationId xmlns:a16="http://schemas.microsoft.com/office/drawing/2014/main" id="{7439B30A-6665-415E-9DF4-A02AB48AB6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47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10313</TotalTime>
  <Words>626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Innovation at Making Waves Academy</vt:lpstr>
      <vt:lpstr>An innovative organization has a shared vision, the processes and resources to foster innovation, and a strong innovator’s mindset</vt:lpstr>
      <vt:lpstr>Internal Diagnostic Recap and January Board Meeting Takeaways</vt:lpstr>
      <vt:lpstr>In addition to the internal diagnostic, over the past 2 months we have interviewed external schools to understand best practices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Mathilde De La Calle</dc:creator>
  <cp:lastModifiedBy>Mathilde De La Calle</cp:lastModifiedBy>
  <cp:revision>67</cp:revision>
  <dcterms:created xsi:type="dcterms:W3CDTF">2021-02-16T19:20:41Z</dcterms:created>
  <dcterms:modified xsi:type="dcterms:W3CDTF">2021-03-05T19:05:04Z</dcterms:modified>
</cp:coreProperties>
</file>