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PlW8mv0EkBF1NRcV9biJam/64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4F79A4-350D-4934-826F-9929E5AB09C5}">
  <a:tblStyle styleId="{A24F79A4-350D-4934-826F-9929E5AB09C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9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526742b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8" name="Google Shape;108;gb526742b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52ae268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gb52ae268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8" name="Google Shape;15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4" name="Google Shape;18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0" name="Google Shape;2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abbe507ec0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1" name="Google Shape;221;gabbe507ec0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9" name="Google Shape;2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"/>
          <p:cNvSpPr txBox="1">
            <a:spLocks noGrp="1"/>
          </p:cNvSpPr>
          <p:nvPr>
            <p:ph type="subTitle" idx="1"/>
          </p:nvPr>
        </p:nvSpPr>
        <p:spPr>
          <a:xfrm>
            <a:off x="655325" y="1181798"/>
            <a:ext cx="47589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Berkeley Board of Fellows - MWA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0" name="Google Shape;80;p1"/>
          <p:cNvCxnSpPr/>
          <p:nvPr/>
        </p:nvCxnSpPr>
        <p:spPr>
          <a:xfrm>
            <a:off x="655320" y="2316480"/>
            <a:ext cx="4758905" cy="0"/>
          </a:xfrm>
          <a:prstGeom prst="straightConnector1">
            <a:avLst/>
          </a:prstGeom>
          <a:noFill/>
          <a:ln w="38100" cap="sq" cmpd="sng">
            <a:solidFill>
              <a:srgbClr val="0B539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4161" y="933450"/>
            <a:ext cx="4876800" cy="49911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"/>
          <p:cNvSpPr txBox="1">
            <a:spLocks noGrp="1"/>
          </p:cNvSpPr>
          <p:nvPr>
            <p:ph type="subTitle" idx="1"/>
          </p:nvPr>
        </p:nvSpPr>
        <p:spPr>
          <a:xfrm>
            <a:off x="655325" y="5653423"/>
            <a:ext cx="4758900" cy="8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January 2021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"/>
          <p:cNvSpPr txBox="1">
            <a:spLocks noGrp="1"/>
          </p:cNvSpPr>
          <p:nvPr>
            <p:ph type="ctrTitle"/>
          </p:nvPr>
        </p:nvSpPr>
        <p:spPr>
          <a:xfrm>
            <a:off x="655320" y="2671011"/>
            <a:ext cx="5257803" cy="2427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>
                <a:latin typeface="Arial"/>
                <a:ea typeface="Arial"/>
                <a:cs typeface="Arial"/>
                <a:sym typeface="Arial"/>
              </a:rPr>
              <a:t>Project update - initial findings</a:t>
            </a:r>
            <a:endParaRPr sz="5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endParaRPr sz="5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/>
        </p:nvSpPr>
        <p:spPr>
          <a:xfrm>
            <a:off x="7631917" y="6103341"/>
            <a:ext cx="1011000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 11</a:t>
            </a:r>
            <a:r>
              <a:rPr lang="en-US" sz="1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9" name="Google Shape;89;p2"/>
          <p:cNvGraphicFramePr/>
          <p:nvPr/>
        </p:nvGraphicFramePr>
        <p:xfrm>
          <a:off x="517523" y="129751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{A24F79A4-350D-4934-826F-9929E5AB09C5}</a:tableStyleId>
              </a:tblPr>
              <a:tblGrid>
                <a:gridCol w="158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Nov 20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Dec 20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Jan 21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Feb 21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Mar 21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Apr 21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May 21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Innovation at MWA - pre and during COVID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Innovation function - conceptual design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Board meetings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542925" y="355600"/>
            <a:ext cx="10515600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Reminder: project outline and timeline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4216122" y="5839228"/>
            <a:ext cx="295200" cy="285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5756539" y="5839228"/>
            <a:ext cx="295200" cy="285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7988618" y="5839228"/>
            <a:ext cx="295200" cy="285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0268981" y="5839228"/>
            <a:ext cx="295200" cy="285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9830803" y="6106578"/>
            <a:ext cx="1180800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6</a:t>
            </a:r>
            <a:r>
              <a:rPr lang="en-US" sz="1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Final board presentation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2188075" y="2407575"/>
            <a:ext cx="4678800" cy="2491500"/>
          </a:xfrm>
          <a:prstGeom prst="rect">
            <a:avLst/>
          </a:prstGeom>
          <a:solidFill>
            <a:srgbClr val="EDEDED"/>
          </a:solidFill>
          <a:ln w="12700" cap="flat" cmpd="sng">
            <a:solidFill>
              <a:srgbClr val="7B7B7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GATHERING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Internal MWA interviews</a:t>
            </a:r>
            <a:b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(2) External interviews with relevant schools</a:t>
            </a:r>
            <a:b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(3) External literature research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6981875" y="3732975"/>
            <a:ext cx="1827300" cy="186690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VISIONING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Leadership visioning exercises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5448022" y="6059775"/>
            <a:ext cx="887100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Jan 28</a:t>
            </a:r>
            <a:r>
              <a:rPr lang="en-US" sz="1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Initial findings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3912550" y="6093066"/>
            <a:ext cx="88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 10th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8919825" y="3732975"/>
            <a:ext cx="2634000" cy="186690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Final conceptual design &amp; gathering of feedback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2188075" y="4994550"/>
            <a:ext cx="4678800" cy="61080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SYNTHESIS - BEST PRACTICES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Synthesis on external innovation practices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2188075" y="1701300"/>
            <a:ext cx="4678800" cy="610800"/>
          </a:xfrm>
          <a:prstGeom prst="rect">
            <a:avLst/>
          </a:prstGeom>
          <a:solidFill>
            <a:srgbClr val="CFE2F3"/>
          </a:solidFill>
          <a:ln w="12700" cap="flat" cmpd="sng">
            <a:solidFill>
              <a:srgbClr val="7B7B7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SYNTHESIS - INNOVATION AT MWA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Synthesis on internal innovation practices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4263774" y="2312100"/>
            <a:ext cx="520200" cy="307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 rot="10800000">
            <a:off x="4263817" y="4686707"/>
            <a:ext cx="520200" cy="307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5" name="Google Shape;105;p2"/>
          <p:cNvCxnSpPr/>
          <p:nvPr/>
        </p:nvCxnSpPr>
        <p:spPr>
          <a:xfrm rot="10800000" flipH="1">
            <a:off x="0" y="1199050"/>
            <a:ext cx="12211800" cy="9000"/>
          </a:xfrm>
          <a:prstGeom prst="straightConnector1">
            <a:avLst/>
          </a:prstGeom>
          <a:noFill/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526742bec_0_0"/>
          <p:cNvSpPr txBox="1"/>
          <p:nvPr/>
        </p:nvSpPr>
        <p:spPr>
          <a:xfrm>
            <a:off x="7631917" y="6103341"/>
            <a:ext cx="1011000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 11</a:t>
            </a:r>
            <a:r>
              <a:rPr lang="en-US" sz="1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1" name="Google Shape;111;gb526742bec_0_0"/>
          <p:cNvGraphicFramePr/>
          <p:nvPr/>
        </p:nvGraphicFramePr>
        <p:xfrm>
          <a:off x="517523" y="129751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{A24F79A4-350D-4934-826F-9929E5AB09C5}</a:tableStyleId>
              </a:tblPr>
              <a:tblGrid>
                <a:gridCol w="158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9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Nov 20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Dec 20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Jan 21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Feb 21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Mar 21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Apr 21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May 21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Innovation at MWA - pre and during COVID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Innovation function - conceptual design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Board meetings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" name="Google Shape;112;gb526742bec_0_0"/>
          <p:cNvSpPr txBox="1">
            <a:spLocks noGrp="1"/>
          </p:cNvSpPr>
          <p:nvPr>
            <p:ph type="title"/>
          </p:nvPr>
        </p:nvSpPr>
        <p:spPr>
          <a:xfrm>
            <a:off x="542925" y="355600"/>
            <a:ext cx="10515600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Reminder: project outline and timeline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b526742bec_0_0"/>
          <p:cNvSpPr/>
          <p:nvPr/>
        </p:nvSpPr>
        <p:spPr>
          <a:xfrm>
            <a:off x="4216122" y="5839228"/>
            <a:ext cx="295200" cy="285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gb526742bec_0_0"/>
          <p:cNvSpPr/>
          <p:nvPr/>
        </p:nvSpPr>
        <p:spPr>
          <a:xfrm>
            <a:off x="5756539" y="5839228"/>
            <a:ext cx="295200" cy="285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gb526742bec_0_0"/>
          <p:cNvSpPr/>
          <p:nvPr/>
        </p:nvSpPr>
        <p:spPr>
          <a:xfrm>
            <a:off x="7988618" y="5839228"/>
            <a:ext cx="295200" cy="285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b526742bec_0_0"/>
          <p:cNvSpPr/>
          <p:nvPr/>
        </p:nvSpPr>
        <p:spPr>
          <a:xfrm>
            <a:off x="10268981" y="5839228"/>
            <a:ext cx="295200" cy="285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b526742bec_0_0"/>
          <p:cNvSpPr txBox="1"/>
          <p:nvPr/>
        </p:nvSpPr>
        <p:spPr>
          <a:xfrm>
            <a:off x="9830803" y="6106578"/>
            <a:ext cx="1180800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6</a:t>
            </a:r>
            <a:r>
              <a:rPr lang="en-US" sz="1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Final board presentation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gb526742bec_0_0"/>
          <p:cNvSpPr/>
          <p:nvPr/>
        </p:nvSpPr>
        <p:spPr>
          <a:xfrm>
            <a:off x="2188075" y="2407575"/>
            <a:ext cx="4678800" cy="2491500"/>
          </a:xfrm>
          <a:prstGeom prst="rect">
            <a:avLst/>
          </a:prstGeom>
          <a:solidFill>
            <a:srgbClr val="EDEDED"/>
          </a:solidFill>
          <a:ln w="12700" cap="flat" cmpd="sng">
            <a:solidFill>
              <a:srgbClr val="7B7B7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GATHERING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(1) Internal MWA interviews</a:t>
            </a:r>
            <a:b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(2) External interviews with relevant schools</a:t>
            </a:r>
            <a:b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(3) External literature research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b526742bec_0_0"/>
          <p:cNvSpPr/>
          <p:nvPr/>
        </p:nvSpPr>
        <p:spPr>
          <a:xfrm>
            <a:off x="6981875" y="3732975"/>
            <a:ext cx="1827300" cy="186690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VISIONING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Leadership visioning exercises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b526742bec_0_0"/>
          <p:cNvSpPr txBox="1"/>
          <p:nvPr/>
        </p:nvSpPr>
        <p:spPr>
          <a:xfrm>
            <a:off x="5448022" y="6059775"/>
            <a:ext cx="887100" cy="7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Jan 28</a:t>
            </a:r>
            <a:r>
              <a:rPr lang="en-US" sz="14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Initial findings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b526742bec_0_0"/>
          <p:cNvSpPr txBox="1"/>
          <p:nvPr/>
        </p:nvSpPr>
        <p:spPr>
          <a:xfrm>
            <a:off x="3912550" y="6093066"/>
            <a:ext cx="88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 10th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b526742bec_0_0"/>
          <p:cNvSpPr/>
          <p:nvPr/>
        </p:nvSpPr>
        <p:spPr>
          <a:xfrm>
            <a:off x="8919825" y="3732975"/>
            <a:ext cx="2634000" cy="186690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Final conceptual design &amp; gathering of feedback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b526742bec_0_0"/>
          <p:cNvSpPr/>
          <p:nvPr/>
        </p:nvSpPr>
        <p:spPr>
          <a:xfrm>
            <a:off x="2188075" y="4994550"/>
            <a:ext cx="4678800" cy="61080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BF9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SYNTHESIS - BEST PRACTICES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Synthesis on external innovation practices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b526742bec_0_0"/>
          <p:cNvSpPr/>
          <p:nvPr/>
        </p:nvSpPr>
        <p:spPr>
          <a:xfrm>
            <a:off x="2188075" y="1701300"/>
            <a:ext cx="4678800" cy="610800"/>
          </a:xfrm>
          <a:prstGeom prst="rect">
            <a:avLst/>
          </a:prstGeom>
          <a:solidFill>
            <a:srgbClr val="CFE2F3"/>
          </a:solidFill>
          <a:ln w="12700" cap="flat" cmpd="sng">
            <a:solidFill>
              <a:srgbClr val="7B7B7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SYNTHESIS - INNOVATION AT MWA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Synthesis on internal innovation practices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b526742bec_0_0"/>
          <p:cNvSpPr/>
          <p:nvPr/>
        </p:nvSpPr>
        <p:spPr>
          <a:xfrm>
            <a:off x="4263774" y="2312100"/>
            <a:ext cx="520200" cy="307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b526742bec_0_0"/>
          <p:cNvSpPr/>
          <p:nvPr/>
        </p:nvSpPr>
        <p:spPr>
          <a:xfrm rot="10800000">
            <a:off x="4263817" y="4686707"/>
            <a:ext cx="520200" cy="307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gb526742bec_0_0"/>
          <p:cNvCxnSpPr/>
          <p:nvPr/>
        </p:nvCxnSpPr>
        <p:spPr>
          <a:xfrm rot="10800000" flipH="1">
            <a:off x="0" y="1199050"/>
            <a:ext cx="12211800" cy="9000"/>
          </a:xfrm>
          <a:prstGeom prst="straightConnector1">
            <a:avLst/>
          </a:prstGeom>
          <a:noFill/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8" name="Google Shape;128;gb526742bec_0_0"/>
          <p:cNvSpPr/>
          <p:nvPr/>
        </p:nvSpPr>
        <p:spPr>
          <a:xfrm>
            <a:off x="5412545" y="5782392"/>
            <a:ext cx="975900" cy="1055100"/>
          </a:xfrm>
          <a:prstGeom prst="rect">
            <a:avLst/>
          </a:prstGeom>
          <a:noFill/>
          <a:ln w="25400" cap="flat" cmpd="sng">
            <a:solidFill>
              <a:srgbClr val="0B539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b526742bec_0_0"/>
          <p:cNvSpPr/>
          <p:nvPr/>
        </p:nvSpPr>
        <p:spPr>
          <a:xfrm>
            <a:off x="2178838" y="1679315"/>
            <a:ext cx="9486300" cy="3951300"/>
          </a:xfrm>
          <a:prstGeom prst="rect">
            <a:avLst/>
          </a:prstGeom>
          <a:solidFill>
            <a:schemeClr val="lt1">
              <a:alpha val="69019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gb526742bec_0_0"/>
          <p:cNvSpPr/>
          <p:nvPr/>
        </p:nvSpPr>
        <p:spPr>
          <a:xfrm>
            <a:off x="6164873" y="3137274"/>
            <a:ext cx="5419500" cy="24915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Objectives of Jan 28th board </a:t>
            </a:r>
            <a:r>
              <a:rPr lang="en-US" sz="1800" b="1">
                <a:solidFill>
                  <a:srgbClr val="0B5394"/>
                </a:solidFill>
              </a:rPr>
              <a:t>presentation</a:t>
            </a:r>
            <a:r>
              <a:rPr lang="en-US" sz="18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br>
              <a:rPr lang="en-US" sz="18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(1) Celebrate successes of innovation at MWA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(2) Reflect on improvement opportunities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(3) Discuss findings and next steps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52ae268d5_0_0"/>
          <p:cNvSpPr/>
          <p:nvPr/>
        </p:nvSpPr>
        <p:spPr>
          <a:xfrm>
            <a:off x="785100" y="5524518"/>
            <a:ext cx="10681800" cy="113271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Culture and Leadership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b52ae268d5_0_0"/>
          <p:cNvSpPr/>
          <p:nvPr/>
        </p:nvSpPr>
        <p:spPr>
          <a:xfrm>
            <a:off x="6291396" y="3257014"/>
            <a:ext cx="5175504" cy="201168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Enabling Capabilities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b52ae268d5_0_0"/>
          <p:cNvSpPr txBox="1">
            <a:spLocks noGrp="1"/>
          </p:cNvSpPr>
          <p:nvPr>
            <p:ph type="title"/>
          </p:nvPr>
        </p:nvSpPr>
        <p:spPr>
          <a:xfrm>
            <a:off x="542925" y="62652"/>
            <a:ext cx="11307300" cy="1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The diagnostic is rooted in key elements of successful innovation 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8" name="Google Shape;138;gb52ae268d5_0_0"/>
          <p:cNvCxnSpPr/>
          <p:nvPr/>
        </p:nvCxnSpPr>
        <p:spPr>
          <a:xfrm rot="10800000" flipH="1">
            <a:off x="0" y="1226758"/>
            <a:ext cx="12211800" cy="9000"/>
          </a:xfrm>
          <a:prstGeom prst="straightConnector1">
            <a:avLst/>
          </a:prstGeom>
          <a:noFill/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9" name="Google Shape;139;gb52ae268d5_0_0"/>
          <p:cNvSpPr/>
          <p:nvPr/>
        </p:nvSpPr>
        <p:spPr>
          <a:xfrm>
            <a:off x="785099" y="3257014"/>
            <a:ext cx="5176637" cy="201090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Processes and Structures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b52ae268d5_0_0"/>
          <p:cNvSpPr txBox="1"/>
          <p:nvPr/>
        </p:nvSpPr>
        <p:spPr>
          <a:xfrm>
            <a:off x="913525" y="5838739"/>
            <a:ext cx="8799947" cy="81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Leadership messaging and expectation setting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Comfort with “test and learn” mindset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Shared vocabulary and experience around innovation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b52ae268d5_0_0"/>
          <p:cNvSpPr txBox="1"/>
          <p:nvPr/>
        </p:nvSpPr>
        <p:spPr>
          <a:xfrm>
            <a:off x="6430231" y="3626819"/>
            <a:ext cx="4311900" cy="161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Technological infrastructure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to and use of high-quality data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and technology literacy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Additional resource investments when needed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Cross-functional collaboration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b52ae268d5_0_0"/>
          <p:cNvSpPr/>
          <p:nvPr/>
        </p:nvSpPr>
        <p:spPr>
          <a:xfrm>
            <a:off x="785100" y="1866563"/>
            <a:ext cx="10681800" cy="11338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Innovation Vision and Strategy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b52ae268d5_0_0"/>
          <p:cNvSpPr txBox="1"/>
          <p:nvPr/>
        </p:nvSpPr>
        <p:spPr>
          <a:xfrm>
            <a:off x="933550" y="2204725"/>
            <a:ext cx="9087300" cy="5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Aligned vision for what it means for the organization to be innovative and </a:t>
            </a:r>
            <a:r>
              <a:rPr lang="en-US">
                <a:solidFill>
                  <a:schemeClr val="dk1"/>
                </a:solidFill>
              </a:rPr>
              <a:t>practice a </a:t>
            </a: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“test and learn” approach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Goals for innovation and approach for achieving those goals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b52ae268d5_0_0"/>
          <p:cNvSpPr/>
          <p:nvPr/>
        </p:nvSpPr>
        <p:spPr>
          <a:xfrm>
            <a:off x="0" y="1415107"/>
            <a:ext cx="12211800" cy="3462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INNOVATION FRAMEWORK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b52ae268d5_0_0"/>
          <p:cNvSpPr txBox="1"/>
          <p:nvPr/>
        </p:nvSpPr>
        <p:spPr>
          <a:xfrm>
            <a:off x="913525" y="3626819"/>
            <a:ext cx="4776300" cy="14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Processes for generating, pitching, and piloting ideas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Defined roles and decision-making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Forums for submitting and weighing-in on ideas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Paths for </a:t>
            </a:r>
            <a:r>
              <a:rPr lang="en-US"/>
              <a:t>evaluating and implementing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ideas of varying complexity/costs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b52ae268d5_0_0"/>
          <p:cNvSpPr/>
          <p:nvPr/>
        </p:nvSpPr>
        <p:spPr>
          <a:xfrm rot="5400000">
            <a:off x="3312297" y="2955617"/>
            <a:ext cx="122241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b52ae268d5_0_0"/>
          <p:cNvSpPr/>
          <p:nvPr/>
        </p:nvSpPr>
        <p:spPr>
          <a:xfrm rot="5400000">
            <a:off x="8823585" y="2955617"/>
            <a:ext cx="111127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b52ae268d5_0_0"/>
          <p:cNvSpPr/>
          <p:nvPr/>
        </p:nvSpPr>
        <p:spPr>
          <a:xfrm rot="-5400000">
            <a:off x="3317853" y="5223120"/>
            <a:ext cx="111127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b52ae268d5_0_0"/>
          <p:cNvSpPr/>
          <p:nvPr/>
        </p:nvSpPr>
        <p:spPr>
          <a:xfrm rot="-5400000">
            <a:off x="8823586" y="5223120"/>
            <a:ext cx="111127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gb52ae268d5_0_0" descr="tools Icon 20033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69435" y="3277539"/>
            <a:ext cx="362732" cy="380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b52ae268d5_0_0" descr="strategy Icon 6949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10656" y="1869820"/>
            <a:ext cx="556244" cy="538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b52ae268d5_0_0" descr="process Icon 24740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8429" y="3277539"/>
            <a:ext cx="447848" cy="442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b52ae268d5_0_0" descr="team Icon 221719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015636" y="5515654"/>
            <a:ext cx="451264" cy="3991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4" name="Google Shape;154;gb52ae268d5_0_0"/>
          <p:cNvCxnSpPr/>
          <p:nvPr/>
        </p:nvCxnSpPr>
        <p:spPr>
          <a:xfrm>
            <a:off x="5946277" y="4099389"/>
            <a:ext cx="345119" cy="0"/>
          </a:xfrm>
          <a:prstGeom prst="straightConnector1">
            <a:avLst/>
          </a:prstGeom>
          <a:noFill/>
          <a:ln w="28575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55" name="Google Shape;155;gb52ae268d5_0_0"/>
          <p:cNvCxnSpPr>
            <a:stCxn id="136" idx="1"/>
            <a:endCxn id="139" idx="3"/>
          </p:cNvCxnSpPr>
          <p:nvPr/>
        </p:nvCxnSpPr>
        <p:spPr>
          <a:xfrm rot="10800000">
            <a:off x="5961696" y="4262554"/>
            <a:ext cx="329700" cy="300"/>
          </a:xfrm>
          <a:prstGeom prst="straightConnector1">
            <a:avLst/>
          </a:prstGeom>
          <a:noFill/>
          <a:ln w="28575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/>
          <p:nvPr/>
        </p:nvSpPr>
        <p:spPr>
          <a:xfrm>
            <a:off x="785100" y="5032554"/>
            <a:ext cx="10681800" cy="113271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Culture and Leadership</a:t>
            </a:r>
            <a:endParaRPr sz="1400" b="0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9"/>
          <p:cNvSpPr/>
          <p:nvPr/>
        </p:nvSpPr>
        <p:spPr>
          <a:xfrm>
            <a:off x="6291396" y="2765050"/>
            <a:ext cx="5175504" cy="201168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Enabling Capabilities</a:t>
            </a:r>
            <a:endParaRPr sz="1400" b="0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9"/>
          <p:cNvSpPr txBox="1">
            <a:spLocks noGrp="1"/>
          </p:cNvSpPr>
          <p:nvPr>
            <p:ph type="title"/>
          </p:nvPr>
        </p:nvSpPr>
        <p:spPr>
          <a:xfrm>
            <a:off x="542925" y="62652"/>
            <a:ext cx="11307300" cy="1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MWA has a </a:t>
            </a: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strong foundation of success 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with innovation that has accelerated during the COVID-19 pandemic...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3" name="Google Shape;163;p9"/>
          <p:cNvCxnSpPr/>
          <p:nvPr/>
        </p:nvCxnSpPr>
        <p:spPr>
          <a:xfrm rot="10800000" flipH="1">
            <a:off x="0" y="1226758"/>
            <a:ext cx="12211800" cy="9000"/>
          </a:xfrm>
          <a:prstGeom prst="straightConnector1">
            <a:avLst/>
          </a:prstGeom>
          <a:noFill/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4" name="Google Shape;164;p9"/>
          <p:cNvSpPr/>
          <p:nvPr/>
        </p:nvSpPr>
        <p:spPr>
          <a:xfrm>
            <a:off x="785099" y="2765050"/>
            <a:ext cx="5176637" cy="201090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Processes and Structures</a:t>
            </a:r>
            <a:endParaRPr sz="1400" b="0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p9" descr="tools Icon 20033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69435" y="2794461"/>
            <a:ext cx="362732" cy="380597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9"/>
          <p:cNvSpPr txBox="1"/>
          <p:nvPr/>
        </p:nvSpPr>
        <p:spPr>
          <a:xfrm>
            <a:off x="913525" y="5346775"/>
            <a:ext cx="9833244" cy="81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</a:rPr>
              <a:t>Several big ideas have been acted-on because of instances of strong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leadership support</a:t>
            </a:r>
            <a:r>
              <a:rPr lang="en-US" sz="1200" b="1">
                <a:solidFill>
                  <a:schemeClr val="dk1"/>
                </a:solidFill>
              </a:rPr>
              <a:t>,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including from the board</a:t>
            </a:r>
            <a:r>
              <a:rPr lang="en-US" sz="1200">
                <a:solidFill>
                  <a:schemeClr val="dk1"/>
                </a:solidFill>
              </a:rPr>
              <a:t> (e.g., Advisory)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Multiple teams have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adopted agile, user-centered design, and other frameworks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foster innovation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COVID has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empowered people to “think outside the box” and challenge the status quo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9"/>
          <p:cNvSpPr txBox="1"/>
          <p:nvPr/>
        </p:nvSpPr>
        <p:spPr>
          <a:xfrm>
            <a:off x="6430231" y="3171669"/>
            <a:ext cx="4848300" cy="1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COVID provided urgency and resources to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accelerate providing access to and the use of technolog</a:t>
            </a:r>
            <a:r>
              <a:rPr lang="en-US" sz="1200" b="1">
                <a:solidFill>
                  <a:schemeClr val="dk1"/>
                </a:solidFill>
              </a:rPr>
              <a:t>y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(tools</a:t>
            </a:r>
            <a:r>
              <a:rPr lang="en-US" sz="1200" b="1">
                <a:solidFill>
                  <a:schemeClr val="dk1"/>
                </a:solidFill>
              </a:rPr>
              <a:t> &amp;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MWA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data as a diagnostic tool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(e.g., surveys)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COVID provided opportunities to further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automate manual tasks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freeing time for faculty, staff and students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Leadership’s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willingness to invest resources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critical needs during COVID has accelerated progress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9"/>
          <p:cNvSpPr/>
          <p:nvPr/>
        </p:nvSpPr>
        <p:spPr>
          <a:xfrm>
            <a:off x="785100" y="1374599"/>
            <a:ext cx="10681800" cy="11338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Innovation Vision and Strategy</a:t>
            </a:r>
            <a:endParaRPr sz="1400" b="0" i="0" u="none" strike="noStrike" cap="none">
              <a:solidFill>
                <a:srgbClr val="0066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p9" descr="strategy Icon 6949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10656" y="1386742"/>
            <a:ext cx="556244" cy="538513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9"/>
          <p:cNvSpPr txBox="1"/>
          <p:nvPr/>
        </p:nvSpPr>
        <p:spPr>
          <a:xfrm>
            <a:off x="913525" y="1724141"/>
            <a:ext cx="9577613" cy="735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Innovation is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prioritized in MWA strategic plan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Innovation work is underway through a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MOCHA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act on that priority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p9" descr="process Icon 24740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8429" y="2794461"/>
            <a:ext cx="447848" cy="442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9" descr="team Icon 221719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015636" y="5032576"/>
            <a:ext cx="451264" cy="399109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9"/>
          <p:cNvSpPr/>
          <p:nvPr/>
        </p:nvSpPr>
        <p:spPr>
          <a:xfrm>
            <a:off x="-9141" y="6254292"/>
            <a:ext cx="12211800" cy="61331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 strengths: Innovat</a:t>
            </a:r>
            <a:r>
              <a:rPr lang="en-US" sz="1700" b="1">
                <a:solidFill>
                  <a:schemeClr val="lt1"/>
                </a:solidFill>
              </a:rPr>
              <a:t>ion highlighted as a strategic priority, Faculty and staff pursuing innovation proactively,</a:t>
            </a: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1700" b="1">
                <a:solidFill>
                  <a:schemeClr val="lt1"/>
                </a:solidFill>
              </a:rPr>
              <a:t>S</a:t>
            </a: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trong foundation of technological tools and data usage </a:t>
            </a:r>
            <a:endParaRPr sz="11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9"/>
          <p:cNvSpPr txBox="1"/>
          <p:nvPr/>
        </p:nvSpPr>
        <p:spPr>
          <a:xfrm>
            <a:off x="913525" y="3171669"/>
            <a:ext cx="4776300" cy="14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MWA is taking a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proactive approach </a:t>
            </a:r>
            <a:r>
              <a:rPr lang="en-US" sz="1200">
                <a:solidFill>
                  <a:schemeClr val="dk1"/>
                </a:solidFill>
              </a:rPr>
              <a:t>to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innovating (e.g. getting Chromebooks prior to pandemic, holistic services, etc.)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MWA staff and teachers are finding ways to </a:t>
            </a:r>
            <a:r>
              <a:rPr lang="en-US" sz="1200" b="1">
                <a:solidFill>
                  <a:schemeClr val="dk1"/>
                </a:solidFill>
              </a:rPr>
              <a:t>test </a:t>
            </a:r>
            <a:r>
              <a:rPr lang="en-US" sz="1200" b="1" i="0" u="none" strike="noStrike" cap="none">
                <a:solidFill>
                  <a:schemeClr val="dk1"/>
                </a:solidFill>
              </a:rPr>
              <a:t>new ideas</a:t>
            </a:r>
            <a:endParaRPr sz="1200" b="1" i="0" u="none" strike="noStrike" cap="none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Meeting and communication cadences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leadership team at start of pandemic improved momentum and transparency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Input from faculty, staff and students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considered for different innovations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09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9"/>
          <p:cNvSpPr/>
          <p:nvPr/>
        </p:nvSpPr>
        <p:spPr>
          <a:xfrm rot="5400000">
            <a:off x="3312297" y="2463653"/>
            <a:ext cx="122241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9"/>
          <p:cNvSpPr/>
          <p:nvPr/>
        </p:nvSpPr>
        <p:spPr>
          <a:xfrm rot="5400000">
            <a:off x="8823585" y="2463653"/>
            <a:ext cx="111127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9"/>
          <p:cNvSpPr/>
          <p:nvPr/>
        </p:nvSpPr>
        <p:spPr>
          <a:xfrm rot="-5400000">
            <a:off x="3317853" y="4731156"/>
            <a:ext cx="111127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9"/>
          <p:cNvSpPr/>
          <p:nvPr/>
        </p:nvSpPr>
        <p:spPr>
          <a:xfrm rot="-5400000">
            <a:off x="8823586" y="4731156"/>
            <a:ext cx="111127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9" name="Google Shape;179;p9" descr="success Icon 16920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376533" y="396919"/>
            <a:ext cx="757104" cy="7571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0" name="Google Shape;180;p9"/>
          <p:cNvCxnSpPr/>
          <p:nvPr/>
        </p:nvCxnSpPr>
        <p:spPr>
          <a:xfrm>
            <a:off x="5946277" y="3585686"/>
            <a:ext cx="345119" cy="0"/>
          </a:xfrm>
          <a:prstGeom prst="straightConnector1">
            <a:avLst/>
          </a:prstGeom>
          <a:noFill/>
          <a:ln w="28575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81" name="Google Shape;181;p9"/>
          <p:cNvCxnSpPr/>
          <p:nvPr/>
        </p:nvCxnSpPr>
        <p:spPr>
          <a:xfrm rot="10800000">
            <a:off x="5961736" y="3748765"/>
            <a:ext cx="329660" cy="386"/>
          </a:xfrm>
          <a:prstGeom prst="straightConnector1">
            <a:avLst/>
          </a:prstGeom>
          <a:noFill/>
          <a:ln w="28575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"/>
          <p:cNvSpPr/>
          <p:nvPr/>
        </p:nvSpPr>
        <p:spPr>
          <a:xfrm>
            <a:off x="-9141" y="6254292"/>
            <a:ext cx="12211800" cy="613314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 Opportunities: </a:t>
            </a:r>
            <a:r>
              <a:rPr lang="en-US" sz="1700" b="1">
                <a:solidFill>
                  <a:schemeClr val="lt1"/>
                </a:solidFill>
              </a:rPr>
              <a:t>Streamlining and c</a:t>
            </a: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larifying the innovation and decision-making process, </a:t>
            </a:r>
            <a:r>
              <a:rPr lang="en-US" sz="1700" b="1">
                <a:solidFill>
                  <a:schemeClr val="lt1"/>
                </a:solidFill>
              </a:rPr>
              <a:t>F</a:t>
            </a: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urther developing cross-collaboration and technical expertise, and </a:t>
            </a:r>
            <a:r>
              <a:rPr lang="en-US" sz="1700" b="1">
                <a:solidFill>
                  <a:schemeClr val="lt1"/>
                </a:solidFill>
              </a:rPr>
              <a:t>B</a:t>
            </a: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uilding a </a:t>
            </a:r>
            <a:r>
              <a:rPr lang="en-US" sz="1700" b="1">
                <a:solidFill>
                  <a:schemeClr val="lt1"/>
                </a:solidFill>
              </a:rPr>
              <a:t>“</a:t>
            </a: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test and learn</a:t>
            </a:r>
            <a:r>
              <a:rPr lang="en-US" sz="1700" b="1">
                <a:solidFill>
                  <a:schemeClr val="lt1"/>
                </a:solidFill>
              </a:rPr>
              <a:t>”</a:t>
            </a: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culture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1"/>
          <p:cNvSpPr/>
          <p:nvPr/>
        </p:nvSpPr>
        <p:spPr>
          <a:xfrm>
            <a:off x="785100" y="5032554"/>
            <a:ext cx="10681800" cy="113271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BF9000"/>
                </a:solidFill>
                <a:latin typeface="Arial"/>
                <a:ea typeface="Arial"/>
                <a:cs typeface="Arial"/>
                <a:sym typeface="Arial"/>
              </a:rPr>
              <a:t>Culture and Leadership</a:t>
            </a:r>
            <a:endParaRPr sz="1400" b="0" i="0" u="none" strike="noStrike" cap="none">
              <a:solidFill>
                <a:srgbClr val="BF9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1"/>
          <p:cNvSpPr/>
          <p:nvPr/>
        </p:nvSpPr>
        <p:spPr>
          <a:xfrm>
            <a:off x="6291396" y="2765050"/>
            <a:ext cx="5175504" cy="201168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BF9000"/>
                </a:solidFill>
                <a:latin typeface="Arial"/>
                <a:ea typeface="Arial"/>
                <a:cs typeface="Arial"/>
                <a:sym typeface="Arial"/>
              </a:rPr>
              <a:t>Enabling Capabilities</a:t>
            </a:r>
            <a:endParaRPr sz="1400" b="0" i="0" u="none" strike="noStrike" cap="none">
              <a:solidFill>
                <a:srgbClr val="BF9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1"/>
          <p:cNvSpPr txBox="1">
            <a:spLocks noGrp="1"/>
          </p:cNvSpPr>
          <p:nvPr>
            <p:ph type="title"/>
          </p:nvPr>
        </p:nvSpPr>
        <p:spPr>
          <a:xfrm>
            <a:off x="542925" y="62652"/>
            <a:ext cx="11307300" cy="1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...as well as </a:t>
            </a:r>
            <a:r>
              <a:rPr lang="en-US" sz="3200" b="1">
                <a:latin typeface="Arial"/>
                <a:ea typeface="Arial"/>
                <a:cs typeface="Arial"/>
                <a:sym typeface="Arial"/>
              </a:rPr>
              <a:t>opportunities to further strengthen </a:t>
            </a:r>
            <a:r>
              <a:rPr lang="en-US" sz="3200">
                <a:latin typeface="Arial"/>
                <a:ea typeface="Arial"/>
                <a:cs typeface="Arial"/>
                <a:sym typeface="Arial"/>
              </a:rPr>
              <a:t>its innovation capabilities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1"/>
          <p:cNvCxnSpPr/>
          <p:nvPr/>
        </p:nvCxnSpPr>
        <p:spPr>
          <a:xfrm rot="10800000" flipH="1">
            <a:off x="0" y="1226758"/>
            <a:ext cx="12211800" cy="9000"/>
          </a:xfrm>
          <a:prstGeom prst="straightConnector1">
            <a:avLst/>
          </a:prstGeom>
          <a:noFill/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1" name="Google Shape;191;p21"/>
          <p:cNvSpPr/>
          <p:nvPr/>
        </p:nvSpPr>
        <p:spPr>
          <a:xfrm>
            <a:off x="785099" y="2765050"/>
            <a:ext cx="5176637" cy="201090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BF9000"/>
                </a:solidFill>
                <a:latin typeface="Arial"/>
                <a:ea typeface="Arial"/>
                <a:cs typeface="Arial"/>
                <a:sym typeface="Arial"/>
              </a:rPr>
              <a:t>Processes and Structures</a:t>
            </a:r>
            <a:endParaRPr sz="1400" b="0" i="0" u="none" strike="noStrike" cap="none">
              <a:solidFill>
                <a:srgbClr val="BF9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1"/>
          <p:cNvSpPr txBox="1"/>
          <p:nvPr/>
        </p:nvSpPr>
        <p:spPr>
          <a:xfrm>
            <a:off x="913525" y="5346775"/>
            <a:ext cx="10022298" cy="818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Innovation often runs-up against </a:t>
            </a: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risk-aversion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focus on </a:t>
            </a: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compliance - 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feel freer than others to embrace an </a:t>
            </a: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“it’s okay to fail” 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culture 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Opportunity to build up the </a:t>
            </a: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“vocabulary of innovation”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“yes, and” 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opposed to </a:t>
            </a:r>
            <a:r>
              <a:rPr lang="en-US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“we can’t do that”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or </a:t>
            </a:r>
            <a:r>
              <a:rPr lang="en-US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“we’ve always done it this way”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Uneven </a:t>
            </a:r>
            <a:r>
              <a:rPr lang="en-US" sz="1200" b="1" i="0" u="none" strike="noStrike" cap="none">
                <a:solidFill>
                  <a:srgbClr val="000000"/>
                </a:solidFill>
              </a:rPr>
              <a:t>external </a:t>
            </a: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sharing of best practices </a:t>
            </a:r>
            <a:r>
              <a:rPr lang="en-US" sz="1200"/>
              <a:t>across 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departments</a:t>
            </a:r>
            <a:r>
              <a:rPr lang="en-US" sz="1200"/>
              <a:t> and with other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schools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1"/>
          <p:cNvSpPr txBox="1"/>
          <p:nvPr/>
        </p:nvSpPr>
        <p:spPr>
          <a:xfrm>
            <a:off x="6430231" y="3165677"/>
            <a:ext cx="4848244" cy="1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identified to continue efforts to build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baseline technical expertise in tools/data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all staff and faculty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Desire to continue </a:t>
            </a:r>
            <a:r>
              <a:rPr lang="en-US" sz="1200">
                <a:solidFill>
                  <a:schemeClr val="dk1"/>
                </a:solidFill>
              </a:rPr>
              <a:t>working towards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constant monitoring and data collection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proactively inform decisions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Increased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for cross-collaboration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implement breakthrough innovation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1"/>
          <p:cNvSpPr/>
          <p:nvPr/>
        </p:nvSpPr>
        <p:spPr>
          <a:xfrm>
            <a:off x="785100" y="1374599"/>
            <a:ext cx="10681800" cy="11338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BF9000"/>
                </a:solidFill>
                <a:latin typeface="Arial"/>
                <a:ea typeface="Arial"/>
                <a:cs typeface="Arial"/>
                <a:sym typeface="Arial"/>
              </a:rPr>
              <a:t>Innovation Vision and Strategy</a:t>
            </a:r>
            <a:endParaRPr sz="1400" b="0" i="0" u="none" strike="noStrike" cap="none">
              <a:solidFill>
                <a:srgbClr val="BF9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1"/>
          <p:cNvSpPr txBox="1"/>
          <p:nvPr/>
        </p:nvSpPr>
        <p:spPr>
          <a:xfrm>
            <a:off x="933547" y="1724141"/>
            <a:ext cx="9577613" cy="735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Vision and goals for innovation not yet formalized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create a single, aligned strategy that spans</a:t>
            </a:r>
            <a:r>
              <a:rPr lang="en-US" sz="1200">
                <a:solidFill>
                  <a:schemeClr val="dk1"/>
                </a:solidFill>
              </a:rPr>
              <a:t> various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pockets of innovation across MWA (work is underway through MOCHA to </a:t>
            </a:r>
            <a:r>
              <a:rPr lang="en-US" sz="1200">
                <a:solidFill>
                  <a:schemeClr val="dk1"/>
                </a:solidFill>
              </a:rPr>
              <a:t>provide this unifying strategy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Innovation is happening, but at times the pace and nature of change creates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 fatigue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1"/>
          <p:cNvSpPr txBox="1"/>
          <p:nvPr/>
        </p:nvSpPr>
        <p:spPr>
          <a:xfrm>
            <a:off x="913525" y="3165668"/>
            <a:ext cx="4922100" cy="161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Chain of command feels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extensive and unclear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many, serves as a deterrent to pursue innovation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Long, restrictive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processes to vet and pilot new ideas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staff feel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unclear on what is allowable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pilot/implement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for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standardizing and codifying processes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sz="1200">
                <a:solidFill>
                  <a:schemeClr val="dk1"/>
                </a:solidFill>
              </a:rPr>
              <a:t>pitching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approving and piloting new ideas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Opportunity for more </a:t>
            </a: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evaluation and monitoring </a:t>
            </a: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innovations 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1"/>
          <p:cNvSpPr/>
          <p:nvPr/>
        </p:nvSpPr>
        <p:spPr>
          <a:xfrm rot="5400000">
            <a:off x="3312297" y="2463653"/>
            <a:ext cx="122241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1"/>
          <p:cNvSpPr/>
          <p:nvPr/>
        </p:nvSpPr>
        <p:spPr>
          <a:xfrm rot="5400000">
            <a:off x="8823585" y="2463653"/>
            <a:ext cx="111127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1"/>
          <p:cNvSpPr/>
          <p:nvPr/>
        </p:nvSpPr>
        <p:spPr>
          <a:xfrm rot="-5400000">
            <a:off x="3317853" y="4731156"/>
            <a:ext cx="111127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1"/>
          <p:cNvSpPr/>
          <p:nvPr/>
        </p:nvSpPr>
        <p:spPr>
          <a:xfrm rot="-5400000">
            <a:off x="8823586" y="4731156"/>
            <a:ext cx="111127" cy="34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1" name="Google Shape;201;p21" descr="opportunity Icon 18636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2317" y="429619"/>
            <a:ext cx="757104" cy="757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1" descr="tools Icon 20033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69435" y="2794461"/>
            <a:ext cx="362732" cy="380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1" descr="strategy Icon 69498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10656" y="1386742"/>
            <a:ext cx="556244" cy="538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1" descr="process Icon 24740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98429" y="2794461"/>
            <a:ext cx="447848" cy="442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1" descr="team Icon 221719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015636" y="5032576"/>
            <a:ext cx="451264" cy="3991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6" name="Google Shape;206;p21"/>
          <p:cNvCxnSpPr/>
          <p:nvPr/>
        </p:nvCxnSpPr>
        <p:spPr>
          <a:xfrm>
            <a:off x="5946277" y="3585683"/>
            <a:ext cx="345119" cy="0"/>
          </a:xfrm>
          <a:prstGeom prst="straightConnector1">
            <a:avLst/>
          </a:prstGeom>
          <a:noFill/>
          <a:ln w="28575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7" name="Google Shape;207;p21"/>
          <p:cNvCxnSpPr/>
          <p:nvPr/>
        </p:nvCxnSpPr>
        <p:spPr>
          <a:xfrm rot="10800000">
            <a:off x="5961736" y="3748762"/>
            <a:ext cx="329660" cy="386"/>
          </a:xfrm>
          <a:prstGeom prst="straightConnector1">
            <a:avLst/>
          </a:prstGeom>
          <a:noFill/>
          <a:ln w="28575" cap="flat" cmpd="sng">
            <a:solidFill>
              <a:srgbClr val="A5A5A5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"/>
          <p:cNvSpPr txBox="1">
            <a:spLocks noGrp="1"/>
          </p:cNvSpPr>
          <p:nvPr>
            <p:ph type="title"/>
          </p:nvPr>
        </p:nvSpPr>
        <p:spPr>
          <a:xfrm>
            <a:off x="542925" y="62652"/>
            <a:ext cx="11307300" cy="1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Guiding Questions for January 28 Board Meeting Discussion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3" name="Google Shape;213;p3"/>
          <p:cNvCxnSpPr/>
          <p:nvPr/>
        </p:nvCxnSpPr>
        <p:spPr>
          <a:xfrm rot="10800000" flipH="1">
            <a:off x="0" y="1226758"/>
            <a:ext cx="12211800" cy="9000"/>
          </a:xfrm>
          <a:prstGeom prst="straightConnector1">
            <a:avLst/>
          </a:prstGeom>
          <a:noFill/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4" name="Google Shape;214;p3"/>
          <p:cNvSpPr/>
          <p:nvPr/>
        </p:nvSpPr>
        <p:spPr>
          <a:xfrm>
            <a:off x="483900" y="1667150"/>
            <a:ext cx="7194300" cy="4605900"/>
          </a:xfrm>
          <a:prstGeom prst="rect">
            <a:avLst/>
          </a:prstGeom>
          <a:solidFill>
            <a:srgbClr val="FFFFFF">
              <a:alpha val="89019"/>
            </a:srgbClr>
          </a:solidFill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177800" marR="0" lvl="0" indent="-196850" algn="l" rtl="0">
              <a:lnSpc>
                <a:spcPct val="200000"/>
              </a:lnSpc>
              <a:spcBef>
                <a:spcPts val="2400"/>
              </a:spcBef>
              <a:spcAft>
                <a:spcPts val="0"/>
              </a:spcAft>
              <a:buClr>
                <a:srgbClr val="46647B"/>
              </a:buClr>
              <a:buSzPts val="19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there any takeaways that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surprised you</a:t>
            </a: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Which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resonated </a:t>
            </a: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you the most?</a:t>
            </a: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7800" marR="0" lvl="0" indent="-196850" algn="l" rtl="0">
              <a:lnSpc>
                <a:spcPct val="200000"/>
              </a:lnSpc>
              <a:spcBef>
                <a:spcPts val="2400"/>
              </a:spcBef>
              <a:spcAft>
                <a:spcPts val="0"/>
              </a:spcAft>
              <a:buClr>
                <a:srgbClr val="46647B"/>
              </a:buClr>
              <a:buSzPts val="19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other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successes and / or opportunities </a:t>
            </a: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you witnessed that are not reflected here?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7800" marR="0" lvl="0" indent="-196850" algn="l" rtl="0">
              <a:lnSpc>
                <a:spcPct val="200000"/>
              </a:lnSpc>
              <a:spcBef>
                <a:spcPts val="2400"/>
              </a:spcBef>
              <a:spcAft>
                <a:spcPts val="0"/>
              </a:spcAft>
              <a:buClr>
                <a:srgbClr val="46647B"/>
              </a:buClr>
              <a:buSzPts val="1900"/>
              <a:buFont typeface="Arial"/>
              <a:buChar char="•"/>
            </a:pP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opportunities </a:t>
            </a: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pop for you? Where should we </a:t>
            </a:r>
            <a:r>
              <a:rPr lang="en-US" sz="2100" b="1" i="0" u="none" strike="noStrike" cap="none">
                <a:solidFill>
                  <a:schemeClr val="dk1"/>
                </a:solidFill>
              </a:rPr>
              <a:t>start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leaning</a:t>
            </a:r>
            <a:r>
              <a:rPr lang="en-US" sz="2100" b="1">
                <a:solidFill>
                  <a:schemeClr val="dk1"/>
                </a:solidFill>
              </a:rPr>
              <a:t>-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2100" b="1">
                <a:solidFill>
                  <a:schemeClr val="dk1"/>
                </a:solidFill>
              </a:rPr>
              <a:t>over </a:t>
            </a:r>
            <a:r>
              <a:rPr lang="en-US"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next few months</a:t>
            </a:r>
            <a:r>
              <a:rPr lang="en-US"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"/>
          <p:cNvSpPr/>
          <p:nvPr/>
        </p:nvSpPr>
        <p:spPr>
          <a:xfrm>
            <a:off x="300274" y="2083369"/>
            <a:ext cx="314100" cy="310800"/>
          </a:xfrm>
          <a:prstGeom prst="ellipse">
            <a:avLst/>
          </a:prstGeom>
          <a:solidFill>
            <a:srgbClr val="0B5394"/>
          </a:solidFill>
          <a:ln w="254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"/>
          <p:cNvSpPr/>
          <p:nvPr/>
        </p:nvSpPr>
        <p:spPr>
          <a:xfrm>
            <a:off x="300273" y="3648433"/>
            <a:ext cx="314100" cy="310800"/>
          </a:xfrm>
          <a:prstGeom prst="ellipse">
            <a:avLst/>
          </a:prstGeom>
          <a:solidFill>
            <a:srgbClr val="0B5394"/>
          </a:solidFill>
          <a:ln w="254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"/>
          <p:cNvSpPr/>
          <p:nvPr/>
        </p:nvSpPr>
        <p:spPr>
          <a:xfrm>
            <a:off x="300273" y="5228101"/>
            <a:ext cx="314100" cy="310800"/>
          </a:xfrm>
          <a:prstGeom prst="ellipse">
            <a:avLst/>
          </a:prstGeom>
          <a:solidFill>
            <a:srgbClr val="0B5394"/>
          </a:solidFill>
          <a:ln w="254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" name="Google Shape;21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30228" y="2201399"/>
            <a:ext cx="3184300" cy="318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abbe507ec0_0_42"/>
          <p:cNvSpPr/>
          <p:nvPr/>
        </p:nvSpPr>
        <p:spPr>
          <a:xfrm>
            <a:off x="483900" y="1438550"/>
            <a:ext cx="11197800" cy="4368000"/>
          </a:xfrm>
          <a:prstGeom prst="rect">
            <a:avLst/>
          </a:prstGeom>
          <a:solidFill>
            <a:srgbClr val="FFFFFF">
              <a:alpha val="88627"/>
            </a:srgbClr>
          </a:solidFill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Gather inputs for future state innovation strategy</a:t>
            </a: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Complete external interviews with other charter schools/organizations to gather best practices for fostering innovation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Engage MWA board and leadership via interviews, surveys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Complete working session with MWA board and leadership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 notional future state innovation strategy at MWA</a:t>
            </a: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 recommended high-level framework for institutionalizing innovation at MWA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framework to MWA board and leadership, gather feedback, and update accordingly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4" name="Google Shape;224;gabbe507ec0_0_42"/>
          <p:cNvCxnSpPr/>
          <p:nvPr/>
        </p:nvCxnSpPr>
        <p:spPr>
          <a:xfrm rot="10800000" flipH="1">
            <a:off x="0" y="1199050"/>
            <a:ext cx="12211800" cy="9000"/>
          </a:xfrm>
          <a:prstGeom prst="straightConnector1">
            <a:avLst/>
          </a:prstGeom>
          <a:noFill/>
          <a:ln w="381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5" name="Google Shape;225;gabbe507ec0_0_42"/>
          <p:cNvSpPr txBox="1">
            <a:spLocks noGrp="1"/>
          </p:cNvSpPr>
          <p:nvPr>
            <p:ph type="title"/>
          </p:nvPr>
        </p:nvSpPr>
        <p:spPr>
          <a:xfrm>
            <a:off x="542925" y="355600"/>
            <a:ext cx="10515600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Path Forward: Plan for February-May</a:t>
            </a: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gabbe507ec0_0_42"/>
          <p:cNvSpPr/>
          <p:nvPr/>
        </p:nvSpPr>
        <p:spPr>
          <a:xfrm>
            <a:off x="5353425" y="4058525"/>
            <a:ext cx="894600" cy="350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933450"/>
            <a:ext cx="4876800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1046</Words>
  <Application>Microsoft Office PowerPoint</Application>
  <PresentationFormat>Widescreen</PresentationFormat>
  <Paragraphs>130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Project update - initial findings </vt:lpstr>
      <vt:lpstr>Reminder: project outline and timeline</vt:lpstr>
      <vt:lpstr>Reminder: project outline and timeline</vt:lpstr>
      <vt:lpstr>The diagnostic is rooted in key elements of successful innovation </vt:lpstr>
      <vt:lpstr>MWA has a strong foundation of success with innovation that has accelerated during the COVID-19 pandemic...</vt:lpstr>
      <vt:lpstr>...as well as opportunities to further strengthen its innovation capabilities</vt:lpstr>
      <vt:lpstr>Guiding Questions for January 28 Board Meeting Discussion</vt:lpstr>
      <vt:lpstr>Path Forward: Plan for February-May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update - initial findings </dc:title>
  <dc:creator>Mathilde De La Calle</dc:creator>
  <cp:lastModifiedBy>Gabe Manion</cp:lastModifiedBy>
  <cp:revision>1</cp:revision>
  <dcterms:created xsi:type="dcterms:W3CDTF">2020-11-04T02:52:43Z</dcterms:created>
  <dcterms:modified xsi:type="dcterms:W3CDTF">2021-01-20T01:32:20Z</dcterms:modified>
</cp:coreProperties>
</file>