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jP8CEfSP/FfpWh2P+HR3VtFTUZ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74fac316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gb74fac316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 txBox="1">
            <a:spLocks noGrp="1"/>
          </p:cNvSpPr>
          <p:nvPr>
            <p:ph type="subTitle" idx="1"/>
          </p:nvPr>
        </p:nvSpPr>
        <p:spPr>
          <a:xfrm>
            <a:off x="655325" y="1181798"/>
            <a:ext cx="47589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Berkeley Board of Fellows - MWA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0" name="Google Shape;80;p1"/>
          <p:cNvCxnSpPr/>
          <p:nvPr/>
        </p:nvCxnSpPr>
        <p:spPr>
          <a:xfrm>
            <a:off x="655320" y="2316480"/>
            <a:ext cx="4758905" cy="0"/>
          </a:xfrm>
          <a:prstGeom prst="straightConnector1">
            <a:avLst/>
          </a:prstGeom>
          <a:noFill/>
          <a:ln w="38100" cap="sq" cmpd="sng">
            <a:solidFill>
              <a:srgbClr val="0B539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4161" y="933450"/>
            <a:ext cx="4876800" cy="49911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"/>
          <p:cNvSpPr txBox="1">
            <a:spLocks noGrp="1"/>
          </p:cNvSpPr>
          <p:nvPr>
            <p:ph type="subTitle" idx="1"/>
          </p:nvPr>
        </p:nvSpPr>
        <p:spPr>
          <a:xfrm>
            <a:off x="655325" y="5653423"/>
            <a:ext cx="47589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January 2021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"/>
          <p:cNvSpPr txBox="1">
            <a:spLocks noGrp="1"/>
          </p:cNvSpPr>
          <p:nvPr>
            <p:ph type="ctrTitle"/>
          </p:nvPr>
        </p:nvSpPr>
        <p:spPr>
          <a:xfrm>
            <a:off x="655320" y="2671011"/>
            <a:ext cx="5257803" cy="2427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>
                <a:latin typeface="Arial"/>
                <a:ea typeface="Arial"/>
                <a:cs typeface="Arial"/>
                <a:sym typeface="Arial"/>
              </a:rPr>
              <a:t>Project update - initial findings</a:t>
            </a:r>
            <a:endParaRPr sz="5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endParaRPr sz="5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"/>
          <p:cNvSpPr txBox="1">
            <a:spLocks noGrp="1"/>
          </p:cNvSpPr>
          <p:nvPr>
            <p:ph type="title"/>
          </p:nvPr>
        </p:nvSpPr>
        <p:spPr>
          <a:xfrm>
            <a:off x="542925" y="62652"/>
            <a:ext cx="11307300" cy="1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MWA Innovation Diagnostic: </a:t>
            </a: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Key Takeaways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 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9" name="Google Shape;89;p3"/>
          <p:cNvCxnSpPr/>
          <p:nvPr/>
        </p:nvCxnSpPr>
        <p:spPr>
          <a:xfrm rot="10800000" flipH="1">
            <a:off x="0" y="1226758"/>
            <a:ext cx="12211800" cy="9000"/>
          </a:xfrm>
          <a:prstGeom prst="straightConnector1">
            <a:avLst/>
          </a:prstGeom>
          <a:noFill/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0" name="Google Shape;90;p3"/>
          <p:cNvSpPr txBox="1"/>
          <p:nvPr/>
        </p:nvSpPr>
        <p:spPr>
          <a:xfrm>
            <a:off x="430941" y="1397973"/>
            <a:ext cx="5437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STRONG FOUNDATION OF INNOVATION ACCELERATED DURING COVID19…</a:t>
            </a:r>
            <a:endParaRPr/>
          </a:p>
        </p:txBody>
      </p:sp>
      <p:pic>
        <p:nvPicPr>
          <p:cNvPr id="91" name="Google Shape;91;p3" descr="strong Icon 25253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2423" y="2177025"/>
            <a:ext cx="734459" cy="73445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"/>
          <p:cNvSpPr txBox="1"/>
          <p:nvPr/>
        </p:nvSpPr>
        <p:spPr>
          <a:xfrm>
            <a:off x="523695" y="2960670"/>
            <a:ext cx="5251800" cy="32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/>
              <a:t>Innovation is a </a:t>
            </a:r>
            <a:r>
              <a:rPr lang="en-US" b="1"/>
              <a:t>stated priority in the MWA strategic plan</a:t>
            </a:r>
            <a:r>
              <a:rPr lang="en-US"/>
              <a:t>, and the organization overall has embraced moving towards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proactive innovat</a:t>
            </a:r>
            <a:r>
              <a:rPr lang="en-US" b="1"/>
              <a:t>ion</a:t>
            </a: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(e.g. holistic services).</a:t>
            </a:r>
            <a:endParaRPr/>
          </a:p>
          <a:p>
            <a:pPr marL="285750" marR="0" lvl="0" indent="-2857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/>
              <a:t>OVID-19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has empowered </a:t>
            </a:r>
            <a:r>
              <a:rPr lang="en-US"/>
              <a:t>MWA’s people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think “outside the box” and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 the status quo, </a:t>
            </a:r>
            <a:r>
              <a:rPr lang="en-US" sz="1400" i="0" u="none" strike="noStrike" cap="none">
                <a:solidFill>
                  <a:srgbClr val="000000"/>
                </a:solidFill>
              </a:rPr>
              <a:t>an opportunity </a:t>
            </a:r>
            <a:r>
              <a:rPr lang="en-US"/>
              <a:t>many teachers and staff have embraced even in the face of the challenges brought by the pandemic.</a:t>
            </a:r>
            <a:endParaRPr/>
          </a:p>
          <a:p>
            <a:pPr marL="285750" marR="0" lvl="0" indent="-2857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/>
              <a:t>Several big ideas have been tested and implemented because of </a:t>
            </a:r>
            <a:r>
              <a:rPr lang="en-US" b="1"/>
              <a:t>instances of strong leadership support, </a:t>
            </a:r>
            <a:r>
              <a:rPr lang="en-US"/>
              <a:t>including from the board (e.g., Advisory).</a:t>
            </a:r>
            <a:endParaRPr/>
          </a:p>
          <a:p>
            <a:pPr marL="285750" marR="0" lvl="0" indent="-28575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is a strong foundation </a:t>
            </a:r>
            <a:r>
              <a:rPr lang="en-US"/>
              <a:t>of </a:t>
            </a:r>
            <a:r>
              <a:rPr lang="en-US" b="1"/>
              <a:t>using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technological tools and data,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which is being continually </a:t>
            </a:r>
            <a:r>
              <a:rPr lang="en-US"/>
              <a:t>strengthened and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accelerates innovation.</a:t>
            </a:r>
            <a:endParaRPr/>
          </a:p>
        </p:txBody>
      </p:sp>
      <p:sp>
        <p:nvSpPr>
          <p:cNvPr id="93" name="Google Shape;93;p3"/>
          <p:cNvSpPr txBox="1"/>
          <p:nvPr/>
        </p:nvSpPr>
        <p:spPr>
          <a:xfrm>
            <a:off x="6201059" y="1397973"/>
            <a:ext cx="5437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…AS WELL AS OPPORTUNITIES TO </a:t>
            </a:r>
            <a:r>
              <a:rPr lang="en-US" sz="2000" b="1">
                <a:solidFill>
                  <a:srgbClr val="0B5394"/>
                </a:solidFill>
              </a:rPr>
              <a:t>FURTHER</a:t>
            </a:r>
            <a:r>
              <a:rPr lang="en-US" sz="20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 STRENGTHEN CAPABILITIES</a:t>
            </a:r>
            <a:endParaRPr/>
          </a:p>
        </p:txBody>
      </p:sp>
      <p:pic>
        <p:nvPicPr>
          <p:cNvPr id="94" name="Google Shape;94;p3" descr="opportunity Icon 36326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15818" y="2140302"/>
            <a:ext cx="807905" cy="80790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3"/>
          <p:cNvSpPr txBox="1"/>
          <p:nvPr/>
        </p:nvSpPr>
        <p:spPr>
          <a:xfrm>
            <a:off x="6293813" y="2960670"/>
            <a:ext cx="5251800" cy="36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/>
              <a:t>The c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hain of command and </a:t>
            </a:r>
            <a:r>
              <a:rPr lang="en-US"/>
              <a:t>approval process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feels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extensive and unclear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many, whi</a:t>
            </a:r>
            <a:r>
              <a:rPr lang="en-US"/>
              <a:t>ch often deters individuals wanting to pursue innovative ideas.</a:t>
            </a:r>
            <a:endParaRPr/>
          </a:p>
          <a:p>
            <a:pPr marL="285750" marR="0" lvl="0" indent="-2857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Innovation often runs-up against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risk-aversion</a:t>
            </a:r>
            <a:r>
              <a:rPr lang="en-US"/>
              <a:t> and a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focus on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compliance, </a:t>
            </a:r>
            <a:r>
              <a:rPr lang="en-US" sz="1400" i="0" u="none" strike="noStrike" cap="none">
                <a:solidFill>
                  <a:srgbClr val="000000"/>
                </a:solidFill>
              </a:rPr>
              <a:t>where</a:t>
            </a: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feel freer than others to embrace an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“it’s okay to fail”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culture</a:t>
            </a:r>
            <a:r>
              <a:rPr lang="en-US"/>
              <a:t>.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MWA may be able to achieve more breakthrough innovations by </a:t>
            </a:r>
            <a:r>
              <a:rPr lang="en-US" sz="1400" i="0" u="none" strike="noStrike" cap="none">
                <a:solidFill>
                  <a:schemeClr val="dk1"/>
                </a:solidFill>
              </a:rPr>
              <a:t>increas</a:t>
            </a:r>
            <a:r>
              <a:rPr lang="en-US">
                <a:solidFill>
                  <a:schemeClr val="dk1"/>
                </a:solidFill>
              </a:rPr>
              <a:t>ing</a:t>
            </a:r>
            <a:r>
              <a:rPr lang="en-US" sz="1400" i="0" u="none" strike="noStrike" cap="none">
                <a:solidFill>
                  <a:schemeClr val="dk1"/>
                </a:solidFill>
              </a:rPr>
              <a:t> </a:t>
            </a: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cross-collaboration </a:t>
            </a:r>
            <a:r>
              <a:rPr lang="en-US">
                <a:solidFill>
                  <a:schemeClr val="dk1"/>
                </a:solidFill>
              </a:rPr>
              <a:t>as well as 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building </a:t>
            </a: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baseline technical expertise in tools/data 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all staff and faculty.</a:t>
            </a:r>
            <a:endParaRPr/>
          </a:p>
          <a:p>
            <a:pPr marL="285750" marR="0" lvl="0" indent="-28575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Innovation is happening, but at times the pace and nature of change creates </a:t>
            </a: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 fatigue.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74fac3162_0_0"/>
          <p:cNvSpPr txBox="1">
            <a:spLocks noGrp="1"/>
          </p:cNvSpPr>
          <p:nvPr>
            <p:ph type="title"/>
          </p:nvPr>
        </p:nvSpPr>
        <p:spPr>
          <a:xfrm>
            <a:off x="542925" y="62652"/>
            <a:ext cx="11307300" cy="1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Guiding Discussion Questions 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gb74fac3162_0_0"/>
          <p:cNvCxnSpPr/>
          <p:nvPr/>
        </p:nvCxnSpPr>
        <p:spPr>
          <a:xfrm rot="10800000" flipH="1">
            <a:off x="0" y="1226758"/>
            <a:ext cx="12211800" cy="9000"/>
          </a:xfrm>
          <a:prstGeom prst="straightConnector1">
            <a:avLst/>
          </a:prstGeom>
          <a:noFill/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2" name="Google Shape;102;gb74fac3162_0_0"/>
          <p:cNvSpPr/>
          <p:nvPr/>
        </p:nvSpPr>
        <p:spPr>
          <a:xfrm>
            <a:off x="483900" y="1667150"/>
            <a:ext cx="7194300" cy="4605900"/>
          </a:xfrm>
          <a:prstGeom prst="rect">
            <a:avLst/>
          </a:prstGeom>
          <a:solidFill>
            <a:srgbClr val="FFFFFF">
              <a:alpha val="89020"/>
            </a:srgbClr>
          </a:solidFill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177800" marR="0" lvl="0" indent="-196850" algn="l" rtl="0">
              <a:lnSpc>
                <a:spcPct val="200000"/>
              </a:lnSpc>
              <a:spcBef>
                <a:spcPts val="2400"/>
              </a:spcBef>
              <a:spcAft>
                <a:spcPts val="0"/>
              </a:spcAft>
              <a:buClr>
                <a:srgbClr val="46647B"/>
              </a:buClr>
              <a:buSzPts val="19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there any takeaways that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surprised you</a:t>
            </a: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Which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resonated </a:t>
            </a: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you the most?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7800" marR="0" lvl="0" indent="-196850" algn="l" rtl="0">
              <a:lnSpc>
                <a:spcPct val="200000"/>
              </a:lnSpc>
              <a:spcBef>
                <a:spcPts val="2400"/>
              </a:spcBef>
              <a:spcAft>
                <a:spcPts val="0"/>
              </a:spcAft>
              <a:buClr>
                <a:srgbClr val="46647B"/>
              </a:buClr>
              <a:buSzPts val="19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other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successes and / or opportunities </a:t>
            </a: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you witnessed that are not reflected here?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7800" marR="0" lvl="0" indent="-196850" algn="l" rtl="0">
              <a:lnSpc>
                <a:spcPct val="200000"/>
              </a:lnSpc>
              <a:spcBef>
                <a:spcPts val="2400"/>
              </a:spcBef>
              <a:spcAft>
                <a:spcPts val="0"/>
              </a:spcAft>
              <a:buClr>
                <a:srgbClr val="46647B"/>
              </a:buClr>
              <a:buSzPts val="19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opportunities </a:t>
            </a: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pop for you? Where should we </a:t>
            </a:r>
            <a:r>
              <a:rPr lang="en-US" sz="2100" b="1" i="0" u="none" strike="noStrike" cap="none">
                <a:solidFill>
                  <a:schemeClr val="dk1"/>
                </a:solidFill>
              </a:rPr>
              <a:t>start </a:t>
            </a:r>
            <a:r>
              <a:rPr lang="en-US" sz="2100" b="1">
                <a:solidFill>
                  <a:schemeClr val="dk1"/>
                </a:solidFill>
              </a:rPr>
              <a:t>by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leaning</a:t>
            </a:r>
            <a:r>
              <a:rPr lang="en-US" sz="2100" b="1">
                <a:solidFill>
                  <a:schemeClr val="dk1"/>
                </a:solidFill>
              </a:rPr>
              <a:t>-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2100" b="1">
                <a:solidFill>
                  <a:schemeClr val="dk1"/>
                </a:solidFill>
              </a:rPr>
              <a:t>over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next few months</a:t>
            </a: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b74fac3162_0_0"/>
          <p:cNvSpPr/>
          <p:nvPr/>
        </p:nvSpPr>
        <p:spPr>
          <a:xfrm>
            <a:off x="300274" y="2083369"/>
            <a:ext cx="314100" cy="310800"/>
          </a:xfrm>
          <a:prstGeom prst="ellipse">
            <a:avLst/>
          </a:prstGeom>
          <a:solidFill>
            <a:srgbClr val="0B5394"/>
          </a:solidFill>
          <a:ln w="254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b74fac3162_0_0"/>
          <p:cNvSpPr/>
          <p:nvPr/>
        </p:nvSpPr>
        <p:spPr>
          <a:xfrm>
            <a:off x="300273" y="3648433"/>
            <a:ext cx="314100" cy="310800"/>
          </a:xfrm>
          <a:prstGeom prst="ellipse">
            <a:avLst/>
          </a:prstGeom>
          <a:solidFill>
            <a:srgbClr val="0B5394"/>
          </a:solidFill>
          <a:ln w="254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b74fac3162_0_0"/>
          <p:cNvSpPr/>
          <p:nvPr/>
        </p:nvSpPr>
        <p:spPr>
          <a:xfrm>
            <a:off x="300273" y="5228101"/>
            <a:ext cx="314100" cy="310800"/>
          </a:xfrm>
          <a:prstGeom prst="ellipse">
            <a:avLst/>
          </a:prstGeom>
          <a:solidFill>
            <a:srgbClr val="0B5394"/>
          </a:solidFill>
          <a:ln w="254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gb74fac3162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30228" y="2201399"/>
            <a:ext cx="3184300" cy="318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933450"/>
            <a:ext cx="4876800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304</Words>
  <Application>Microsoft Office PowerPoint</Application>
  <PresentationFormat>Widescreen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Project update - initial findings </vt:lpstr>
      <vt:lpstr>MWA Innovation Diagnostic: Key Takeaways </vt:lpstr>
      <vt:lpstr>Guiding Discussion Questions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update - initial findings </dc:title>
  <dc:creator>Mathilde De La Calle</dc:creator>
  <cp:lastModifiedBy>Gabe Manion</cp:lastModifiedBy>
  <cp:revision>1</cp:revision>
  <dcterms:created xsi:type="dcterms:W3CDTF">2020-11-04T02:52:43Z</dcterms:created>
  <dcterms:modified xsi:type="dcterms:W3CDTF">2021-01-20T01:35:10Z</dcterms:modified>
</cp:coreProperties>
</file>