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73" r:id="rId2"/>
    <p:sldId id="275" r:id="rId3"/>
    <p:sldId id="288" r:id="rId4"/>
    <p:sldId id="289" r:id="rId5"/>
    <p:sldId id="291" r:id="rId6"/>
    <p:sldId id="296" r:id="rId7"/>
    <p:sldId id="292" r:id="rId8"/>
    <p:sldId id="293" r:id="rId9"/>
    <p:sldId id="297" r:id="rId10"/>
    <p:sldId id="294" r:id="rId11"/>
    <p:sldId id="295" r:id="rId12"/>
    <p:sldId id="281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ＭＳ Ｐゴシック" panose="020B0600070205080204" pitchFamily="34" charset="-128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znf8b2h5V18WCH04tlBO2Tj/jR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itlin Shelburn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631356-C3CC-4BAD-9345-C7E3D23B16A3}">
  <a:tblStyle styleId="{2E631356-C3CC-4BAD-9345-C7E3D23B16A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A921DEB-2D3B-4FCD-A6C4-ED9F5B449F54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9C0C1F3-5503-466C-92D3-25530ADB7E42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8ED"/>
          </a:solidFill>
        </a:fill>
      </a:tcStyle>
    </a:wholeTbl>
    <a:band1H>
      <a:tcTxStyle/>
      <a:tcStyle>
        <a:tcBdr/>
        <a:fill>
          <a:solidFill>
            <a:srgbClr val="CACFD9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FD9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005089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005089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005089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005089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a3941f46b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a3941f46b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ga3941f46b5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a3941f46b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ga3941f46b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ga3941f46b5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1-28-2021</a:t>
            </a:r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/>
              <a:t>Sr. School Director Deep Dive</a:t>
            </a:r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>
  <p:cSld name="Title &amp;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906" y="178157"/>
            <a:ext cx="1016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3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body" idx="2"/>
          </p:nvPr>
        </p:nvSpPr>
        <p:spPr>
          <a:xfrm>
            <a:off x="236538" y="1535112"/>
            <a:ext cx="8712200" cy="515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906" y="178157"/>
            <a:ext cx="1016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5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2"/>
          </p:nvPr>
        </p:nvSpPr>
        <p:spPr>
          <a:xfrm>
            <a:off x="236538" y="2237574"/>
            <a:ext cx="4273817" cy="445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3"/>
          </p:nvPr>
        </p:nvSpPr>
        <p:spPr>
          <a:xfrm>
            <a:off x="4590561" y="2237574"/>
            <a:ext cx="4228345" cy="445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body" idx="4"/>
          </p:nvPr>
        </p:nvSpPr>
        <p:spPr>
          <a:xfrm>
            <a:off x="236538" y="1509713"/>
            <a:ext cx="4273817" cy="70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body" idx="5"/>
          </p:nvPr>
        </p:nvSpPr>
        <p:spPr>
          <a:xfrm>
            <a:off x="4590561" y="1506825"/>
            <a:ext cx="4228345" cy="70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906" y="178157"/>
            <a:ext cx="1016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906" y="178157"/>
            <a:ext cx="1016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7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body" idx="2"/>
          </p:nvPr>
        </p:nvSpPr>
        <p:spPr>
          <a:xfrm>
            <a:off x="4397339" y="1535112"/>
            <a:ext cx="4551399" cy="515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body" idx="3"/>
          </p:nvPr>
        </p:nvSpPr>
        <p:spPr>
          <a:xfrm>
            <a:off x="360363" y="1535113"/>
            <a:ext cx="3883025" cy="10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body" idx="4"/>
          </p:nvPr>
        </p:nvSpPr>
        <p:spPr>
          <a:xfrm>
            <a:off x="360363" y="2578100"/>
            <a:ext cx="3883025" cy="411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906" y="178157"/>
            <a:ext cx="1016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2"/>
          </p:nvPr>
        </p:nvSpPr>
        <p:spPr>
          <a:xfrm>
            <a:off x="360363" y="1535113"/>
            <a:ext cx="3883025" cy="10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body" idx="3"/>
          </p:nvPr>
        </p:nvSpPr>
        <p:spPr>
          <a:xfrm>
            <a:off x="360363" y="2578100"/>
            <a:ext cx="3883025" cy="411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8"/>
          <p:cNvSpPr>
            <a:spLocks noGrp="1"/>
          </p:cNvSpPr>
          <p:nvPr>
            <p:ph type="pic" idx="4"/>
          </p:nvPr>
        </p:nvSpPr>
        <p:spPr>
          <a:xfrm>
            <a:off x="4443412" y="1535112"/>
            <a:ext cx="4500563" cy="515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omparison" type="twoTxTwoObj">
  <p:cSld name="TWO_OBJECTS_WITH_TEXT">
    <p:bg>
      <p:bgPr>
        <a:gradFill>
          <a:gsLst>
            <a:gs pos="0">
              <a:schemeClr val="lt1"/>
            </a:gs>
            <a:gs pos="100000">
              <a:srgbClr val="93939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1-28-2021</a:t>
            </a:r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/>
              <a:t>Sr. School Director Deep Dive</a:t>
            </a:r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0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1-28-2021</a:t>
            </a:r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/>
              <a:t>Sr. School Director Deep Dive</a:t>
            </a:r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906" y="178157"/>
            <a:ext cx="1016000" cy="10414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36538" y="1535112"/>
            <a:ext cx="8712200" cy="515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97669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1-28-2021</a:t>
            </a:r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NL"/>
              <a:t>Sr. School Director Deep Dive</a:t>
            </a:r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3520647"/>
            <a:ext cx="9144000" cy="22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89883" y="5412660"/>
            <a:ext cx="922531" cy="943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24875" y="1820447"/>
            <a:ext cx="7495887" cy="78110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a3941f46b5_0_6"/>
          <p:cNvSpPr txBox="1">
            <a:spLocks noGrp="1"/>
          </p:cNvSpPr>
          <p:nvPr>
            <p:ph type="ctrTitle"/>
          </p:nvPr>
        </p:nvSpPr>
        <p:spPr>
          <a:xfrm>
            <a:off x="685800" y="2228454"/>
            <a:ext cx="7772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en-US" sz="32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Deep Dive:</a:t>
            </a:r>
            <a:br>
              <a:rPr lang="en-US" sz="32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2020-21 Semester 1 Review</a:t>
            </a:r>
            <a:endParaRPr sz="3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a3941f46b5_0_6"/>
          <p:cNvSpPr txBox="1">
            <a:spLocks noGrp="1"/>
          </p:cNvSpPr>
          <p:nvPr>
            <p:ph type="subTitle" idx="1"/>
          </p:nvPr>
        </p:nvSpPr>
        <p:spPr>
          <a:xfrm>
            <a:off x="1219200" y="5334000"/>
            <a:ext cx="66693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E. Ward-Jackson</a:t>
            </a:r>
            <a:endParaRPr sz="32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sz="3200" b="1" dirty="0"/>
              <a:t>Areas of Innovation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36538" y="1535113"/>
            <a:ext cx="8712200" cy="4637087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I. Teaching and Learning: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Teacher collaboration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Flipped classrooms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Engagement rubric</a:t>
            </a:r>
            <a:b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US" sz="1800" kern="12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II. Operations &amp; Logistics: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Lottery &amp; Enrollment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Meal and materials distribution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Planning and preparing for reopening </a:t>
            </a:r>
            <a:b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US" sz="1800" kern="12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III. Holistic Services: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Communication and outreach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Social-emotional learning pedagogy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Community partnerships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nl-NL"/>
              <a:t>Sr. School Director Deep Dive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94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sz="3200" b="1" dirty="0"/>
              <a:t>Areas of Innovation (Continued)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36538" y="1535113"/>
            <a:ext cx="8712200" cy="4637087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IV. College &amp; Career: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Student engagement and coaching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Advisory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Student activities and events</a:t>
            </a:r>
            <a:b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US" sz="1800" kern="12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V. Athletics: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Virtual athletics and conditioning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Seasonal sport planning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nl-NL"/>
              <a:t>Sr. School Director Deep Dive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88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a3941f46b5_0_20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Q &amp; A and Discussion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a3941f46b5_0_20"/>
          <p:cNvSpPr txBox="1">
            <a:spLocks noGrp="1"/>
          </p:cNvSpPr>
          <p:nvPr>
            <p:ph type="body" idx="2"/>
          </p:nvPr>
        </p:nvSpPr>
        <p:spPr>
          <a:xfrm>
            <a:off x="236538" y="1535112"/>
            <a:ext cx="8712300" cy="51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i="1" dirty="0"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i="1" dirty="0"/>
          </a:p>
        </p:txBody>
      </p:sp>
      <p:sp>
        <p:nvSpPr>
          <p:cNvPr id="2" name="TextBox 1"/>
          <p:cNvSpPr txBox="1"/>
          <p:nvPr/>
        </p:nvSpPr>
        <p:spPr>
          <a:xfrm>
            <a:off x="1199536" y="3352800"/>
            <a:ext cx="650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Thank you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b="1" dirty="0" smtClean="0"/>
              <a:t>Opening &amp; Objective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36538" y="1535113"/>
            <a:ext cx="8712200" cy="4637087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 smtClean="0"/>
              <a:t>Review and engage in discussion regarding key successes, challenges and highlighted areas of innovation from the first semester of the school year. </a:t>
            </a:r>
            <a:endParaRPr lang="en-US" sz="2400" dirty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nl-NL"/>
              <a:t>Sr. School Director Deep Dive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2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b="1" dirty="0"/>
              <a:t>Guiding Quotes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36538" y="1535113"/>
            <a:ext cx="8712200" cy="4637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/>
              <a:t>“You never change things by fighting the existing reality. To change something, build a new model that makes the existing model obsolete.”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800" dirty="0"/>
              <a:t>- Buckminster Fuller</a:t>
            </a:r>
          </a:p>
          <a:p>
            <a:pPr lvl="0">
              <a:spcBef>
                <a:spcPts val="640"/>
              </a:spcBef>
              <a:buSzPts val="3200"/>
            </a:pPr>
            <a:endParaRPr lang="en-US" sz="2800" dirty="0"/>
          </a:p>
          <a:p>
            <a:pPr marL="0" indent="0">
              <a:buNone/>
            </a:pPr>
            <a:r>
              <a:rPr lang="en-US" sz="2800" i="1" dirty="0"/>
              <a:t>“Learning and innovation go hand in hand. The arrogance of success is to think that what you did yesterday will be sufficient for tomorrow.” </a:t>
            </a:r>
          </a:p>
          <a:p>
            <a:pPr marL="0" indent="0">
              <a:buNone/>
            </a:pPr>
            <a:endParaRPr lang="en-US" sz="1000" i="1" dirty="0"/>
          </a:p>
          <a:p>
            <a:pPr marL="0" indent="0">
              <a:buNone/>
            </a:pPr>
            <a:r>
              <a:rPr lang="en-US" sz="2800" dirty="0"/>
              <a:t>- William Pollard</a:t>
            </a:r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nl-NL"/>
              <a:t>Sr. School Director Deep Dive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8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sz="3200" b="1" dirty="0"/>
              <a:t>Semester 1 Successes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36538" y="1535113"/>
            <a:ext cx="8712200" cy="4637087"/>
          </a:xfrm>
        </p:spPr>
        <p:txBody>
          <a:bodyPr>
            <a:normAutofit lnSpcReduction="10000"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200" b="1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I. Remote Launch the 2020-21 School Year:</a:t>
            </a:r>
          </a:p>
          <a:p>
            <a:pPr marL="285750" lvl="0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Enrollment/Re-Enrollment</a:t>
            </a:r>
          </a:p>
          <a:p>
            <a:pPr marL="285750" lvl="0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Onboarding new faculty and leaders</a:t>
            </a:r>
          </a:p>
          <a:p>
            <a:pPr marL="285750" lvl="0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Welcoming the 25</a:t>
            </a:r>
            <a:r>
              <a:rPr lang="en-US" sz="2200" kern="1200" baseline="30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</a:t>
            </a: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Wave</a:t>
            </a:r>
          </a:p>
          <a:p>
            <a:pPr marL="285750" lvl="0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Professional Development Symposium</a:t>
            </a:r>
            <a:b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US" sz="2200" kern="12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200" b="1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II. Distance Learning:</a:t>
            </a:r>
          </a:p>
          <a:p>
            <a:pPr marL="285750" lvl="0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Optimizing for Safety, Rigorous Instruction, and Social-Emotional Well-being</a:t>
            </a:r>
          </a:p>
          <a:p>
            <a:pPr marL="285750" lvl="0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Maintaining the 4R’s: Rigor, Relevance, Results, and Relationships</a:t>
            </a:r>
          </a:p>
          <a:p>
            <a:pPr marL="285750" lvl="0" indent="-2857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Distribution of Resources</a:t>
            </a:r>
            <a:endParaRPr lang="en-US" sz="17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nl-NL"/>
              <a:t>Sr. School Director Deep Dive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45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sz="3200" b="1" dirty="0"/>
              <a:t>Semester 1 Successes (Continued)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36538" y="1535113"/>
            <a:ext cx="8712200" cy="4637087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III. New School Model: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Leadership Structure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Collaboration &amp; Alignment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Holistic Services Center</a:t>
            </a:r>
            <a:b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US" sz="1800" kern="12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IV. Programmatic Compliance: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Onboarding of systems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WASC Year 1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Continuity of School Site Council</a:t>
            </a:r>
            <a:b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US" sz="2600" dirty="0">
              <a:latin typeface="Calibri"/>
              <a:ea typeface="Calibri"/>
              <a:cs typeface="Calibri"/>
              <a:sym typeface="Calibri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V. Programs &amp; Engagement: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i="1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Seeds of Awareness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Coding Program, Makers Program, GATE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i="1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Masquers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Drama Program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Parent Council and Family Engagement Calendar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nl-NL"/>
              <a:t>Sr. School Director Deep Dive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07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>
              <a:spcBef>
                <a:spcPts val="640"/>
              </a:spcBef>
              <a:buSzPts val="3200"/>
            </a:pPr>
            <a:r>
              <a:rPr lang="en-US" sz="3200" b="1" dirty="0"/>
              <a:t>Q &amp; A and Discussion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36538" y="1535113"/>
            <a:ext cx="8712200" cy="4637087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nl-NL"/>
              <a:t>Sr. School Director Deep Dive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07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sz="3200" b="1" dirty="0"/>
              <a:t>Semester 1 Challenges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36538" y="1535113"/>
            <a:ext cx="8712200" cy="4637087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I. Remote Launch the 2020-21 School Year: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School Re-opening for on-site learning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Communication and access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Cohorting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essential workers</a:t>
            </a:r>
            <a:b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II. Distance Learning: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Attendance and non-communicative students and families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Relationships, engagement, and community building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Learning loss, unfinished learning, and pacing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Volume of </a:t>
            </a:r>
            <a:r>
              <a:rPr lang="en-US" sz="2000" i="1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Notice. Talk. Act.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notifications and student crisis needs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Teacher vacancies</a:t>
            </a:r>
            <a:endParaRPr lang="en-US" sz="1600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nl-NL"/>
              <a:t>Sr. School Director Deep Dive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45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sz="3200" b="1" dirty="0"/>
              <a:t>Semester 1 Challenges (Continued)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36538" y="1535113"/>
            <a:ext cx="8712200" cy="4637087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III. New School Model: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Change management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Onboarding new leaders remotely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Effective Communication </a:t>
            </a:r>
            <a:b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IV. Programmatic Compliance: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Responsive to various compliance changes and needs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California Blue Print for Safe Schools and associated planning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en-US" sz="2000" b="1" kern="12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V. Family Engagement: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Communication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Pacing of Parent Academy launch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nl-NL"/>
              <a:t>Sr. School Director Deep Dive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30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>
              <a:spcBef>
                <a:spcPts val="640"/>
              </a:spcBef>
              <a:buSzPts val="3200"/>
            </a:pPr>
            <a:r>
              <a:rPr lang="en-US" sz="3200" b="1" dirty="0"/>
              <a:t>Q &amp; A and Discussion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36538" y="1535113"/>
            <a:ext cx="8712200" cy="4637087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nl-NL"/>
              <a:t>Sr. School Director Deep Dive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03497"/>
      </p:ext>
    </p:extLst>
  </p:cSld>
  <p:clrMapOvr>
    <a:masterClrMapping/>
  </p:clrMapOvr>
</p:sld>
</file>

<file path=ppt/theme/theme1.xml><?xml version="1.0" encoding="utf-8"?>
<a:theme xmlns:a="http://schemas.openxmlformats.org/drawingml/2006/main" name="MWA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512</Words>
  <Application>Microsoft Office PowerPoint</Application>
  <PresentationFormat>On-screen Show (4:3)</PresentationFormat>
  <Paragraphs>112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ＭＳ Ｐゴシック</vt:lpstr>
      <vt:lpstr>MWA Template</vt:lpstr>
      <vt:lpstr> Deep Dive: 2020-21 Semester 1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Dive: College Admissions During a Pandemic</dc:title>
  <dc:creator>ewardjackson</dc:creator>
  <cp:lastModifiedBy>Ward-Jackson, Evangelia</cp:lastModifiedBy>
  <cp:revision>24</cp:revision>
  <dcterms:created xsi:type="dcterms:W3CDTF">2013-03-20T00:54:29Z</dcterms:created>
  <dcterms:modified xsi:type="dcterms:W3CDTF">2021-01-23T00:24:30Z</dcterms:modified>
</cp:coreProperties>
</file>