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01C15D-C5B0-4CD8-AD42-3D1143355E0F}">
  <a:tblStyle styleId="{4201C15D-C5B0-4CD8-AD42-3D1143355E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9660a99be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79660a99b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9660a99be_1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79660a99b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9660a99be_1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79660a99be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9660a99be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79660a99be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t.ca.gov/programs/traffic-operations/census/traffic-volumes/2017/route-71-8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Lottery Application Update 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LaMario Sales</a:t>
            </a:r>
            <a:endParaRPr sz="3400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January 28,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825" y="122875"/>
            <a:ext cx="5046300" cy="54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Overall Application Submission Update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Application Submission by Grade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Applications Submitted by Race/ Ethnicity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Where Do Our Applicants Live?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Commercial Advertisement Results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Community Outreach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7899833" y="844905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/>
          </a:p>
        </p:txBody>
      </p:sp>
      <p:sp>
        <p:nvSpPr>
          <p:cNvPr id="102" name="Google Shape;102;p15"/>
          <p:cNvSpPr txBox="1"/>
          <p:nvPr/>
        </p:nvSpPr>
        <p:spPr>
          <a:xfrm>
            <a:off x="809272" y="1640690"/>
            <a:ext cx="2807494" cy="29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102075" y="155150"/>
            <a:ext cx="11383200" cy="6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u="sng">
                <a:solidFill>
                  <a:schemeClr val="dk1"/>
                </a:solidFill>
              </a:rPr>
              <a:t>Application Submission Update:</a:t>
            </a:r>
            <a:endParaRPr sz="3000" b="1" u="sng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- 624 applications submitted with MWA being at least one of the schools selected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– Of those 624 applications, 286 only applied to MWA (45.8% of all applications submitted)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– 71 sibling applications (12.9% of all applications submitted)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– 3 employee children applications, (0 qualified for priority)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– 482 applicants eligible for free and reduced lunch  (77.2% of all applications submitted)</a:t>
            </a: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9708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11889384" y="6357995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aphicFrame>
        <p:nvGraphicFramePr>
          <p:cNvPr id="110" name="Google Shape;110;p16"/>
          <p:cNvGraphicFramePr/>
          <p:nvPr/>
        </p:nvGraphicFramePr>
        <p:xfrm>
          <a:off x="130653" y="106113"/>
          <a:ext cx="11847025" cy="6685475"/>
        </p:xfrm>
        <a:graphic>
          <a:graphicData uri="http://schemas.openxmlformats.org/drawingml/2006/table">
            <a:tbl>
              <a:tblPr>
                <a:noFill/>
                <a:tableStyleId>{4201C15D-C5B0-4CD8-AD42-3D1143355E0F}</a:tableStyleId>
              </a:tblPr>
              <a:tblGrid>
                <a:gridCol w="219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3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7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Applications by Grade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rgbClr val="FFFFFF"/>
                          </a:solidFill>
                        </a:rPr>
                        <a:t>5th</a:t>
                      </a:r>
                      <a:endParaRPr sz="2000" b="1" u="sng">
                        <a:solidFill>
                          <a:srgbClr val="FFFFFF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rgbClr val="FFFFFF"/>
                          </a:solidFill>
                        </a:rPr>
                        <a:t>6th</a:t>
                      </a:r>
                      <a:endParaRPr sz="2000" b="1" u="sng">
                        <a:solidFill>
                          <a:srgbClr val="FFFFFF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rgbClr val="FFFFFF"/>
                          </a:solidFill>
                        </a:rPr>
                        <a:t>7th</a:t>
                      </a:r>
                      <a:endParaRPr sz="2000" b="1" u="sng">
                        <a:solidFill>
                          <a:srgbClr val="FFFFFF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chemeClr val="lt1"/>
                          </a:solidFill>
                        </a:rPr>
                        <a:t>8th</a:t>
                      </a:r>
                      <a:endParaRPr sz="2000" b="1" u="sng">
                        <a:solidFill>
                          <a:schemeClr val="lt1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chemeClr val="lt1"/>
                          </a:solidFill>
                        </a:rPr>
                        <a:t>Total</a:t>
                      </a:r>
                      <a:endParaRPr sz="2000" b="1" u="sng">
                        <a:solidFill>
                          <a:schemeClr val="lt1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9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Applied to MWA and at least one additional school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185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182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159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88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624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Applied to MWA only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130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58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52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46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286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1" name="Google Shape;111;p16"/>
          <p:cNvSpPr txBox="1"/>
          <p:nvPr/>
        </p:nvSpPr>
        <p:spPr>
          <a:xfrm>
            <a:off x="-3354247" y="6504480"/>
            <a:ext cx="54585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r>
              <a:rPr lang="en-US" sz="900" b="0" i="0">
                <a:solidFill>
                  <a:srgbClr val="495B6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11889384" y="6357995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aphicFrame>
        <p:nvGraphicFramePr>
          <p:cNvPr id="117" name="Google Shape;117;p17"/>
          <p:cNvGraphicFramePr/>
          <p:nvPr/>
        </p:nvGraphicFramePr>
        <p:xfrm>
          <a:off x="355178" y="-12"/>
          <a:ext cx="9816175" cy="6723100"/>
        </p:xfrm>
        <a:graphic>
          <a:graphicData uri="http://schemas.openxmlformats.org/drawingml/2006/table">
            <a:tbl>
              <a:tblPr>
                <a:noFill/>
                <a:tableStyleId>{4201C15D-C5B0-4CD8-AD42-3D1143355E0F}</a:tableStyleId>
              </a:tblPr>
              <a:tblGrid>
                <a:gridCol w="211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5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Applicants Demographics by Race/ Ethnicity</a:t>
                      </a:r>
                      <a:endParaRPr sz="2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 u="sng">
                          <a:solidFill>
                            <a:schemeClr val="lt1"/>
                          </a:solidFill>
                        </a:rPr>
                        <a:t>Targets</a:t>
                      </a:r>
                      <a:endParaRPr sz="1200" b="1" i="0" u="sng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 u="sng">
                          <a:solidFill>
                            <a:schemeClr val="lt1"/>
                          </a:solidFill>
                        </a:rPr>
                        <a:t>Current Results</a:t>
                      </a:r>
                      <a:endParaRPr sz="2000" u="sng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sng">
                          <a:solidFill>
                            <a:schemeClr val="lt1"/>
                          </a:solidFill>
                        </a:rPr>
                        <a:t>Applicants</a:t>
                      </a:r>
                      <a:endParaRPr sz="2000" b="1" u="sng">
                        <a:solidFill>
                          <a:schemeClr val="lt1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5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African American</a:t>
                      </a:r>
                      <a:endParaRPr sz="20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25%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13.4%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83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Asian</a:t>
                      </a:r>
                      <a:endParaRPr sz="20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7.1%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44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Hawaiian or Pacific Islander</a:t>
                      </a:r>
                      <a:endParaRPr sz="20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0.4%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3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Hispanic or Latino</a:t>
                      </a:r>
                      <a:endParaRPr sz="20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50%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61.3%</a:t>
                      </a:r>
                      <a:endParaRPr sz="2000" b="0" i="0" u="none" strike="noStrike" cap="none">
                        <a:solidFill>
                          <a:srgbClr val="3C3C3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378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Multiple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10.2%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63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White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6%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1.9%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12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Other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N/A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2.2%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14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</a:rPr>
                        <a:t>Unreported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N/A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3.0%</a:t>
                      </a:r>
                      <a:endParaRPr sz="2000"/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3C3C3C"/>
                          </a:solidFill>
                        </a:rPr>
                        <a:t>19</a:t>
                      </a:r>
                      <a:endParaRPr sz="2000">
                        <a:solidFill>
                          <a:srgbClr val="3C3C3C"/>
                        </a:solidFill>
                      </a:endParaRPr>
                    </a:p>
                  </a:txBody>
                  <a:tcPr marL="23850" marR="23850" marT="11925" marB="11925" anchor="ctr">
                    <a:lnL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508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8" name="Google Shape;118;p17"/>
          <p:cNvSpPr txBox="1"/>
          <p:nvPr/>
        </p:nvSpPr>
        <p:spPr>
          <a:xfrm>
            <a:off x="-3354247" y="6504480"/>
            <a:ext cx="54585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r>
              <a:rPr lang="en-US" sz="900" b="0" i="0">
                <a:solidFill>
                  <a:srgbClr val="495B6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7899833" y="844905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/>
          </a:p>
        </p:txBody>
      </p:sp>
      <p:sp>
        <p:nvSpPr>
          <p:cNvPr id="125" name="Google Shape;125;p18"/>
          <p:cNvSpPr txBox="1"/>
          <p:nvPr/>
        </p:nvSpPr>
        <p:spPr>
          <a:xfrm>
            <a:off x="809272" y="1640690"/>
            <a:ext cx="2807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227625" y="240900"/>
            <a:ext cx="11383200" cy="6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2668263" y="240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 Our Applicants Live?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(17 Different Cities)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693950" y="1458650"/>
            <a:ext cx="97809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•Richmond-</a:t>
            </a:r>
            <a:r>
              <a:rPr lang="en-US" sz="2400">
                <a:solidFill>
                  <a:srgbClr val="FF0000"/>
                </a:solidFill>
              </a:rPr>
              <a:t>306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•San Pablo-</a:t>
            </a:r>
            <a:r>
              <a:rPr lang="en-US" sz="2400">
                <a:solidFill>
                  <a:srgbClr val="FF0000"/>
                </a:solidFill>
              </a:rPr>
              <a:t>185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•El Sobrante-</a:t>
            </a:r>
            <a:r>
              <a:rPr lang="en-US" sz="2400">
                <a:solidFill>
                  <a:srgbClr val="FF0000"/>
                </a:solidFill>
              </a:rPr>
              <a:t>34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•Hercules-</a:t>
            </a:r>
            <a:r>
              <a:rPr lang="en-US" sz="2400">
                <a:solidFill>
                  <a:srgbClr val="FF0000"/>
                </a:solidFill>
              </a:rPr>
              <a:t>33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•Pinole-</a:t>
            </a:r>
            <a:r>
              <a:rPr lang="en-US" sz="2400">
                <a:solidFill>
                  <a:srgbClr val="FF0000"/>
                </a:solidFill>
              </a:rPr>
              <a:t>25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•Rodeo-</a:t>
            </a:r>
            <a:r>
              <a:rPr lang="en-US" sz="2400">
                <a:solidFill>
                  <a:srgbClr val="FF0000"/>
                </a:solidFill>
              </a:rPr>
              <a:t>22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•Vallejo-</a:t>
            </a:r>
            <a:r>
              <a:rPr lang="en-US" sz="2400">
                <a:solidFill>
                  <a:srgbClr val="FF0000"/>
                </a:solidFill>
              </a:rPr>
              <a:t>6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•Martinez</a:t>
            </a:r>
            <a:r>
              <a:rPr lang="en-US" sz="2400">
                <a:solidFill>
                  <a:srgbClr val="FF0000"/>
                </a:solidFill>
              </a:rPr>
              <a:t>-3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•El Cerrito-</a:t>
            </a:r>
            <a:r>
              <a:rPr lang="en-US" sz="2400">
                <a:solidFill>
                  <a:srgbClr val="FF0000"/>
                </a:solidFill>
              </a:rPr>
              <a:t>2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7368275" y="14586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•Antioch-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•Pittsburg-</a:t>
            </a:r>
            <a:r>
              <a:rPr lang="en-US" sz="2400">
                <a:solidFill>
                  <a:srgbClr val="FF0000"/>
                </a:solidFill>
              </a:rPr>
              <a:t>1</a:t>
            </a:r>
            <a:r>
              <a:rPr lang="en-US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•Tiburon-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Sacramento-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•San Rafael-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•Suisun City-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•Emeryville-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•Concord-</a:t>
            </a:r>
            <a:r>
              <a:rPr lang="en-US" sz="2400">
                <a:solidFill>
                  <a:srgbClr val="FF0000"/>
                </a:solidFill>
              </a:rPr>
              <a:t>1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7899833" y="844905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/>
          </a:p>
        </p:txBody>
      </p:sp>
      <p:sp>
        <p:nvSpPr>
          <p:cNvPr id="136" name="Google Shape;136;p19"/>
          <p:cNvSpPr txBox="1"/>
          <p:nvPr/>
        </p:nvSpPr>
        <p:spPr>
          <a:xfrm>
            <a:off x="809272" y="1640690"/>
            <a:ext cx="2807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227625" y="240900"/>
            <a:ext cx="11383200" cy="6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591828" y="240900"/>
            <a:ext cx="80310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 b="1" u="sng">
                <a:solidFill>
                  <a:schemeClr val="dk1"/>
                </a:solidFill>
              </a:rPr>
              <a:t>Commercial Advertisements Results</a:t>
            </a:r>
            <a:r>
              <a:rPr lang="en-US" sz="3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591825" y="844900"/>
            <a:ext cx="11265900" cy="5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</a:rPr>
              <a:t>Direct Mail Campaign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–Sent postcards to MWA’s underrepresented groups during the recruitment process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–Approx. 16,000 homes received an invite to apply for MWA’s Lottery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</a:rPr>
              <a:t>Signage on Lakeside &amp; Richmond Parkway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–placed just below the “Making Waves Academy” sign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–On the corner of Richmond Parkway and San Pablo Ave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–Placed on Lakeside drive in front of play structure.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–Seen by approx. 792,000 vehicles**</a:t>
            </a:r>
            <a:endParaRPr sz="2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**Number based on traffic study by Caltrans. Approx. 198,000 cars pass MWA West Bound where the sign is most visible in a given month.</a:t>
            </a:r>
            <a:r>
              <a:rPr lang="en-US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https://dot.ca.gov/programs/traffic-operations/census/traffic-volumes/2017/route-71-80</a:t>
            </a:r>
            <a:endParaRPr sz="110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7699350" y="14586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7899833" y="844905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/>
          </a:p>
        </p:txBody>
      </p:sp>
      <p:sp>
        <p:nvSpPr>
          <p:cNvPr id="147" name="Google Shape;147;p20"/>
          <p:cNvSpPr txBox="1"/>
          <p:nvPr/>
        </p:nvSpPr>
        <p:spPr>
          <a:xfrm>
            <a:off x="809272" y="1640690"/>
            <a:ext cx="2807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404400" y="398675"/>
            <a:ext cx="11383200" cy="6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1903728" y="138850"/>
            <a:ext cx="80310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Outreach</a:t>
            </a:r>
            <a:endParaRPr sz="32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591825" y="844900"/>
            <a:ext cx="4796700" cy="5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-Sent email reminders about this year’s lottery to the following community partners: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•Yes Families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•All Nations Church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•Ephesians Church of God in Christ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•Building Blocks for Kids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•La Petite Academy (Hilltop)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•KinderCare (El Sobrante)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7781025" y="1070825"/>
            <a:ext cx="4076700" cy="5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-Sent email reminders about this year’s lottery to over 700 families on 20-21 waitlist 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-Sent Reminder letter to families of all 1088 students currently attending MWA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635850" y="496900"/>
            <a:ext cx="84894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Contact Information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5089"/>
                </a:solidFill>
              </a:rPr>
              <a:t>LaMario Sales</a:t>
            </a:r>
            <a:endParaRPr sz="5400">
              <a:solidFill>
                <a:srgbClr val="005089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005089"/>
                </a:solidFill>
              </a:rPr>
              <a:t>Lsales@mwacademy.org</a:t>
            </a: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00">
              <a:solidFill>
                <a:srgbClr val="005089"/>
              </a:solidFill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Widescreen</PresentationFormat>
  <Paragraphs>130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 Narrow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Sales, LaMario</dc:creator>
  <cp:lastModifiedBy>Sales, LaMario</cp:lastModifiedBy>
  <cp:revision>1</cp:revision>
  <dcterms:modified xsi:type="dcterms:W3CDTF">2021-01-20T06:49:18Z</dcterms:modified>
</cp:coreProperties>
</file>