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7026275" cy="93122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bot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44719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9931" y="0"/>
            <a:ext cx="3044719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5863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45045"/>
            <a:ext cx="3044719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7e499bc34_0_20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100" cy="4190400"/>
          </a:xfrm>
          <a:prstGeom prst="rect">
            <a:avLst/>
          </a:prstGeom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97e499bc3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79547a183_0_0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100" cy="4190400"/>
          </a:xfrm>
          <a:prstGeom prst="rect">
            <a:avLst/>
          </a:prstGeom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a79547a1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7e499bc34_0_26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100" cy="4190400"/>
          </a:xfrm>
          <a:prstGeom prst="rect">
            <a:avLst/>
          </a:prstGeom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97e499bc3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Content">
  <p:cSld name="1_Title &amp;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2"/>
          </p:nvPr>
        </p:nvSpPr>
        <p:spPr>
          <a:xfrm>
            <a:off x="236538" y="1469204"/>
            <a:ext cx="4273817" cy="522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3"/>
          </p:nvPr>
        </p:nvSpPr>
        <p:spPr>
          <a:xfrm>
            <a:off x="4690269" y="1469204"/>
            <a:ext cx="4273817" cy="522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2"/>
          </p:nvPr>
        </p:nvSpPr>
        <p:spPr>
          <a:xfrm>
            <a:off x="4397339" y="1535112"/>
            <a:ext cx="4551399" cy="515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3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4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3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>
            <a:spLocks noGrp="1"/>
          </p:cNvSpPr>
          <p:nvPr>
            <p:ph type="pic" idx="4"/>
          </p:nvPr>
        </p:nvSpPr>
        <p:spPr>
          <a:xfrm>
            <a:off x="4443412" y="1535112"/>
            <a:ext cx="4500563" cy="515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62271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3520647"/>
            <a:ext cx="9144000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789883" y="5412660"/>
            <a:ext cx="922531" cy="94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24875" y="1820447"/>
            <a:ext cx="7495887" cy="78110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/>
              <a:t>Blueprint for a Safer Economy Status</a:t>
            </a:r>
            <a:endParaRPr b="1"/>
          </a:p>
        </p:txBody>
      </p:sp>
      <p:sp>
        <p:nvSpPr>
          <p:cNvPr id="122" name="Google Shape;122;p18"/>
          <p:cNvSpPr txBox="1"/>
          <p:nvPr/>
        </p:nvSpPr>
        <p:spPr>
          <a:xfrm>
            <a:off x="2480950" y="2801675"/>
            <a:ext cx="5433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56500" y="1365725"/>
            <a:ext cx="86310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 11/17 Contra Costa County moved back to the Purple Tier (the most restrictive tier in the Blueprint for Safer Economy)</a:t>
            </a: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 of 12/1 Contra Costa County,  remains in the purple tier for the 3rd consecutive week</a:t>
            </a: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●"/>
            </a:pPr>
            <a:r>
              <a:rPr lang="en-US" sz="26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12/1 Contra Costa Data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○"/>
            </a:pPr>
            <a:r>
              <a:rPr lang="en-US" sz="26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Adjusted Case rate = 10.7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○"/>
            </a:pPr>
            <a:r>
              <a:rPr lang="en-US" sz="260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Positivity rate = 4.1%</a:t>
            </a:r>
            <a:endParaRPr sz="2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            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/>
              <a:t>Blueprint for a Safer Economy </a:t>
            </a:r>
            <a:endParaRPr b="1"/>
          </a:p>
        </p:txBody>
      </p:sp>
      <p:sp>
        <p:nvSpPr>
          <p:cNvPr id="129" name="Google Shape;129;p19"/>
          <p:cNvSpPr txBox="1"/>
          <p:nvPr/>
        </p:nvSpPr>
        <p:spPr>
          <a:xfrm>
            <a:off x="2480950" y="2801675"/>
            <a:ext cx="5433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256500" y="1365725"/>
            <a:ext cx="86310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What impact does this have on schools reopening?</a:t>
            </a: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●"/>
            </a:pPr>
            <a:r>
              <a:rPr lang="en-US" sz="26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While in the purple tier, schools that have not reopened yet may not reopen.</a:t>
            </a: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●"/>
            </a:pPr>
            <a:r>
              <a:rPr lang="en-US" sz="26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According to state guidelines, Schools may reopen once the county is the red tier for two consecutive weeks. </a:t>
            </a: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○"/>
            </a:pPr>
            <a:r>
              <a:rPr lang="en-US" sz="26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Note</a:t>
            </a:r>
            <a:r>
              <a:rPr lang="en-US" sz="26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 MWA is using metrics for West County and not Contra Costa as a whole to determine phase readiness. </a:t>
            </a: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            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/>
              <a:t>Planning for Phase 1B and Beyond</a:t>
            </a:r>
            <a:endParaRPr b="1"/>
          </a:p>
        </p:txBody>
      </p:sp>
      <p:sp>
        <p:nvSpPr>
          <p:cNvPr id="136" name="Google Shape;136;p20"/>
          <p:cNvSpPr txBox="1"/>
          <p:nvPr/>
        </p:nvSpPr>
        <p:spPr>
          <a:xfrm>
            <a:off x="2480950" y="2801675"/>
            <a:ext cx="5433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256500" y="1365725"/>
            <a:ext cx="86310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What does this mean for MWA?</a:t>
            </a:r>
            <a:endParaRPr sz="2600">
              <a:latin typeface="Roboto"/>
              <a:ea typeface="Roboto"/>
              <a:cs typeface="Roboto"/>
              <a:sym typeface="Roboto"/>
            </a:endParaRPr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Roboto"/>
                <a:ea typeface="Roboto"/>
                <a:cs typeface="Roboto"/>
                <a:sym typeface="Roboto"/>
              </a:rPr>
              <a:t>MWA cannot currently move into Phase 1B until Contra Costa, specifically </a:t>
            </a:r>
            <a:r>
              <a:rPr lang="en-US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West County, is back in the red tier. 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●"/>
            </a:pPr>
            <a:r>
              <a:rPr lang="en-US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MWA’s reopening workgroup is continuing to move forward with planning in order to make sure that the school is ready once the county moves to a less restrictive tier 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(4:3)</PresentationFormat>
  <Paragraphs>43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Roboto</vt:lpstr>
      <vt:lpstr>Blank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Ward-Jackson, Evangelia</dc:creator>
  <cp:lastModifiedBy>Ward-Jackson, Evangelia</cp:lastModifiedBy>
  <cp:revision>1</cp:revision>
  <dcterms:modified xsi:type="dcterms:W3CDTF">2020-12-04T02:30:31Z</dcterms:modified>
</cp:coreProperties>
</file>