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1"/>
  </p:notesMasterIdLst>
  <p:sldIdLst>
    <p:sldId id="273" r:id="rId2"/>
    <p:sldId id="274" r:id="rId3"/>
    <p:sldId id="275" r:id="rId4"/>
    <p:sldId id="276" r:id="rId5"/>
    <p:sldId id="277" r:id="rId6"/>
    <p:sldId id="278" r:id="rId7"/>
    <p:sldId id="279" r:id="rId8"/>
    <p:sldId id="280" r:id="rId9"/>
    <p:sldId id="281" r:id="rId10"/>
  </p:sldIdLst>
  <p:sldSz cx="9144000" cy="6858000" type="screen4x3"/>
  <p:notesSz cx="6858000" cy="9144000"/>
  <p:embeddedFontLst>
    <p:embeddedFont>
      <p:font typeface="Calibri" panose="020F0502020204030204"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8" roundtripDataSignature="AMtx7mhznf8b2h5V18WCH04tlBO2Tj/jR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itlin Shelburn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E631356-C3CC-4BAD-9345-C7E3D23B16A3}">
  <a:tblStyle styleId="{2E631356-C3CC-4BAD-9345-C7E3D23B16A3}" styleName="Table_0">
    <a:wholeTbl>
      <a:tcTxStyle b="off" i="off">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EA921DEB-2D3B-4FCD-A6C4-ED9F5B449F54}" styleName="Table_1">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59C0C1F3-5503-466C-92D3-25530ADB7E42}" styleName="Table_2">
    <a:wholeTbl>
      <a:tcTxStyle b="off" i="off">
        <a:font>
          <a:latin typeface="Arial"/>
          <a:ea typeface="Arial"/>
          <a:cs typeface="Arial"/>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6E8ED"/>
          </a:solidFill>
        </a:fill>
      </a:tcStyle>
    </a:wholeTbl>
    <a:band1H>
      <a:tcTxStyle/>
      <a:tcStyle>
        <a:tcBdr/>
        <a:fill>
          <a:solidFill>
            <a:srgbClr val="CACFD9"/>
          </a:solidFill>
        </a:fill>
      </a:tcStyle>
    </a:band1H>
    <a:band2H>
      <a:tcTxStyle/>
      <a:tcStyle>
        <a:tcBdr/>
      </a:tcStyle>
    </a:band2H>
    <a:band1V>
      <a:tcTxStyle/>
      <a:tcStyle>
        <a:tcBdr/>
        <a:fill>
          <a:solidFill>
            <a:srgbClr val="CACFD9"/>
          </a:solidFill>
        </a:fill>
      </a:tcStyle>
    </a:band1V>
    <a:band2V>
      <a:tcTxStyle/>
      <a:tcStyle>
        <a:tcBdr/>
      </a:tcStyle>
    </a:band2V>
    <a:lastCol>
      <a:tcTxStyle b="on" i="off">
        <a:font>
          <a:latin typeface="Arial"/>
          <a:ea typeface="Arial"/>
          <a:cs typeface="Arial"/>
        </a:font>
        <a:srgbClr val="FFFFFF"/>
      </a:tcTxStyle>
      <a:tcStyle>
        <a:tcBdr/>
        <a:fill>
          <a:solidFill>
            <a:srgbClr val="005089"/>
          </a:solidFill>
        </a:fill>
      </a:tcStyle>
    </a:lastCol>
    <a:firstCol>
      <a:tcTxStyle b="on" i="off">
        <a:font>
          <a:latin typeface="Arial"/>
          <a:ea typeface="Arial"/>
          <a:cs typeface="Arial"/>
        </a:font>
        <a:srgbClr val="FFFFFF"/>
      </a:tcTxStyle>
      <a:tcStyle>
        <a:tcBdr/>
        <a:fill>
          <a:solidFill>
            <a:srgbClr val="005089"/>
          </a:solidFill>
        </a:fill>
      </a:tcStyle>
    </a:firstCol>
    <a:lastRow>
      <a:tcTxStyle b="on" i="off">
        <a:font>
          <a:latin typeface="Arial"/>
          <a:ea typeface="Arial"/>
          <a:cs typeface="Arial"/>
        </a:font>
        <a:srgbClr val="FFFFFF"/>
      </a:tcTxStyle>
      <a:tcStyle>
        <a:tcBdr>
          <a:top>
            <a:ln w="38100" cap="flat" cmpd="sng">
              <a:solidFill>
                <a:srgbClr val="FFFFFF"/>
              </a:solidFill>
              <a:prstDash val="solid"/>
              <a:round/>
              <a:headEnd type="none" w="sm" len="sm"/>
              <a:tailEnd type="none" w="sm" len="sm"/>
            </a:ln>
          </a:top>
        </a:tcBdr>
        <a:fill>
          <a:solidFill>
            <a:srgbClr val="005089"/>
          </a:solidFill>
        </a:fill>
      </a:tcStyle>
    </a:lastRow>
    <a:seCell>
      <a:tcTxStyle/>
      <a:tcStyle>
        <a:tcBdr/>
      </a:tcStyle>
    </a:seCell>
    <a:swCell>
      <a:tcTxStyle/>
      <a:tcStyle>
        <a:tcBdr/>
      </a:tcStyle>
    </a:swCell>
    <a:firstRow>
      <a:tcTxStyle b="on" i="off">
        <a:font>
          <a:latin typeface="Arial"/>
          <a:ea typeface="Arial"/>
          <a:cs typeface="Arial"/>
        </a:font>
        <a:srgbClr val="FFFFFF"/>
      </a:tcTxStyle>
      <a:tcStyle>
        <a:tcBdr>
          <a:bottom>
            <a:ln w="38100" cap="flat" cmpd="sng">
              <a:solidFill>
                <a:srgbClr val="FFFFFF"/>
              </a:solidFill>
              <a:prstDash val="solid"/>
              <a:round/>
              <a:headEnd type="none" w="sm" len="sm"/>
              <a:tailEnd type="none" w="sm" len="sm"/>
            </a:ln>
          </a:bottom>
        </a:tcBdr>
        <a:fill>
          <a:solidFill>
            <a:srgbClr val="005089"/>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2" d="100"/>
          <a:sy n="82" d="100"/>
        </p:scale>
        <p:origin x="147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9" Type="http://schemas.openxmlformats.org/officeDocument/2006/relationships/commentAuthors" Target="commentAuthors.xml"/><Relationship Id="rId3" Type="http://schemas.openxmlformats.org/officeDocument/2006/relationships/slide" Target="slides/slide2.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1.fntdata"/><Relationship Id="rId38" Type="http://customschemas.google.com/relationships/presentationmetadata" Target="metadata"/><Relationship Id="rId2" Type="http://schemas.openxmlformats.org/officeDocument/2006/relationships/slide" Target="slides/slide1.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a3941f46b5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ga3941f46b5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7" name="Google Shape;287;ga3941f46b5_0_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a3941f46b5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3" name="Google Shape;293;ga3941f46b5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4" name="Google Shape;294;ga3941f46b5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a39449f31a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0" name="Google Shape;300;ga39449f31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1" name="Google Shape;301;ga39449f31a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a3941f46b5_0_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7" name="Google Shape;307;ga3941f46b5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8" name="Google Shape;308;ga3941f46b5_0_2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9d3aa7d20b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4" name="Google Shape;314;g9d3aa7d20b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5" name="Google Shape;315;g9d3aa7d20b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a39449f31a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2" name="Google Shape;322;ga39449f31a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3" name="Google Shape;323;ga39449f31a_0_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a39449f31a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9" name="Google Shape;329;ga39449f31a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0" name="Google Shape;330;ga39449f31a_0_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9d3aa7d20b_1_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6" name="Google Shape;336;g9d3aa7d20b_1_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7" name="Google Shape;337;g9d3aa7d20b_1_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a3941f46b5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ga3941f46b5_0_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4" name="Google Shape;344;ga3941f46b5_0_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
        <p:nvSpPr>
          <p:cNvPr id="17" name="Google Shape;17;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mp; Content">
  <p:cSld name="Title &amp; Content">
    <p:spTree>
      <p:nvGrpSpPr>
        <p:cNvPr id="1" name="Shape 20"/>
        <p:cNvGrpSpPr/>
        <p:nvPr/>
      </p:nvGrpSpPr>
      <p:grpSpPr>
        <a:xfrm>
          <a:off x="0" y="0"/>
          <a:ext cx="0" cy="0"/>
          <a:chOff x="0" y="0"/>
          <a:chExt cx="0" cy="0"/>
        </a:xfrm>
      </p:grpSpPr>
      <p:pic>
        <p:nvPicPr>
          <p:cNvPr id="21" name="Google Shape;21;p23"/>
          <p:cNvPicPr preferRelativeResize="0"/>
          <p:nvPr/>
        </p:nvPicPr>
        <p:blipFill rotWithShape="1">
          <a:blip r:embed="rId2">
            <a:alphaModFix/>
          </a:blip>
          <a:srcRect/>
          <a:stretch/>
        </p:blipFill>
        <p:spPr>
          <a:xfrm>
            <a:off x="0" y="0"/>
            <a:ext cx="9144000" cy="6858000"/>
          </a:xfrm>
          <a:prstGeom prst="rect">
            <a:avLst/>
          </a:prstGeom>
          <a:noFill/>
          <a:ln>
            <a:noFill/>
          </a:ln>
        </p:spPr>
      </p:pic>
      <p:pic>
        <p:nvPicPr>
          <p:cNvPr id="22" name="Google Shape;22;p23"/>
          <p:cNvPicPr preferRelativeResize="0"/>
          <p:nvPr/>
        </p:nvPicPr>
        <p:blipFill rotWithShape="1">
          <a:blip r:embed="rId3">
            <a:alphaModFix/>
          </a:blip>
          <a:srcRect/>
          <a:stretch/>
        </p:blipFill>
        <p:spPr>
          <a:xfrm>
            <a:off x="0" y="0"/>
            <a:ext cx="9144000" cy="1371600"/>
          </a:xfrm>
          <a:prstGeom prst="rect">
            <a:avLst/>
          </a:prstGeom>
          <a:noFill/>
          <a:ln>
            <a:noFill/>
          </a:ln>
        </p:spPr>
      </p:pic>
      <p:pic>
        <p:nvPicPr>
          <p:cNvPr id="23" name="Google Shape;23;p23"/>
          <p:cNvPicPr preferRelativeResize="0"/>
          <p:nvPr/>
        </p:nvPicPr>
        <p:blipFill rotWithShape="1">
          <a:blip r:embed="rId4">
            <a:alphaModFix/>
          </a:blip>
          <a:srcRect/>
          <a:stretch/>
        </p:blipFill>
        <p:spPr>
          <a:xfrm>
            <a:off x="7802906" y="178157"/>
            <a:ext cx="1016000" cy="1041400"/>
          </a:xfrm>
          <a:prstGeom prst="rect">
            <a:avLst/>
          </a:prstGeom>
          <a:noFill/>
          <a:ln>
            <a:noFill/>
          </a:ln>
        </p:spPr>
      </p:pic>
      <p:sp>
        <p:nvSpPr>
          <p:cNvPr id="24" name="Google Shape;24;p23"/>
          <p:cNvSpPr txBox="1">
            <a:spLocks noGrp="1"/>
          </p:cNvSpPr>
          <p:nvPr>
            <p:ph type="body" idx="1"/>
          </p:nvPr>
        </p:nvSpPr>
        <p:spPr>
          <a:xfrm>
            <a:off x="236306" y="360363"/>
            <a:ext cx="7274157" cy="85883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5" name="Google Shape;25;p23"/>
          <p:cNvSpPr txBox="1">
            <a:spLocks noGrp="1"/>
          </p:cNvSpPr>
          <p:nvPr>
            <p:ph type="body" idx="2"/>
          </p:nvPr>
        </p:nvSpPr>
        <p:spPr>
          <a:xfrm>
            <a:off x="236538" y="1535112"/>
            <a:ext cx="8712200" cy="5159375"/>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mp; Content">
  <p:cSld name="1_Title &amp; Content">
    <p:spTree>
      <p:nvGrpSpPr>
        <p:cNvPr id="1" name="Shape 36"/>
        <p:cNvGrpSpPr/>
        <p:nvPr/>
      </p:nvGrpSpPr>
      <p:grpSpPr>
        <a:xfrm>
          <a:off x="0" y="0"/>
          <a:ext cx="0" cy="0"/>
          <a:chOff x="0" y="0"/>
          <a:chExt cx="0" cy="0"/>
        </a:xfrm>
      </p:grpSpPr>
      <p:pic>
        <p:nvPicPr>
          <p:cNvPr id="37" name="Google Shape;37;p24"/>
          <p:cNvPicPr preferRelativeResize="0"/>
          <p:nvPr/>
        </p:nvPicPr>
        <p:blipFill rotWithShape="1">
          <a:blip r:embed="rId2">
            <a:alphaModFix/>
          </a:blip>
          <a:srcRect/>
          <a:stretch/>
        </p:blipFill>
        <p:spPr>
          <a:xfrm>
            <a:off x="0" y="0"/>
            <a:ext cx="9144000" cy="6858000"/>
          </a:xfrm>
          <a:prstGeom prst="rect">
            <a:avLst/>
          </a:prstGeom>
          <a:noFill/>
          <a:ln>
            <a:noFill/>
          </a:ln>
        </p:spPr>
      </p:pic>
      <p:pic>
        <p:nvPicPr>
          <p:cNvPr id="38" name="Google Shape;38;p24"/>
          <p:cNvPicPr preferRelativeResize="0"/>
          <p:nvPr/>
        </p:nvPicPr>
        <p:blipFill rotWithShape="1">
          <a:blip r:embed="rId3">
            <a:alphaModFix/>
          </a:blip>
          <a:srcRect/>
          <a:stretch/>
        </p:blipFill>
        <p:spPr>
          <a:xfrm>
            <a:off x="0" y="0"/>
            <a:ext cx="9144000" cy="1371600"/>
          </a:xfrm>
          <a:prstGeom prst="rect">
            <a:avLst/>
          </a:prstGeom>
          <a:noFill/>
          <a:ln>
            <a:noFill/>
          </a:ln>
        </p:spPr>
      </p:pic>
      <p:pic>
        <p:nvPicPr>
          <p:cNvPr id="39" name="Google Shape;39;p24"/>
          <p:cNvPicPr preferRelativeResize="0"/>
          <p:nvPr/>
        </p:nvPicPr>
        <p:blipFill rotWithShape="1">
          <a:blip r:embed="rId4">
            <a:alphaModFix/>
          </a:blip>
          <a:srcRect/>
          <a:stretch/>
        </p:blipFill>
        <p:spPr>
          <a:xfrm>
            <a:off x="7802906" y="178157"/>
            <a:ext cx="1016000" cy="1041400"/>
          </a:xfrm>
          <a:prstGeom prst="rect">
            <a:avLst/>
          </a:prstGeom>
          <a:noFill/>
          <a:ln>
            <a:noFill/>
          </a:ln>
        </p:spPr>
      </p:pic>
      <p:sp>
        <p:nvSpPr>
          <p:cNvPr id="40" name="Google Shape;40;p24"/>
          <p:cNvSpPr txBox="1">
            <a:spLocks noGrp="1"/>
          </p:cNvSpPr>
          <p:nvPr>
            <p:ph type="body" idx="1"/>
          </p:nvPr>
        </p:nvSpPr>
        <p:spPr>
          <a:xfrm>
            <a:off x="236306" y="360363"/>
            <a:ext cx="7274157" cy="85883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1" name="Google Shape;41;p24"/>
          <p:cNvSpPr txBox="1">
            <a:spLocks noGrp="1"/>
          </p:cNvSpPr>
          <p:nvPr>
            <p:ph type="body" idx="2"/>
          </p:nvPr>
        </p:nvSpPr>
        <p:spPr>
          <a:xfrm>
            <a:off x="236538" y="1469204"/>
            <a:ext cx="4273817" cy="522528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2" name="Google Shape;42;p24"/>
          <p:cNvSpPr txBox="1">
            <a:spLocks noGrp="1"/>
          </p:cNvSpPr>
          <p:nvPr>
            <p:ph type="body" idx="3"/>
          </p:nvPr>
        </p:nvSpPr>
        <p:spPr>
          <a:xfrm>
            <a:off x="4690269" y="1469204"/>
            <a:ext cx="4273817" cy="522528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3"/>
        <p:cNvGrpSpPr/>
        <p:nvPr/>
      </p:nvGrpSpPr>
      <p:grpSpPr>
        <a:xfrm>
          <a:off x="0" y="0"/>
          <a:ext cx="0" cy="0"/>
          <a:chOff x="0" y="0"/>
          <a:chExt cx="0" cy="0"/>
        </a:xfrm>
      </p:grpSpPr>
      <p:pic>
        <p:nvPicPr>
          <p:cNvPr id="44" name="Google Shape;44;p25"/>
          <p:cNvPicPr preferRelativeResize="0"/>
          <p:nvPr/>
        </p:nvPicPr>
        <p:blipFill rotWithShape="1">
          <a:blip r:embed="rId2">
            <a:alphaModFix/>
          </a:blip>
          <a:srcRect/>
          <a:stretch/>
        </p:blipFill>
        <p:spPr>
          <a:xfrm>
            <a:off x="0" y="0"/>
            <a:ext cx="9144000" cy="6858000"/>
          </a:xfrm>
          <a:prstGeom prst="rect">
            <a:avLst/>
          </a:prstGeom>
          <a:noFill/>
          <a:ln>
            <a:noFill/>
          </a:ln>
        </p:spPr>
      </p:pic>
      <p:pic>
        <p:nvPicPr>
          <p:cNvPr id="45" name="Google Shape;45;p25"/>
          <p:cNvPicPr preferRelativeResize="0"/>
          <p:nvPr/>
        </p:nvPicPr>
        <p:blipFill rotWithShape="1">
          <a:blip r:embed="rId3">
            <a:alphaModFix/>
          </a:blip>
          <a:srcRect/>
          <a:stretch/>
        </p:blipFill>
        <p:spPr>
          <a:xfrm>
            <a:off x="0" y="0"/>
            <a:ext cx="9144000" cy="1371600"/>
          </a:xfrm>
          <a:prstGeom prst="rect">
            <a:avLst/>
          </a:prstGeom>
          <a:noFill/>
          <a:ln>
            <a:noFill/>
          </a:ln>
        </p:spPr>
      </p:pic>
      <p:pic>
        <p:nvPicPr>
          <p:cNvPr id="46" name="Google Shape;46;p25"/>
          <p:cNvPicPr preferRelativeResize="0"/>
          <p:nvPr/>
        </p:nvPicPr>
        <p:blipFill rotWithShape="1">
          <a:blip r:embed="rId4">
            <a:alphaModFix/>
          </a:blip>
          <a:srcRect/>
          <a:stretch/>
        </p:blipFill>
        <p:spPr>
          <a:xfrm>
            <a:off x="7802906" y="178157"/>
            <a:ext cx="1016000" cy="1041400"/>
          </a:xfrm>
          <a:prstGeom prst="rect">
            <a:avLst/>
          </a:prstGeom>
          <a:noFill/>
          <a:ln>
            <a:noFill/>
          </a:ln>
        </p:spPr>
      </p:pic>
      <p:sp>
        <p:nvSpPr>
          <p:cNvPr id="47" name="Google Shape;47;p25"/>
          <p:cNvSpPr txBox="1">
            <a:spLocks noGrp="1"/>
          </p:cNvSpPr>
          <p:nvPr>
            <p:ph type="body" idx="1"/>
          </p:nvPr>
        </p:nvSpPr>
        <p:spPr>
          <a:xfrm>
            <a:off x="236306" y="360363"/>
            <a:ext cx="7274157" cy="85883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8" name="Google Shape;48;p25"/>
          <p:cNvSpPr txBox="1">
            <a:spLocks noGrp="1"/>
          </p:cNvSpPr>
          <p:nvPr>
            <p:ph type="body" idx="2"/>
          </p:nvPr>
        </p:nvSpPr>
        <p:spPr>
          <a:xfrm>
            <a:off x="236538" y="2237574"/>
            <a:ext cx="4273817" cy="445691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9" name="Google Shape;49;p25"/>
          <p:cNvSpPr txBox="1">
            <a:spLocks noGrp="1"/>
          </p:cNvSpPr>
          <p:nvPr>
            <p:ph type="body" idx="3"/>
          </p:nvPr>
        </p:nvSpPr>
        <p:spPr>
          <a:xfrm>
            <a:off x="4590561" y="2237574"/>
            <a:ext cx="4228345" cy="44569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0" name="Google Shape;50;p25"/>
          <p:cNvSpPr txBox="1">
            <a:spLocks noGrp="1"/>
          </p:cNvSpPr>
          <p:nvPr>
            <p:ph type="body" idx="4"/>
          </p:nvPr>
        </p:nvSpPr>
        <p:spPr>
          <a:xfrm>
            <a:off x="236538" y="1509713"/>
            <a:ext cx="4273817" cy="70961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1" name="Google Shape;51;p25"/>
          <p:cNvSpPr txBox="1">
            <a:spLocks noGrp="1"/>
          </p:cNvSpPr>
          <p:nvPr>
            <p:ph type="body" idx="5"/>
          </p:nvPr>
        </p:nvSpPr>
        <p:spPr>
          <a:xfrm>
            <a:off x="4590561" y="1506825"/>
            <a:ext cx="4228345" cy="70961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52"/>
        <p:cNvGrpSpPr/>
        <p:nvPr/>
      </p:nvGrpSpPr>
      <p:grpSpPr>
        <a:xfrm>
          <a:off x="0" y="0"/>
          <a:ext cx="0" cy="0"/>
          <a:chOff x="0" y="0"/>
          <a:chExt cx="0" cy="0"/>
        </a:xfrm>
      </p:grpSpPr>
      <p:pic>
        <p:nvPicPr>
          <p:cNvPr id="53" name="Google Shape;53;p26"/>
          <p:cNvPicPr preferRelativeResize="0"/>
          <p:nvPr/>
        </p:nvPicPr>
        <p:blipFill rotWithShape="1">
          <a:blip r:embed="rId2">
            <a:alphaModFix/>
          </a:blip>
          <a:srcRect/>
          <a:stretch/>
        </p:blipFill>
        <p:spPr>
          <a:xfrm>
            <a:off x="0" y="0"/>
            <a:ext cx="9144000" cy="6858000"/>
          </a:xfrm>
          <a:prstGeom prst="rect">
            <a:avLst/>
          </a:prstGeom>
          <a:noFill/>
          <a:ln>
            <a:noFill/>
          </a:ln>
        </p:spPr>
      </p:pic>
      <p:pic>
        <p:nvPicPr>
          <p:cNvPr id="54" name="Google Shape;54;p26"/>
          <p:cNvPicPr preferRelativeResize="0"/>
          <p:nvPr/>
        </p:nvPicPr>
        <p:blipFill rotWithShape="1">
          <a:blip r:embed="rId3">
            <a:alphaModFix/>
          </a:blip>
          <a:srcRect/>
          <a:stretch/>
        </p:blipFill>
        <p:spPr>
          <a:xfrm>
            <a:off x="0" y="0"/>
            <a:ext cx="9144000" cy="1371600"/>
          </a:xfrm>
          <a:prstGeom prst="rect">
            <a:avLst/>
          </a:prstGeom>
          <a:noFill/>
          <a:ln>
            <a:noFill/>
          </a:ln>
        </p:spPr>
      </p:pic>
      <p:pic>
        <p:nvPicPr>
          <p:cNvPr id="55" name="Google Shape;55;p26"/>
          <p:cNvPicPr preferRelativeResize="0"/>
          <p:nvPr/>
        </p:nvPicPr>
        <p:blipFill rotWithShape="1">
          <a:blip r:embed="rId4">
            <a:alphaModFix/>
          </a:blip>
          <a:srcRect/>
          <a:stretch/>
        </p:blipFill>
        <p:spPr>
          <a:xfrm>
            <a:off x="7802906" y="178157"/>
            <a:ext cx="1016000" cy="1041400"/>
          </a:xfrm>
          <a:prstGeom prst="rect">
            <a:avLst/>
          </a:prstGeom>
          <a:noFill/>
          <a:ln>
            <a:noFill/>
          </a:ln>
        </p:spPr>
      </p:pic>
      <p:sp>
        <p:nvSpPr>
          <p:cNvPr id="56" name="Google Shape;56;p26"/>
          <p:cNvSpPr txBox="1">
            <a:spLocks noGrp="1"/>
          </p:cNvSpPr>
          <p:nvPr>
            <p:ph type="body" idx="1"/>
          </p:nvPr>
        </p:nvSpPr>
        <p:spPr>
          <a:xfrm>
            <a:off x="236306" y="360363"/>
            <a:ext cx="7274157" cy="85883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57"/>
        <p:cNvGrpSpPr/>
        <p:nvPr/>
      </p:nvGrpSpPr>
      <p:grpSpPr>
        <a:xfrm>
          <a:off x="0" y="0"/>
          <a:ext cx="0" cy="0"/>
          <a:chOff x="0" y="0"/>
          <a:chExt cx="0" cy="0"/>
        </a:xfrm>
      </p:grpSpPr>
      <p:pic>
        <p:nvPicPr>
          <p:cNvPr id="58" name="Google Shape;58;p27"/>
          <p:cNvPicPr preferRelativeResize="0"/>
          <p:nvPr/>
        </p:nvPicPr>
        <p:blipFill rotWithShape="1">
          <a:blip r:embed="rId2">
            <a:alphaModFix/>
          </a:blip>
          <a:srcRect/>
          <a:stretch/>
        </p:blipFill>
        <p:spPr>
          <a:xfrm>
            <a:off x="0" y="0"/>
            <a:ext cx="9144000" cy="6858000"/>
          </a:xfrm>
          <a:prstGeom prst="rect">
            <a:avLst/>
          </a:prstGeom>
          <a:noFill/>
          <a:ln>
            <a:noFill/>
          </a:ln>
        </p:spPr>
      </p:pic>
      <p:pic>
        <p:nvPicPr>
          <p:cNvPr id="59" name="Google Shape;59;p27"/>
          <p:cNvPicPr preferRelativeResize="0"/>
          <p:nvPr/>
        </p:nvPicPr>
        <p:blipFill rotWithShape="1">
          <a:blip r:embed="rId3">
            <a:alphaModFix/>
          </a:blip>
          <a:srcRect/>
          <a:stretch/>
        </p:blipFill>
        <p:spPr>
          <a:xfrm>
            <a:off x="0" y="0"/>
            <a:ext cx="9144000" cy="1371600"/>
          </a:xfrm>
          <a:prstGeom prst="rect">
            <a:avLst/>
          </a:prstGeom>
          <a:noFill/>
          <a:ln>
            <a:noFill/>
          </a:ln>
        </p:spPr>
      </p:pic>
      <p:pic>
        <p:nvPicPr>
          <p:cNvPr id="60" name="Google Shape;60;p27"/>
          <p:cNvPicPr preferRelativeResize="0"/>
          <p:nvPr/>
        </p:nvPicPr>
        <p:blipFill rotWithShape="1">
          <a:blip r:embed="rId4">
            <a:alphaModFix/>
          </a:blip>
          <a:srcRect/>
          <a:stretch/>
        </p:blipFill>
        <p:spPr>
          <a:xfrm>
            <a:off x="7802906" y="178157"/>
            <a:ext cx="1016000" cy="1041400"/>
          </a:xfrm>
          <a:prstGeom prst="rect">
            <a:avLst/>
          </a:prstGeom>
          <a:noFill/>
          <a:ln>
            <a:noFill/>
          </a:ln>
        </p:spPr>
      </p:pic>
      <p:sp>
        <p:nvSpPr>
          <p:cNvPr id="61" name="Google Shape;61;p27"/>
          <p:cNvSpPr txBox="1">
            <a:spLocks noGrp="1"/>
          </p:cNvSpPr>
          <p:nvPr>
            <p:ph type="body" idx="1"/>
          </p:nvPr>
        </p:nvSpPr>
        <p:spPr>
          <a:xfrm>
            <a:off x="236306" y="360363"/>
            <a:ext cx="7274157" cy="85883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2" name="Google Shape;62;p27"/>
          <p:cNvSpPr txBox="1">
            <a:spLocks noGrp="1"/>
          </p:cNvSpPr>
          <p:nvPr>
            <p:ph type="body" idx="2"/>
          </p:nvPr>
        </p:nvSpPr>
        <p:spPr>
          <a:xfrm>
            <a:off x="4397339" y="1535112"/>
            <a:ext cx="4551399" cy="5159375"/>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3" name="Google Shape;63;p27"/>
          <p:cNvSpPr txBox="1">
            <a:spLocks noGrp="1"/>
          </p:cNvSpPr>
          <p:nvPr>
            <p:ph type="body" idx="3"/>
          </p:nvPr>
        </p:nvSpPr>
        <p:spPr>
          <a:xfrm>
            <a:off x="360363" y="1535113"/>
            <a:ext cx="3883025" cy="10437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4" name="Google Shape;64;p27"/>
          <p:cNvSpPr txBox="1">
            <a:spLocks noGrp="1"/>
          </p:cNvSpPr>
          <p:nvPr>
            <p:ph type="body" idx="4"/>
          </p:nvPr>
        </p:nvSpPr>
        <p:spPr>
          <a:xfrm>
            <a:off x="360363" y="2578100"/>
            <a:ext cx="3883025" cy="411638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65"/>
        <p:cNvGrpSpPr/>
        <p:nvPr/>
      </p:nvGrpSpPr>
      <p:grpSpPr>
        <a:xfrm>
          <a:off x="0" y="0"/>
          <a:ext cx="0" cy="0"/>
          <a:chOff x="0" y="0"/>
          <a:chExt cx="0" cy="0"/>
        </a:xfrm>
      </p:grpSpPr>
      <p:pic>
        <p:nvPicPr>
          <p:cNvPr id="66" name="Google Shape;66;p28"/>
          <p:cNvPicPr preferRelativeResize="0"/>
          <p:nvPr/>
        </p:nvPicPr>
        <p:blipFill rotWithShape="1">
          <a:blip r:embed="rId2">
            <a:alphaModFix/>
          </a:blip>
          <a:srcRect/>
          <a:stretch/>
        </p:blipFill>
        <p:spPr>
          <a:xfrm>
            <a:off x="0" y="0"/>
            <a:ext cx="9144000" cy="6858000"/>
          </a:xfrm>
          <a:prstGeom prst="rect">
            <a:avLst/>
          </a:prstGeom>
          <a:noFill/>
          <a:ln>
            <a:noFill/>
          </a:ln>
        </p:spPr>
      </p:pic>
      <p:pic>
        <p:nvPicPr>
          <p:cNvPr id="67" name="Google Shape;67;p28"/>
          <p:cNvPicPr preferRelativeResize="0"/>
          <p:nvPr/>
        </p:nvPicPr>
        <p:blipFill rotWithShape="1">
          <a:blip r:embed="rId3">
            <a:alphaModFix/>
          </a:blip>
          <a:srcRect/>
          <a:stretch/>
        </p:blipFill>
        <p:spPr>
          <a:xfrm>
            <a:off x="0" y="0"/>
            <a:ext cx="9144000" cy="1371600"/>
          </a:xfrm>
          <a:prstGeom prst="rect">
            <a:avLst/>
          </a:prstGeom>
          <a:noFill/>
          <a:ln>
            <a:noFill/>
          </a:ln>
        </p:spPr>
      </p:pic>
      <p:pic>
        <p:nvPicPr>
          <p:cNvPr id="68" name="Google Shape;68;p28"/>
          <p:cNvPicPr preferRelativeResize="0"/>
          <p:nvPr/>
        </p:nvPicPr>
        <p:blipFill rotWithShape="1">
          <a:blip r:embed="rId4">
            <a:alphaModFix/>
          </a:blip>
          <a:srcRect/>
          <a:stretch/>
        </p:blipFill>
        <p:spPr>
          <a:xfrm>
            <a:off x="7802906" y="178157"/>
            <a:ext cx="1016000" cy="1041400"/>
          </a:xfrm>
          <a:prstGeom prst="rect">
            <a:avLst/>
          </a:prstGeom>
          <a:noFill/>
          <a:ln>
            <a:noFill/>
          </a:ln>
        </p:spPr>
      </p:pic>
      <p:sp>
        <p:nvSpPr>
          <p:cNvPr id="69" name="Google Shape;69;p28"/>
          <p:cNvSpPr txBox="1">
            <a:spLocks noGrp="1"/>
          </p:cNvSpPr>
          <p:nvPr>
            <p:ph type="body" idx="1"/>
          </p:nvPr>
        </p:nvSpPr>
        <p:spPr>
          <a:xfrm>
            <a:off x="236306" y="360363"/>
            <a:ext cx="7274157" cy="85883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0" name="Google Shape;70;p28"/>
          <p:cNvSpPr txBox="1">
            <a:spLocks noGrp="1"/>
          </p:cNvSpPr>
          <p:nvPr>
            <p:ph type="body" idx="2"/>
          </p:nvPr>
        </p:nvSpPr>
        <p:spPr>
          <a:xfrm>
            <a:off x="360363" y="1535113"/>
            <a:ext cx="3883025" cy="10437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Google Shape;71;p28"/>
          <p:cNvSpPr txBox="1">
            <a:spLocks noGrp="1"/>
          </p:cNvSpPr>
          <p:nvPr>
            <p:ph type="body" idx="3"/>
          </p:nvPr>
        </p:nvSpPr>
        <p:spPr>
          <a:xfrm>
            <a:off x="360363" y="2578100"/>
            <a:ext cx="3883025" cy="411638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2" name="Google Shape;72;p28"/>
          <p:cNvSpPr>
            <a:spLocks noGrp="1"/>
          </p:cNvSpPr>
          <p:nvPr>
            <p:ph type="pic" idx="4"/>
          </p:nvPr>
        </p:nvSpPr>
        <p:spPr>
          <a:xfrm>
            <a:off x="4443412" y="1535112"/>
            <a:ext cx="4500563" cy="515937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1_Comparison" type="twoTxTwoObj">
  <p:cSld name="TWO_OBJECTS_WITH_TEXT">
    <p:bg>
      <p:bgPr>
        <a:gradFill>
          <a:gsLst>
            <a:gs pos="0">
              <a:schemeClr val="lt1"/>
            </a:gs>
            <a:gs pos="100000">
              <a:srgbClr val="939393"/>
            </a:gs>
          </a:gsLst>
          <a:path path="circle">
            <a:fillToRect l="50000" t="50000" r="50000" b="50000"/>
          </a:path>
          <a:tileRect/>
        </a:gradFill>
        <a:effectLst/>
      </p:bgPr>
    </p:bg>
    <p:spTree>
      <p:nvGrpSpPr>
        <p:cNvPr id="1" name="Shape 73"/>
        <p:cNvGrpSpPr/>
        <p:nvPr/>
      </p:nvGrpSpPr>
      <p:grpSpPr>
        <a:xfrm>
          <a:off x="0" y="0"/>
          <a:ext cx="0" cy="0"/>
          <a:chOff x="0" y="0"/>
          <a:chExt cx="0" cy="0"/>
        </a:xfrm>
      </p:grpSpPr>
      <p:sp>
        <p:nvSpPr>
          <p:cNvPr id="74" name="Google Shape;74;p29"/>
          <p:cNvSpPr txBox="1">
            <a:spLocks noGrp="1"/>
          </p:cNvSpPr>
          <p:nvPr>
            <p:ph type="title"/>
          </p:nvPr>
        </p:nvSpPr>
        <p:spPr>
          <a:xfrm>
            <a:off x="457200" y="273050"/>
            <a:ext cx="82296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5" name="Google Shape;75;p29"/>
          <p:cNvSpPr txBox="1">
            <a:spLocks noGrp="1"/>
          </p:cNvSpPr>
          <p:nvPr>
            <p:ph type="body" idx="1"/>
          </p:nvPr>
        </p:nvSpPr>
        <p:spPr>
          <a:xfrm>
            <a:off x="457200" y="5410200"/>
            <a:ext cx="4040188" cy="762000"/>
          </a:xfrm>
          <a:prstGeom prst="rect">
            <a:avLst/>
          </a:prstGeom>
          <a:solidFill>
            <a:schemeClr val="accent1"/>
          </a:solidFill>
          <a:ln w="9650" cap="flat" cmpd="sng">
            <a:solidFill>
              <a:schemeClr val="accent1"/>
            </a:solidFill>
            <a:prstDash val="solid"/>
            <a:miter lim="800000"/>
            <a:headEnd type="none" w="sm" len="sm"/>
            <a:tailEnd type="none" w="sm" len="sm"/>
          </a:ln>
        </p:spPr>
        <p:txBody>
          <a:bodyPr spcFirstLastPara="1" wrap="square" lIns="182875" tIns="45700" rIns="91425" bIns="45700" anchor="ctr" anchorCtr="0">
            <a:noAutofit/>
          </a:bodyPr>
          <a:lstStyle>
            <a:lvl1pPr marL="457200" marR="0" lvl="0" indent="-228600" algn="l" rtl="0">
              <a:lnSpc>
                <a:spcPct val="100000"/>
              </a:lnSpc>
              <a:spcBef>
                <a:spcPts val="480"/>
              </a:spcBef>
              <a:spcAft>
                <a:spcPts val="0"/>
              </a:spcAft>
              <a:buClr>
                <a:schemeClr val="lt1"/>
              </a:buClr>
              <a:buSzPts val="2400"/>
              <a:buFont typeface="Arial"/>
              <a:buNone/>
              <a:defRPr sz="2400" b="0" i="0" u="none" strike="noStrike" cap="none">
                <a:solidFill>
                  <a:schemeClr val="lt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6" name="Google Shape;76;p29"/>
          <p:cNvSpPr txBox="1">
            <a:spLocks noGrp="1"/>
          </p:cNvSpPr>
          <p:nvPr>
            <p:ph type="body" idx="2"/>
          </p:nvPr>
        </p:nvSpPr>
        <p:spPr>
          <a:xfrm>
            <a:off x="4645026" y="5410200"/>
            <a:ext cx="4041775" cy="762000"/>
          </a:xfrm>
          <a:prstGeom prst="rect">
            <a:avLst/>
          </a:prstGeom>
          <a:solidFill>
            <a:schemeClr val="accent1"/>
          </a:solidFill>
          <a:ln w="9650" cap="flat" cmpd="sng">
            <a:solidFill>
              <a:schemeClr val="accent1"/>
            </a:solidFill>
            <a:prstDash val="solid"/>
            <a:miter lim="800000"/>
            <a:headEnd type="none" w="sm" len="sm"/>
            <a:tailEnd type="none" w="sm" len="sm"/>
          </a:ln>
        </p:spPr>
        <p:txBody>
          <a:bodyPr spcFirstLastPara="1" wrap="square" lIns="182875" tIns="45700" rIns="91425" bIns="45700" anchor="ctr" anchorCtr="0">
            <a:noAutofit/>
          </a:bodyPr>
          <a:lstStyle>
            <a:lvl1pPr marL="457200" marR="0" lvl="0" indent="-228600" algn="l" rtl="0">
              <a:lnSpc>
                <a:spcPct val="100000"/>
              </a:lnSpc>
              <a:spcBef>
                <a:spcPts val="480"/>
              </a:spcBef>
              <a:spcAft>
                <a:spcPts val="0"/>
              </a:spcAft>
              <a:buClr>
                <a:schemeClr val="lt1"/>
              </a:buClr>
              <a:buSzPts val="2400"/>
              <a:buFont typeface="Arial"/>
              <a:buNone/>
              <a:defRPr sz="2400" b="0" i="0" u="none" strike="noStrike" cap="none">
                <a:solidFill>
                  <a:schemeClr val="lt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Google Shape;77;p29"/>
          <p:cNvSpPr txBox="1">
            <a:spLocks noGrp="1"/>
          </p:cNvSpPr>
          <p:nvPr>
            <p:ph type="body" idx="3"/>
          </p:nvPr>
        </p:nvSpPr>
        <p:spPr>
          <a:xfrm>
            <a:off x="457200" y="1444294"/>
            <a:ext cx="4040188" cy="3941763"/>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8" name="Google Shape;78;p29"/>
          <p:cNvSpPr txBox="1">
            <a:spLocks noGrp="1"/>
          </p:cNvSpPr>
          <p:nvPr>
            <p:ph type="body" idx="4"/>
          </p:nvPr>
        </p:nvSpPr>
        <p:spPr>
          <a:xfrm>
            <a:off x="4645025" y="1444294"/>
            <a:ext cx="4041775" cy="3941763"/>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9" name="Google Shape;79;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2"/>
        <p:cNvGrpSpPr/>
        <p:nvPr/>
      </p:nvGrpSpPr>
      <p:grpSpPr>
        <a:xfrm>
          <a:off x="0" y="0"/>
          <a:ext cx="0" cy="0"/>
          <a:chOff x="0" y="0"/>
          <a:chExt cx="0" cy="0"/>
        </a:xfrm>
      </p:grpSpPr>
      <p:sp>
        <p:nvSpPr>
          <p:cNvPr id="83" name="Google Shape;83;p30"/>
          <p:cNvSpPr txBox="1">
            <a:spLocks noGrp="1"/>
          </p:cNvSpPr>
          <p:nvPr>
            <p:ph type="body" idx="1"/>
          </p:nvPr>
        </p:nvSpPr>
        <p:spPr>
          <a:xfrm>
            <a:off x="457200" y="1481328"/>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4" name="Google Shape;84;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87" name="Google Shape;87;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3" name="Google Shape;13;p19"/>
          <p:cNvPicPr preferRelativeResize="0"/>
          <p:nvPr/>
        </p:nvPicPr>
        <p:blipFill rotWithShape="1">
          <a:blip r:embed="rId11">
            <a:alphaModFix/>
          </a:blip>
          <a:srcRect/>
          <a:stretch/>
        </p:blipFill>
        <p:spPr>
          <a:xfrm>
            <a:off x="0" y="3520647"/>
            <a:ext cx="9144000" cy="2260600"/>
          </a:xfrm>
          <a:prstGeom prst="rect">
            <a:avLst/>
          </a:prstGeom>
          <a:noFill/>
          <a:ln>
            <a:noFill/>
          </a:ln>
        </p:spPr>
      </p:pic>
      <p:pic>
        <p:nvPicPr>
          <p:cNvPr id="14" name="Google Shape;14;p19"/>
          <p:cNvPicPr preferRelativeResize="0"/>
          <p:nvPr/>
        </p:nvPicPr>
        <p:blipFill rotWithShape="1">
          <a:blip r:embed="rId12">
            <a:alphaModFix/>
          </a:blip>
          <a:srcRect/>
          <a:stretch/>
        </p:blipFill>
        <p:spPr>
          <a:xfrm>
            <a:off x="7789883" y="5412660"/>
            <a:ext cx="922531" cy="943690"/>
          </a:xfrm>
          <a:prstGeom prst="rect">
            <a:avLst/>
          </a:prstGeom>
          <a:noFill/>
          <a:ln>
            <a:noFill/>
          </a:ln>
        </p:spPr>
      </p:pic>
      <p:pic>
        <p:nvPicPr>
          <p:cNvPr id="15" name="Google Shape;15;p19"/>
          <p:cNvPicPr preferRelativeResize="0"/>
          <p:nvPr/>
        </p:nvPicPr>
        <p:blipFill rotWithShape="1">
          <a:blip r:embed="rId13">
            <a:alphaModFix/>
          </a:blip>
          <a:srcRect/>
          <a:stretch/>
        </p:blipFill>
        <p:spPr>
          <a:xfrm>
            <a:off x="824875" y="1820447"/>
            <a:ext cx="7495887" cy="78110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ga3941f46b5_0_6"/>
          <p:cNvSpPr txBox="1">
            <a:spLocks noGrp="1"/>
          </p:cNvSpPr>
          <p:nvPr>
            <p:ph type="ctrTitle"/>
          </p:nvPr>
        </p:nvSpPr>
        <p:spPr>
          <a:xfrm>
            <a:off x="685800" y="2228454"/>
            <a:ext cx="7772400" cy="2209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2"/>
              </a:buClr>
              <a:buSzPts val="3200"/>
              <a:buFont typeface="Calibri"/>
              <a:buNone/>
            </a:pPr>
            <a:br>
              <a:rPr lang="en-US" sz="3200" b="0" i="1" u="none" strike="noStrike" cap="none" dirty="0">
                <a:solidFill>
                  <a:schemeClr val="dk2"/>
                </a:solidFill>
                <a:latin typeface="Arial"/>
                <a:ea typeface="Arial"/>
                <a:cs typeface="Arial"/>
                <a:sym typeface="Arial"/>
              </a:rPr>
            </a:br>
            <a:r>
              <a:rPr lang="en-US" sz="3200" b="0" i="1" u="none" strike="noStrike" cap="none" dirty="0">
                <a:solidFill>
                  <a:schemeClr val="dk2"/>
                </a:solidFill>
                <a:latin typeface="Arial"/>
                <a:ea typeface="Arial"/>
                <a:cs typeface="Arial"/>
                <a:sym typeface="Arial"/>
              </a:rPr>
              <a:t>Deep Dive:</a:t>
            </a:r>
            <a:br>
              <a:rPr lang="en-US" sz="3200" b="0" i="1" u="none" strike="noStrike" cap="none" dirty="0">
                <a:solidFill>
                  <a:schemeClr val="dk2"/>
                </a:solidFill>
                <a:latin typeface="Arial"/>
                <a:ea typeface="Arial"/>
                <a:cs typeface="Arial"/>
                <a:sym typeface="Arial"/>
              </a:rPr>
            </a:br>
            <a:r>
              <a:rPr lang="en-US" sz="3200" b="0" i="1" u="none" strike="noStrike" cap="none" dirty="0">
                <a:solidFill>
                  <a:schemeClr val="dk2"/>
                </a:solidFill>
                <a:latin typeface="Arial"/>
                <a:ea typeface="Arial"/>
                <a:cs typeface="Arial"/>
                <a:sym typeface="Arial"/>
              </a:rPr>
              <a:t>College Admissions During a Pandemic</a:t>
            </a:r>
            <a:endParaRPr sz="3200" b="0" i="0" u="none" strike="noStrike" cap="none" dirty="0">
              <a:solidFill>
                <a:schemeClr val="dk2"/>
              </a:solidFill>
              <a:latin typeface="Arial"/>
              <a:ea typeface="Arial"/>
              <a:cs typeface="Arial"/>
              <a:sym typeface="Arial"/>
            </a:endParaRPr>
          </a:p>
        </p:txBody>
      </p:sp>
      <p:sp>
        <p:nvSpPr>
          <p:cNvPr id="290" name="Google Shape;290;ga3941f46b5_0_6"/>
          <p:cNvSpPr txBox="1">
            <a:spLocks noGrp="1"/>
          </p:cNvSpPr>
          <p:nvPr>
            <p:ph type="subTitle" idx="1"/>
          </p:nvPr>
        </p:nvSpPr>
        <p:spPr>
          <a:xfrm>
            <a:off x="1219200" y="5334000"/>
            <a:ext cx="6669300" cy="1219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0" i="1" u="none" strike="noStrike" cap="none" dirty="0">
                <a:solidFill>
                  <a:schemeClr val="dk1"/>
                </a:solidFill>
                <a:latin typeface="Arial"/>
                <a:ea typeface="Arial"/>
                <a:cs typeface="Arial"/>
                <a:sym typeface="Arial"/>
              </a:rPr>
              <a:t>Jon </a:t>
            </a:r>
            <a:r>
              <a:rPr lang="en-US" sz="3200" b="0" i="1" u="none" strike="noStrike" cap="none" dirty="0" err="1">
                <a:solidFill>
                  <a:schemeClr val="dk1"/>
                </a:solidFill>
                <a:latin typeface="Arial"/>
                <a:ea typeface="Arial"/>
                <a:cs typeface="Arial"/>
                <a:sym typeface="Arial"/>
              </a:rPr>
              <a:t>Siapno</a:t>
            </a:r>
            <a:endParaRPr sz="3200" b="0" i="1"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ga3941f46b5_0_0"/>
          <p:cNvSpPr txBox="1">
            <a:spLocks noGrp="1"/>
          </p:cNvSpPr>
          <p:nvPr>
            <p:ph type="body" idx="1"/>
          </p:nvPr>
        </p:nvSpPr>
        <p:spPr>
          <a:xfrm>
            <a:off x="236306" y="360363"/>
            <a:ext cx="7274100" cy="858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SzPts val="3200"/>
              <a:buNone/>
            </a:pPr>
            <a:r>
              <a:rPr lang="en-US" b="1">
                <a:latin typeface="Arial"/>
                <a:ea typeface="Arial"/>
                <a:cs typeface="Arial"/>
                <a:sym typeface="Arial"/>
              </a:rPr>
              <a:t>Agenda</a:t>
            </a:r>
            <a:endParaRPr b="1">
              <a:latin typeface="Arial"/>
              <a:ea typeface="Arial"/>
              <a:cs typeface="Arial"/>
              <a:sym typeface="Arial"/>
            </a:endParaRPr>
          </a:p>
        </p:txBody>
      </p:sp>
      <p:graphicFrame>
        <p:nvGraphicFramePr>
          <p:cNvPr id="297" name="Google Shape;297;ga3941f46b5_0_0"/>
          <p:cNvGraphicFramePr/>
          <p:nvPr>
            <p:extLst>
              <p:ext uri="{D42A27DB-BD31-4B8C-83A1-F6EECF244321}">
                <p14:modId xmlns:p14="http://schemas.microsoft.com/office/powerpoint/2010/main" val="2460701972"/>
              </p:ext>
            </p:extLst>
          </p:nvPr>
        </p:nvGraphicFramePr>
        <p:xfrm>
          <a:off x="1618625" y="1775650"/>
          <a:ext cx="5906750" cy="3581019"/>
        </p:xfrm>
        <a:graphic>
          <a:graphicData uri="http://schemas.openxmlformats.org/drawingml/2006/table">
            <a:tbl>
              <a:tblPr>
                <a:noFill/>
                <a:tableStyleId>{2E631356-C3CC-4BAD-9345-C7E3D23B16A3}</a:tableStyleId>
              </a:tblPr>
              <a:tblGrid>
                <a:gridCol w="5906750">
                  <a:extLst>
                    <a:ext uri="{9D8B030D-6E8A-4147-A177-3AD203B41FA5}">
                      <a16:colId xmlns:a16="http://schemas.microsoft.com/office/drawing/2014/main" val="20000"/>
                    </a:ext>
                  </a:extLst>
                </a:gridCol>
              </a:tblGrid>
              <a:tr h="35142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t>Agenda Item</a:t>
                      </a:r>
                      <a:endParaRPr sz="1800" b="1" u="none" strike="noStrike" cap="none"/>
                    </a:p>
                  </a:txBody>
                  <a:tcPr marL="63500" marR="63500" marT="63500" marB="63500">
                    <a:solidFill>
                      <a:srgbClr val="CFE2F3"/>
                    </a:solidFill>
                  </a:tcPr>
                </a:tc>
                <a:extLst>
                  <a:ext uri="{0D108BD9-81ED-4DB2-BD59-A6C34878D82A}">
                    <a16:rowId xmlns:a16="http://schemas.microsoft.com/office/drawing/2014/main" val="10000"/>
                  </a:ext>
                </a:extLst>
              </a:tr>
              <a:tr h="384625">
                <a:tc>
                  <a:txBody>
                    <a:bodyPr/>
                    <a:lstStyle/>
                    <a:p>
                      <a:pPr marL="0" marR="0" lvl="0" indent="0" algn="ctr" rtl="0">
                        <a:lnSpc>
                          <a:spcPct val="115000"/>
                        </a:lnSpc>
                        <a:spcBef>
                          <a:spcPts val="0"/>
                        </a:spcBef>
                        <a:spcAft>
                          <a:spcPts val="0"/>
                        </a:spcAft>
                        <a:buClr>
                          <a:srgbClr val="000000"/>
                        </a:buClr>
                        <a:buSzPts val="1800"/>
                        <a:buFont typeface="Arial"/>
                        <a:buNone/>
                      </a:pPr>
                      <a:r>
                        <a:rPr lang="en-US" sz="1800" b="1" u="none" strike="noStrike" cap="none" dirty="0"/>
                        <a:t>Context</a:t>
                      </a:r>
                      <a:endParaRPr sz="1800" u="none" strike="noStrike" cap="none" dirty="0"/>
                    </a:p>
                    <a:p>
                      <a:pPr marL="0" marR="0" lvl="0" indent="0" algn="l" rtl="0">
                        <a:lnSpc>
                          <a:spcPct val="115000"/>
                        </a:lnSpc>
                        <a:spcBef>
                          <a:spcPts val="0"/>
                        </a:spcBef>
                        <a:spcAft>
                          <a:spcPts val="0"/>
                        </a:spcAft>
                        <a:buClr>
                          <a:srgbClr val="000000"/>
                        </a:buClr>
                        <a:buSzPts val="1800"/>
                        <a:buFont typeface="Arial"/>
                        <a:buNone/>
                      </a:pPr>
                      <a:endParaRPr sz="1800" u="none" strike="noStrike" cap="none" dirty="0"/>
                    </a:p>
                  </a:txBody>
                  <a:tcPr marL="63500" marR="63500" marT="63500" marB="63500">
                    <a:solidFill>
                      <a:srgbClr val="FFFFFF"/>
                    </a:solidFill>
                  </a:tcPr>
                </a:tc>
                <a:extLst>
                  <a:ext uri="{0D108BD9-81ED-4DB2-BD59-A6C34878D82A}">
                    <a16:rowId xmlns:a16="http://schemas.microsoft.com/office/drawing/2014/main" val="10001"/>
                  </a:ext>
                </a:extLst>
              </a:tr>
              <a:tr h="351425">
                <a:tc>
                  <a:txBody>
                    <a:bodyPr/>
                    <a:lstStyle/>
                    <a:p>
                      <a:pPr marL="0" marR="0" lvl="0" indent="0" algn="ctr" rtl="0">
                        <a:lnSpc>
                          <a:spcPct val="100000"/>
                        </a:lnSpc>
                        <a:spcBef>
                          <a:spcPts val="0"/>
                        </a:spcBef>
                        <a:spcAft>
                          <a:spcPts val="0"/>
                        </a:spcAft>
                        <a:buClr>
                          <a:schemeClr val="dk1"/>
                        </a:buClr>
                        <a:buSzPts val="1100"/>
                        <a:buFont typeface="Arial"/>
                        <a:buNone/>
                      </a:pPr>
                      <a:r>
                        <a:rPr lang="en-US" sz="1800" b="1" u="none" strike="noStrike" cap="none" dirty="0">
                          <a:solidFill>
                            <a:schemeClr val="dk1"/>
                          </a:solidFill>
                        </a:rPr>
                        <a:t>Essential Question</a:t>
                      </a:r>
                      <a:endParaRPr sz="1800" b="1" u="none" strike="noStrike" cap="none" dirty="0">
                        <a:solidFill>
                          <a:schemeClr val="dk1"/>
                        </a:solidFill>
                      </a:endParaRPr>
                    </a:p>
                    <a:p>
                      <a:pPr marL="0" marR="0" lvl="0" indent="0" algn="ctr" rtl="0">
                        <a:lnSpc>
                          <a:spcPct val="100000"/>
                        </a:lnSpc>
                        <a:spcBef>
                          <a:spcPts val="0"/>
                        </a:spcBef>
                        <a:spcAft>
                          <a:spcPts val="0"/>
                        </a:spcAft>
                        <a:buClr>
                          <a:schemeClr val="dk1"/>
                        </a:buClr>
                        <a:buSzPts val="1100"/>
                        <a:buFont typeface="Arial"/>
                        <a:buNone/>
                      </a:pPr>
                      <a:r>
                        <a:rPr lang="en-US" sz="1800" b="0" i="1" u="none" strike="noStrike" cap="none" dirty="0">
                          <a:solidFill>
                            <a:schemeClr val="dk1"/>
                          </a:solidFill>
                        </a:rPr>
                        <a:t>Strategic Plan</a:t>
                      </a:r>
                      <a:endParaRPr sz="1800" b="0" i="1" u="none" strike="noStrike" cap="none" dirty="0">
                        <a:solidFill>
                          <a:schemeClr val="dk1"/>
                        </a:solidFill>
                      </a:endParaRPr>
                    </a:p>
                    <a:p>
                      <a:pPr marL="0" marR="0" lvl="0" indent="0" algn="ctr" rtl="0">
                        <a:lnSpc>
                          <a:spcPct val="100000"/>
                        </a:lnSpc>
                        <a:spcBef>
                          <a:spcPts val="0"/>
                        </a:spcBef>
                        <a:spcAft>
                          <a:spcPts val="0"/>
                        </a:spcAft>
                        <a:buClr>
                          <a:schemeClr val="dk1"/>
                        </a:buClr>
                        <a:buSzPts val="1100"/>
                        <a:buFont typeface="Arial"/>
                        <a:buNone/>
                      </a:pPr>
                      <a:r>
                        <a:rPr lang="en-US" sz="1800" i="1" u="none" strike="noStrike" cap="none" dirty="0">
                          <a:solidFill>
                            <a:schemeClr val="dk1"/>
                          </a:solidFill>
                        </a:rPr>
                        <a:t>Areas Currently Evolving</a:t>
                      </a:r>
                      <a:endParaRPr sz="1800" i="1" u="none" strike="noStrike" cap="none" dirty="0">
                        <a:solidFill>
                          <a:schemeClr val="dk1"/>
                        </a:solidFill>
                      </a:endParaRPr>
                    </a:p>
                    <a:p>
                      <a:pPr marL="0" marR="0" lvl="0" indent="0" algn="ctr" rtl="0">
                        <a:lnSpc>
                          <a:spcPct val="100000"/>
                        </a:lnSpc>
                        <a:spcBef>
                          <a:spcPts val="0"/>
                        </a:spcBef>
                        <a:spcAft>
                          <a:spcPts val="0"/>
                        </a:spcAft>
                        <a:buClr>
                          <a:schemeClr val="dk1"/>
                        </a:buClr>
                        <a:buSzPts val="1100"/>
                        <a:buFont typeface="Arial"/>
                        <a:buNone/>
                      </a:pPr>
                      <a:r>
                        <a:rPr lang="en-US" sz="1800" i="1" u="none" strike="noStrike" cap="none" dirty="0">
                          <a:solidFill>
                            <a:schemeClr val="dk1"/>
                          </a:solidFill>
                        </a:rPr>
                        <a:t>Areas Worth Exploring</a:t>
                      </a:r>
                    </a:p>
                    <a:p>
                      <a:pPr marL="0" marR="0" lvl="0" indent="0" algn="ctr" rtl="0">
                        <a:lnSpc>
                          <a:spcPct val="100000"/>
                        </a:lnSpc>
                        <a:spcBef>
                          <a:spcPts val="0"/>
                        </a:spcBef>
                        <a:spcAft>
                          <a:spcPts val="0"/>
                        </a:spcAft>
                        <a:buClr>
                          <a:schemeClr val="dk1"/>
                        </a:buClr>
                        <a:buSzPts val="1100"/>
                        <a:buFont typeface="Arial"/>
                        <a:buNone/>
                      </a:pPr>
                      <a:r>
                        <a:rPr lang="en-US" sz="1800" i="1" u="none" strike="noStrike" cap="none" dirty="0">
                          <a:solidFill>
                            <a:schemeClr val="dk1"/>
                          </a:solidFill>
                        </a:rPr>
                        <a:t>Near-term Priorities</a:t>
                      </a:r>
                      <a:endParaRPr sz="1800" i="1" u="none" strike="noStrike" cap="none" dirty="0">
                        <a:solidFill>
                          <a:schemeClr val="dk1"/>
                        </a:solidFill>
                      </a:endParaRPr>
                    </a:p>
                    <a:p>
                      <a:pPr marL="0" marR="0" lvl="0" indent="0" algn="ctr" rtl="0">
                        <a:lnSpc>
                          <a:spcPct val="100000"/>
                        </a:lnSpc>
                        <a:spcBef>
                          <a:spcPts val="0"/>
                        </a:spcBef>
                        <a:spcAft>
                          <a:spcPts val="0"/>
                        </a:spcAft>
                        <a:buClr>
                          <a:schemeClr val="dk1"/>
                        </a:buClr>
                        <a:buSzPts val="1100"/>
                        <a:buFont typeface="Arial"/>
                        <a:buNone/>
                      </a:pPr>
                      <a:endParaRPr sz="1800" b="1" u="none" strike="noStrike" cap="none" dirty="0">
                        <a:solidFill>
                          <a:schemeClr val="dk1"/>
                        </a:solidFill>
                      </a:endParaRPr>
                    </a:p>
                  </a:txBody>
                  <a:tcPr marL="63500" marR="63500" marT="63500" marB="63500">
                    <a:solidFill>
                      <a:srgbClr val="FFFFFF"/>
                    </a:solidFill>
                  </a:tcPr>
                </a:tc>
                <a:extLst>
                  <a:ext uri="{0D108BD9-81ED-4DB2-BD59-A6C34878D82A}">
                    <a16:rowId xmlns:a16="http://schemas.microsoft.com/office/drawing/2014/main" val="10002"/>
                  </a:ext>
                </a:extLst>
              </a:tr>
              <a:tr h="3562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solidFill>
                            <a:schemeClr val="dk1"/>
                          </a:solidFill>
                        </a:rPr>
                        <a:t>Discussion and Closing</a:t>
                      </a:r>
                      <a:endParaRPr sz="1800" b="1" u="none" strike="noStrike" cap="none" dirty="0">
                        <a:solidFill>
                          <a:schemeClr val="dk1"/>
                        </a:solidFill>
                      </a:endParaRPr>
                    </a:p>
                    <a:p>
                      <a:pPr marL="0" marR="0" lvl="0" indent="0" algn="ctr" rtl="0">
                        <a:lnSpc>
                          <a:spcPct val="100000"/>
                        </a:lnSpc>
                        <a:spcBef>
                          <a:spcPts val="0"/>
                        </a:spcBef>
                        <a:spcAft>
                          <a:spcPts val="0"/>
                        </a:spcAft>
                        <a:buClr>
                          <a:srgbClr val="000000"/>
                        </a:buClr>
                        <a:buSzPts val="1800"/>
                        <a:buFont typeface="Arial"/>
                        <a:buNone/>
                      </a:pPr>
                      <a:endParaRPr sz="1800" b="1" u="none" strike="noStrike" cap="none" dirty="0">
                        <a:solidFill>
                          <a:schemeClr val="dk1"/>
                        </a:solidFill>
                      </a:endParaRPr>
                    </a:p>
                  </a:txBody>
                  <a:tcPr marL="63500" marR="63500" marT="63500" marB="63500">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ga39449f31a_0_0"/>
          <p:cNvSpPr txBox="1">
            <a:spLocks noGrp="1"/>
          </p:cNvSpPr>
          <p:nvPr>
            <p:ph type="body" idx="1"/>
          </p:nvPr>
        </p:nvSpPr>
        <p:spPr>
          <a:xfrm>
            <a:off x="236306" y="360363"/>
            <a:ext cx="7274100" cy="858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SzPts val="3200"/>
              <a:buNone/>
            </a:pPr>
            <a:r>
              <a:rPr lang="en-US" b="1" dirty="0">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Context</a:t>
            </a:r>
            <a:endParaRPr b="1" dirty="0">
              <a:latin typeface="Arial"/>
              <a:ea typeface="Arial"/>
              <a:cs typeface="Arial"/>
              <a:sym typeface="Arial"/>
            </a:endParaRPr>
          </a:p>
        </p:txBody>
      </p:sp>
      <p:sp>
        <p:nvSpPr>
          <p:cNvPr id="304" name="Google Shape;304;ga39449f31a_0_0"/>
          <p:cNvSpPr txBox="1">
            <a:spLocks noGrp="1"/>
          </p:cNvSpPr>
          <p:nvPr>
            <p:ph type="body" idx="2"/>
          </p:nvPr>
        </p:nvSpPr>
        <p:spPr>
          <a:xfrm>
            <a:off x="236538" y="1535112"/>
            <a:ext cx="8712300" cy="5159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1600" b="1">
                <a:latin typeface="Arial"/>
                <a:ea typeface="Arial"/>
                <a:cs typeface="Arial"/>
                <a:sym typeface="Arial"/>
              </a:rPr>
              <a:t>Job Losses in the New Economy</a:t>
            </a:r>
            <a:endParaRPr sz="1600" b="1">
              <a:latin typeface="Arial"/>
              <a:ea typeface="Arial"/>
              <a:cs typeface="Arial"/>
              <a:sym typeface="Arial"/>
            </a:endParaRPr>
          </a:p>
          <a:p>
            <a:pPr marL="0" lvl="0" indent="0" algn="l" rtl="0">
              <a:lnSpc>
                <a:spcPct val="100000"/>
              </a:lnSpc>
              <a:spcBef>
                <a:spcPts val="0"/>
              </a:spcBef>
              <a:spcAft>
                <a:spcPts val="0"/>
              </a:spcAft>
              <a:buNone/>
            </a:pPr>
            <a:r>
              <a:rPr lang="en-US" sz="1600">
                <a:latin typeface="Arial"/>
                <a:ea typeface="Arial"/>
                <a:cs typeface="Arial"/>
                <a:sym typeface="Arial"/>
              </a:rPr>
              <a:t>Within hard-hit industries, young, less educated, workers of color are bearing the worst of job losses. For many of those workers, their old jobs won’t be coming back, even as the economy continues to open.</a:t>
            </a:r>
            <a:endParaRPr sz="1600">
              <a:latin typeface="Arial"/>
              <a:ea typeface="Arial"/>
              <a:cs typeface="Arial"/>
              <a:sym typeface="Arial"/>
            </a:endParaRPr>
          </a:p>
          <a:p>
            <a:pPr marL="0" lvl="0" indent="0" algn="l" rtl="0">
              <a:lnSpc>
                <a:spcPct val="100000"/>
              </a:lnSpc>
              <a:spcBef>
                <a:spcPts val="0"/>
              </a:spcBef>
              <a:spcAft>
                <a:spcPts val="0"/>
              </a:spcAft>
              <a:buNone/>
            </a:pPr>
            <a:endParaRPr sz="1600">
              <a:latin typeface="Arial"/>
              <a:ea typeface="Arial"/>
              <a:cs typeface="Arial"/>
              <a:sym typeface="Arial"/>
            </a:endParaRPr>
          </a:p>
          <a:p>
            <a:pPr marL="0" lvl="0" indent="0" algn="l" rtl="0">
              <a:lnSpc>
                <a:spcPct val="100000"/>
              </a:lnSpc>
              <a:spcBef>
                <a:spcPts val="0"/>
              </a:spcBef>
              <a:spcAft>
                <a:spcPts val="0"/>
              </a:spcAft>
              <a:buSzPts val="3200"/>
              <a:buNone/>
            </a:pPr>
            <a:r>
              <a:rPr lang="en-US" sz="1600" b="1">
                <a:latin typeface="Arial"/>
                <a:ea typeface="Arial"/>
                <a:cs typeface="Arial"/>
                <a:sym typeface="Arial"/>
              </a:rPr>
              <a:t>Undermatching in a Changing Admissions Landscape</a:t>
            </a:r>
            <a:endParaRPr sz="1600" b="1">
              <a:latin typeface="Arial"/>
              <a:ea typeface="Arial"/>
              <a:cs typeface="Arial"/>
              <a:sym typeface="Arial"/>
            </a:endParaRPr>
          </a:p>
          <a:p>
            <a:pPr marL="0" lvl="0" indent="0" algn="l" rtl="0">
              <a:lnSpc>
                <a:spcPct val="100000"/>
              </a:lnSpc>
              <a:spcBef>
                <a:spcPts val="0"/>
              </a:spcBef>
              <a:spcAft>
                <a:spcPts val="0"/>
              </a:spcAft>
              <a:buNone/>
            </a:pPr>
            <a:r>
              <a:rPr lang="en-US" sz="1600">
                <a:latin typeface="Arial"/>
                <a:ea typeface="Arial"/>
                <a:cs typeface="Arial"/>
                <a:sym typeface="Arial"/>
              </a:rPr>
              <a:t>Given broad cancellations of standardized testing this year, what colleges are looking for in applicants may be changing -- potentially permanently.</a:t>
            </a:r>
            <a:endParaRPr sz="1600">
              <a:latin typeface="Arial"/>
              <a:ea typeface="Arial"/>
              <a:cs typeface="Arial"/>
              <a:sym typeface="Arial"/>
            </a:endParaRPr>
          </a:p>
          <a:p>
            <a:pPr marL="0" lvl="0" indent="0" algn="l" rtl="0">
              <a:lnSpc>
                <a:spcPct val="100000"/>
              </a:lnSpc>
              <a:spcBef>
                <a:spcPts val="0"/>
              </a:spcBef>
              <a:spcAft>
                <a:spcPts val="0"/>
              </a:spcAft>
              <a:buSzPts val="3200"/>
              <a:buNone/>
            </a:pPr>
            <a:endParaRPr sz="1600">
              <a:latin typeface="Arial"/>
              <a:ea typeface="Arial"/>
              <a:cs typeface="Arial"/>
              <a:sym typeface="Arial"/>
            </a:endParaRPr>
          </a:p>
          <a:p>
            <a:pPr marL="0" lvl="0" indent="0" algn="l" rtl="0">
              <a:lnSpc>
                <a:spcPct val="100000"/>
              </a:lnSpc>
              <a:spcBef>
                <a:spcPts val="0"/>
              </a:spcBef>
              <a:spcAft>
                <a:spcPts val="0"/>
              </a:spcAft>
              <a:buSzPts val="3200"/>
              <a:buNone/>
            </a:pPr>
            <a:r>
              <a:rPr lang="en-US" sz="1600" b="1">
                <a:latin typeface="Arial"/>
                <a:ea typeface="Arial"/>
                <a:cs typeface="Arial"/>
                <a:sym typeface="Arial"/>
              </a:rPr>
              <a:t>Accolades Comparable with High-performing Schools</a:t>
            </a:r>
            <a:endParaRPr sz="1600" b="1">
              <a:latin typeface="Arial"/>
              <a:ea typeface="Arial"/>
              <a:cs typeface="Arial"/>
              <a:sym typeface="Arial"/>
            </a:endParaRPr>
          </a:p>
          <a:p>
            <a:pPr marL="0" lvl="0" indent="0" algn="l" rtl="0">
              <a:lnSpc>
                <a:spcPct val="100000"/>
              </a:lnSpc>
              <a:spcBef>
                <a:spcPts val="0"/>
              </a:spcBef>
              <a:spcAft>
                <a:spcPts val="0"/>
              </a:spcAft>
              <a:buNone/>
            </a:pPr>
            <a:r>
              <a:rPr lang="en-US" sz="1600">
                <a:latin typeface="Arial"/>
                <a:ea typeface="Arial"/>
                <a:cs typeface="Arial"/>
                <a:sym typeface="Arial"/>
              </a:rPr>
              <a:t>Our outcomes from the Class of 2020 include: a high rate of students with post-secondary plans, admission to more selective institutions and prestigious honors, and a high commitment rate to four-year institutions among Black and African American students.</a:t>
            </a:r>
            <a:endParaRPr sz="1600">
              <a:latin typeface="Arial"/>
              <a:ea typeface="Arial"/>
              <a:cs typeface="Arial"/>
              <a:sym typeface="Arial"/>
            </a:endParaRPr>
          </a:p>
          <a:p>
            <a:pPr marL="0" lvl="0" indent="0" algn="l" rtl="0">
              <a:lnSpc>
                <a:spcPct val="100000"/>
              </a:lnSpc>
              <a:spcBef>
                <a:spcPts val="0"/>
              </a:spcBef>
              <a:spcAft>
                <a:spcPts val="0"/>
              </a:spcAft>
              <a:buSzPts val="3200"/>
              <a:buNone/>
            </a:pPr>
            <a:endParaRPr sz="1600">
              <a:latin typeface="Arial"/>
              <a:ea typeface="Arial"/>
              <a:cs typeface="Arial"/>
              <a:sym typeface="Arial"/>
            </a:endParaRPr>
          </a:p>
          <a:p>
            <a:pPr marL="0" lvl="0" indent="0" algn="l" rtl="0">
              <a:lnSpc>
                <a:spcPct val="100000"/>
              </a:lnSpc>
              <a:spcBef>
                <a:spcPts val="0"/>
              </a:spcBef>
              <a:spcAft>
                <a:spcPts val="0"/>
              </a:spcAft>
              <a:buSzPts val="3200"/>
              <a:buNone/>
            </a:pPr>
            <a:r>
              <a:rPr lang="en-US" sz="1600" b="1">
                <a:latin typeface="Arial"/>
                <a:ea typeface="Arial"/>
                <a:cs typeface="Arial"/>
                <a:sym typeface="Arial"/>
              </a:rPr>
              <a:t>Optimized for Access through Differentiation</a:t>
            </a:r>
            <a:endParaRPr sz="1600" b="1">
              <a:latin typeface="Arial"/>
              <a:ea typeface="Arial"/>
              <a:cs typeface="Arial"/>
              <a:sym typeface="Arial"/>
            </a:endParaRPr>
          </a:p>
          <a:p>
            <a:pPr marL="0" lvl="0" indent="0" algn="l" rtl="0">
              <a:lnSpc>
                <a:spcPct val="100000"/>
              </a:lnSpc>
              <a:spcBef>
                <a:spcPts val="0"/>
              </a:spcBef>
              <a:spcAft>
                <a:spcPts val="0"/>
              </a:spcAft>
              <a:buNone/>
            </a:pPr>
            <a:r>
              <a:rPr lang="en-US" sz="1600">
                <a:latin typeface="Arial"/>
                <a:ea typeface="Arial"/>
                <a:cs typeface="Arial"/>
                <a:sym typeface="Arial"/>
              </a:rPr>
              <a:t>Our counseling model is optimized for college access. Beginning with early guidance in Grade 9, it maximizes admission to a range of colleges for different segments of students. </a:t>
            </a:r>
            <a:endParaRPr sz="1600">
              <a:latin typeface="Arial"/>
              <a:ea typeface="Arial"/>
              <a:cs typeface="Arial"/>
              <a:sym typeface="Arial"/>
            </a:endParaRPr>
          </a:p>
          <a:p>
            <a:pPr marL="0" lvl="0" indent="0" algn="ctr" rtl="0">
              <a:lnSpc>
                <a:spcPct val="100000"/>
              </a:lnSpc>
              <a:spcBef>
                <a:spcPts val="640"/>
              </a:spcBef>
              <a:spcAft>
                <a:spcPts val="0"/>
              </a:spcAft>
              <a:buSzPts val="3200"/>
              <a:buNone/>
            </a:pPr>
            <a:endParaRPr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ga3941f46b5_0_26"/>
          <p:cNvSpPr txBox="1">
            <a:spLocks noGrp="1"/>
          </p:cNvSpPr>
          <p:nvPr>
            <p:ph type="body" idx="1"/>
          </p:nvPr>
        </p:nvSpPr>
        <p:spPr>
          <a:xfrm>
            <a:off x="236306" y="360363"/>
            <a:ext cx="7274100" cy="858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SzPts val="3200"/>
              <a:buNone/>
            </a:pPr>
            <a:r>
              <a:rPr lang="en-US" b="1">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Essential Question</a:t>
            </a:r>
            <a:endParaRPr b="1">
              <a:latin typeface="Arial"/>
              <a:ea typeface="Arial"/>
              <a:cs typeface="Arial"/>
              <a:sym typeface="Arial"/>
            </a:endParaRPr>
          </a:p>
        </p:txBody>
      </p:sp>
      <p:sp>
        <p:nvSpPr>
          <p:cNvPr id="311" name="Google Shape;311;ga3941f46b5_0_26"/>
          <p:cNvSpPr txBox="1">
            <a:spLocks noGrp="1"/>
          </p:cNvSpPr>
          <p:nvPr>
            <p:ph type="body" idx="2"/>
          </p:nvPr>
        </p:nvSpPr>
        <p:spPr>
          <a:xfrm>
            <a:off x="236538" y="1535112"/>
            <a:ext cx="8712300" cy="5159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SzPts val="3200"/>
              <a:buNone/>
            </a:pPr>
            <a:endParaRPr/>
          </a:p>
          <a:p>
            <a:pPr marL="0" lvl="0" indent="0" algn="l" rtl="0">
              <a:lnSpc>
                <a:spcPct val="100000"/>
              </a:lnSpc>
              <a:spcBef>
                <a:spcPts val="640"/>
              </a:spcBef>
              <a:spcAft>
                <a:spcPts val="0"/>
              </a:spcAft>
              <a:buSzPts val="3200"/>
              <a:buNone/>
            </a:pPr>
            <a:endParaRPr/>
          </a:p>
          <a:p>
            <a:pPr marL="0" lvl="0" indent="0" algn="ctr" rtl="0">
              <a:lnSpc>
                <a:spcPct val="100000"/>
              </a:lnSpc>
              <a:spcBef>
                <a:spcPts val="640"/>
              </a:spcBef>
              <a:spcAft>
                <a:spcPts val="0"/>
              </a:spcAft>
              <a:buSzPts val="3200"/>
              <a:buNone/>
            </a:pPr>
            <a:r>
              <a:rPr lang="en-US" sz="2600" i="1">
                <a:latin typeface="Arial"/>
                <a:ea typeface="Arial"/>
                <a:cs typeface="Arial"/>
                <a:sym typeface="Arial"/>
              </a:rPr>
              <a:t>Given the backdrop of the Strategic Plan, the unprecedented disruptions to college access, and the abrupt future of work, what areas must we evolve to optimize for positive life outcomes for all Wave-Makers?</a:t>
            </a:r>
            <a:endParaRPr sz="2600" i="1">
              <a:latin typeface="Arial"/>
              <a:ea typeface="Arial"/>
              <a:cs typeface="Arial"/>
              <a:sym typeface="Arial"/>
            </a:endParaRPr>
          </a:p>
          <a:p>
            <a:pPr marL="0" lvl="0" indent="0" algn="ctr" rtl="0">
              <a:lnSpc>
                <a:spcPct val="100000"/>
              </a:lnSpc>
              <a:spcBef>
                <a:spcPts val="640"/>
              </a:spcBef>
              <a:spcAft>
                <a:spcPts val="0"/>
              </a:spcAft>
              <a:buSzPts val="3200"/>
              <a:buNone/>
            </a:pPr>
            <a:endParaRPr i="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g9d3aa7d20b_0_0"/>
          <p:cNvSpPr txBox="1">
            <a:spLocks noGrp="1"/>
          </p:cNvSpPr>
          <p:nvPr>
            <p:ph type="body" idx="1"/>
          </p:nvPr>
        </p:nvSpPr>
        <p:spPr>
          <a:xfrm>
            <a:off x="236306" y="360363"/>
            <a:ext cx="7274100" cy="858900"/>
          </a:xfrm>
          <a:prstGeom prst="rect">
            <a:avLst/>
          </a:prstGeom>
          <a:noFill/>
          <a:ln>
            <a:noFill/>
          </a:ln>
        </p:spPr>
        <p:txBody>
          <a:bodyPr spcFirstLastPara="1" wrap="square" lIns="91425" tIns="45700" rIns="91425" bIns="45700" anchor="t" anchorCtr="0">
            <a:noAutofit/>
          </a:bodyPr>
          <a:lstStyle/>
          <a:p>
            <a:pPr marL="0" lvl="0" indent="0" algn="l" rtl="0">
              <a:spcBef>
                <a:spcPts val="640"/>
              </a:spcBef>
              <a:spcAft>
                <a:spcPts val="0"/>
              </a:spcAft>
              <a:buSzPts val="3200"/>
              <a:buNone/>
            </a:pPr>
            <a:r>
              <a:rPr lang="en-US" b="1">
                <a:latin typeface="Arial"/>
                <a:ea typeface="Arial"/>
                <a:cs typeface="Arial"/>
                <a:sym typeface="Arial"/>
              </a:rPr>
              <a:t>Strategic Plan</a:t>
            </a:r>
            <a:endParaRPr b="1">
              <a:latin typeface="Arial"/>
              <a:ea typeface="Arial"/>
              <a:cs typeface="Arial"/>
              <a:sym typeface="Arial"/>
            </a:endParaRPr>
          </a:p>
        </p:txBody>
      </p:sp>
      <p:graphicFrame>
        <p:nvGraphicFramePr>
          <p:cNvPr id="318" name="Google Shape;318;g9d3aa7d20b_0_0"/>
          <p:cNvGraphicFramePr/>
          <p:nvPr/>
        </p:nvGraphicFramePr>
        <p:xfrm>
          <a:off x="236400" y="2271265"/>
          <a:ext cx="8712300" cy="4390745"/>
        </p:xfrm>
        <a:graphic>
          <a:graphicData uri="http://schemas.openxmlformats.org/drawingml/2006/table">
            <a:tbl>
              <a:tblPr firstRow="1" firstCol="1">
                <a:noFill/>
                <a:tableStyleId>{59C0C1F3-5503-466C-92D3-25530ADB7E42}</a:tableStyleId>
              </a:tblPr>
              <a:tblGrid>
                <a:gridCol w="1927950">
                  <a:extLst>
                    <a:ext uri="{9D8B030D-6E8A-4147-A177-3AD203B41FA5}">
                      <a16:colId xmlns:a16="http://schemas.microsoft.com/office/drawing/2014/main" val="20000"/>
                    </a:ext>
                  </a:extLst>
                </a:gridCol>
                <a:gridCol w="6784350">
                  <a:extLst>
                    <a:ext uri="{9D8B030D-6E8A-4147-A177-3AD203B41FA5}">
                      <a16:colId xmlns:a16="http://schemas.microsoft.com/office/drawing/2014/main" val="20001"/>
                    </a:ext>
                  </a:extLst>
                </a:gridCol>
              </a:tblGrid>
              <a:tr h="451600">
                <a:tc>
                  <a:txBody>
                    <a:bodyPr/>
                    <a:lstStyle/>
                    <a:p>
                      <a:pPr marL="0" marR="0" lvl="0" indent="0" algn="l" rtl="0">
                        <a:spcBef>
                          <a:spcPts val="0"/>
                        </a:spcBef>
                        <a:spcAft>
                          <a:spcPts val="0"/>
                        </a:spcAft>
                        <a:buNone/>
                      </a:pPr>
                      <a:r>
                        <a:rPr lang="en-US" sz="1300" b="0" u="none" strike="noStrike" cap="none"/>
                        <a:t>Priority</a:t>
                      </a:r>
                      <a:endParaRPr sz="1300"/>
                    </a:p>
                  </a:txBody>
                  <a:tcPr marL="137150" marR="137150" marT="137150" marB="137150">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tcPr>
                </a:tc>
                <a:tc>
                  <a:txBody>
                    <a:bodyPr/>
                    <a:lstStyle/>
                    <a:p>
                      <a:pPr marL="0" marR="0" lvl="0" indent="0" algn="l" rtl="0">
                        <a:spcBef>
                          <a:spcPts val="0"/>
                        </a:spcBef>
                        <a:spcAft>
                          <a:spcPts val="0"/>
                        </a:spcAft>
                        <a:buNone/>
                      </a:pPr>
                      <a:r>
                        <a:rPr lang="en-US" sz="1300" b="0"/>
                        <a:t>Key supporting initiatives</a:t>
                      </a:r>
                      <a:endParaRPr sz="1300"/>
                    </a:p>
                  </a:txBody>
                  <a:tcPr marL="137150" marR="137150" marT="137150" marB="137150">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tcPr>
                </a:tc>
                <a:extLst>
                  <a:ext uri="{0D108BD9-81ED-4DB2-BD59-A6C34878D82A}">
                    <a16:rowId xmlns:a16="http://schemas.microsoft.com/office/drawing/2014/main" val="10000"/>
                  </a:ext>
                </a:extLst>
              </a:tr>
              <a:tr h="1022950">
                <a:tc>
                  <a:txBody>
                    <a:bodyPr/>
                    <a:lstStyle/>
                    <a:p>
                      <a:pPr marL="91440" marR="0" lvl="0" indent="0" algn="l" rtl="0">
                        <a:lnSpc>
                          <a:spcPct val="100000"/>
                        </a:lnSpc>
                        <a:spcBef>
                          <a:spcPts val="0"/>
                        </a:spcBef>
                        <a:spcAft>
                          <a:spcPts val="0"/>
                        </a:spcAft>
                        <a:buClr>
                          <a:srgbClr val="000000"/>
                        </a:buClr>
                        <a:buSzPts val="1400"/>
                        <a:buFont typeface="Arial"/>
                        <a:buNone/>
                      </a:pPr>
                      <a:r>
                        <a:rPr lang="en-US" sz="1300" b="0" i="0" u="none" strike="noStrike" cap="none">
                          <a:solidFill>
                            <a:srgbClr val="FFFFFF"/>
                          </a:solidFill>
                        </a:rPr>
                        <a:t>Align programs</a:t>
                      </a:r>
                      <a:endParaRPr sz="1300" b="0">
                        <a:solidFill>
                          <a:srgbClr val="FFFFFF"/>
                        </a:solidFill>
                      </a:endParaRPr>
                    </a:p>
                  </a:txBody>
                  <a:tcPr marL="137150" marR="137150" marT="137150" marB="137150">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40C1D1"/>
                    </a:solidFill>
                  </a:tcPr>
                </a:tc>
                <a:tc>
                  <a:txBody>
                    <a:bodyPr/>
                    <a:lstStyle/>
                    <a:p>
                      <a:pPr marL="174625" marR="0" lvl="0" indent="-142875" algn="l" rtl="0">
                        <a:lnSpc>
                          <a:spcPct val="100000"/>
                        </a:lnSpc>
                        <a:spcBef>
                          <a:spcPts val="0"/>
                        </a:spcBef>
                        <a:spcAft>
                          <a:spcPts val="0"/>
                        </a:spcAft>
                        <a:buClr>
                          <a:srgbClr val="000000"/>
                        </a:buClr>
                        <a:buSzPts val="1300"/>
                        <a:buChar char="•"/>
                      </a:pPr>
                      <a:r>
                        <a:rPr lang="en-US" sz="1300" i="0" u="none" strike="noStrike" cap="none">
                          <a:solidFill>
                            <a:srgbClr val="000000"/>
                          </a:solidFill>
                        </a:rPr>
                        <a:t>Develop shared organization-wide metrics</a:t>
                      </a:r>
                      <a:endParaRPr sz="1300"/>
                    </a:p>
                    <a:p>
                      <a:pPr marL="174625" marR="0" lvl="0" indent="-142875" algn="l" rtl="0">
                        <a:lnSpc>
                          <a:spcPct val="100000"/>
                        </a:lnSpc>
                        <a:spcBef>
                          <a:spcPts val="0"/>
                        </a:spcBef>
                        <a:spcAft>
                          <a:spcPts val="0"/>
                        </a:spcAft>
                        <a:buClr>
                          <a:srgbClr val="000000"/>
                        </a:buClr>
                        <a:buSzPts val="1300"/>
                        <a:buChar char="•"/>
                      </a:pPr>
                      <a:r>
                        <a:rPr lang="en-US" sz="1300" i="0" u="none" strike="noStrike" cap="none">
                          <a:solidFill>
                            <a:srgbClr val="000000"/>
                          </a:solidFill>
                        </a:rPr>
                        <a:t>Develop/codify college and career curriculum across MWA and CAP</a:t>
                      </a:r>
                      <a:endParaRPr sz="1300"/>
                    </a:p>
                    <a:p>
                      <a:pPr marL="174625" marR="0" lvl="0" indent="-142875" algn="l" rtl="0">
                        <a:lnSpc>
                          <a:spcPct val="100000"/>
                        </a:lnSpc>
                        <a:spcBef>
                          <a:spcPts val="0"/>
                        </a:spcBef>
                        <a:spcAft>
                          <a:spcPts val="0"/>
                        </a:spcAft>
                        <a:buClr>
                          <a:srgbClr val="000000"/>
                        </a:buClr>
                        <a:buSzPts val="1300"/>
                        <a:buChar char="•"/>
                      </a:pPr>
                      <a:r>
                        <a:rPr lang="en-US" sz="1300" i="0" u="none" strike="noStrike" cap="none">
                          <a:solidFill>
                            <a:srgbClr val="000000"/>
                          </a:solidFill>
                        </a:rPr>
                        <a:t>Focus internal supports on increasing the impact of high-leverage positions (teachers / instructional coaches / CAP coaches)</a:t>
                      </a:r>
                      <a:endParaRPr sz="1300"/>
                    </a:p>
                  </a:txBody>
                  <a:tcPr marL="137150" marR="137150" marT="137150" marB="137150">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19050" cap="flat" cmpd="sng">
                      <a:solidFill>
                        <a:srgbClr val="BFBFBF"/>
                      </a:solidFill>
                      <a:prstDash val="dot"/>
                      <a:round/>
                      <a:headEnd type="none" w="sm" len="sm"/>
                      <a:tailEnd type="none" w="sm" len="sm"/>
                    </a:lnB>
                  </a:tcPr>
                </a:tc>
                <a:extLst>
                  <a:ext uri="{0D108BD9-81ED-4DB2-BD59-A6C34878D82A}">
                    <a16:rowId xmlns:a16="http://schemas.microsoft.com/office/drawing/2014/main" val="10001"/>
                  </a:ext>
                </a:extLst>
              </a:tr>
              <a:tr h="832500">
                <a:tc>
                  <a:txBody>
                    <a:bodyPr/>
                    <a:lstStyle/>
                    <a:p>
                      <a:pPr marL="91440" marR="0" lvl="0" indent="0" algn="l" rtl="0">
                        <a:lnSpc>
                          <a:spcPct val="100000"/>
                        </a:lnSpc>
                        <a:spcBef>
                          <a:spcPts val="0"/>
                        </a:spcBef>
                        <a:spcAft>
                          <a:spcPts val="0"/>
                        </a:spcAft>
                        <a:buClr>
                          <a:srgbClr val="FFFFFF"/>
                        </a:buClr>
                        <a:buSzPts val="1600"/>
                        <a:buFont typeface="Arial"/>
                        <a:buNone/>
                      </a:pPr>
                      <a:r>
                        <a:rPr lang="en-US" sz="1300" b="0" i="0" u="none" strike="noStrike" cap="none">
                          <a:solidFill>
                            <a:srgbClr val="FFFFFF"/>
                          </a:solidFill>
                        </a:rPr>
                        <a:t>Refine existing MWA and CAP programs</a:t>
                      </a:r>
                      <a:endParaRPr sz="1300"/>
                    </a:p>
                  </a:txBody>
                  <a:tcPr marL="137150" marR="137150" marT="137150" marB="137150">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40C1D1"/>
                    </a:solidFill>
                  </a:tcPr>
                </a:tc>
                <a:tc>
                  <a:txBody>
                    <a:bodyPr/>
                    <a:lstStyle/>
                    <a:p>
                      <a:pPr marL="174625" marR="0" lvl="0" indent="-142875" algn="l" rtl="0">
                        <a:lnSpc>
                          <a:spcPct val="100000"/>
                        </a:lnSpc>
                        <a:spcBef>
                          <a:spcPts val="0"/>
                        </a:spcBef>
                        <a:spcAft>
                          <a:spcPts val="0"/>
                        </a:spcAft>
                        <a:buClr>
                          <a:srgbClr val="000000"/>
                        </a:buClr>
                        <a:buSzPts val="1300"/>
                        <a:buChar char="•"/>
                      </a:pPr>
                      <a:r>
                        <a:rPr lang="en-US" sz="1300" i="0" u="none" strike="noStrike" cap="none">
                          <a:solidFill>
                            <a:srgbClr val="000000"/>
                          </a:solidFill>
                        </a:rPr>
                        <a:t>Access: improve quality/consistency of advisory period programming</a:t>
                      </a:r>
                      <a:endParaRPr sz="1300"/>
                    </a:p>
                    <a:p>
                      <a:pPr marL="174625" marR="0" lvl="0" indent="-142875" algn="l" rtl="0">
                        <a:lnSpc>
                          <a:spcPct val="100000"/>
                        </a:lnSpc>
                        <a:spcBef>
                          <a:spcPts val="0"/>
                        </a:spcBef>
                        <a:spcAft>
                          <a:spcPts val="0"/>
                        </a:spcAft>
                        <a:buClr>
                          <a:srgbClr val="000000"/>
                        </a:buClr>
                        <a:buSzPts val="1300"/>
                        <a:buChar char="•"/>
                      </a:pPr>
                      <a:r>
                        <a:rPr lang="en-US" sz="1300" i="0" u="none" strike="noStrike" cap="none">
                          <a:solidFill>
                            <a:srgbClr val="000000"/>
                          </a:solidFill>
                        </a:rPr>
                        <a:t>Success: reduce administrative tasks for coaches and FSCs</a:t>
                      </a:r>
                      <a:endParaRPr sz="1300"/>
                    </a:p>
                    <a:p>
                      <a:pPr marL="174625" marR="0" lvl="0" indent="-142875" algn="l" rtl="0">
                        <a:lnSpc>
                          <a:spcPct val="100000"/>
                        </a:lnSpc>
                        <a:spcBef>
                          <a:spcPts val="0"/>
                        </a:spcBef>
                        <a:spcAft>
                          <a:spcPts val="0"/>
                        </a:spcAft>
                        <a:buClr>
                          <a:srgbClr val="000000"/>
                        </a:buClr>
                        <a:buSzPts val="1300"/>
                        <a:buChar char="•"/>
                      </a:pPr>
                      <a:r>
                        <a:rPr lang="en-US" sz="1300" i="0" u="none" strike="noStrike" cap="none">
                          <a:solidFill>
                            <a:srgbClr val="000000"/>
                          </a:solidFill>
                        </a:rPr>
                        <a:t>Success: require MWA students to apply/opt-in to CAP program</a:t>
                      </a:r>
                      <a:endParaRPr sz="1300"/>
                    </a:p>
                  </a:txBody>
                  <a:tcPr marL="137150" marR="137150" marT="137150" marB="137150">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19050" cap="flat" cmpd="sng">
                      <a:solidFill>
                        <a:srgbClr val="BFBFBF"/>
                      </a:solidFill>
                      <a:prstDash val="dot"/>
                      <a:round/>
                      <a:headEnd type="none" w="sm" len="sm"/>
                      <a:tailEnd type="none" w="sm" len="sm"/>
                    </a:lnT>
                    <a:lnB w="19050" cap="flat" cmpd="sng">
                      <a:solidFill>
                        <a:srgbClr val="BFBFBF"/>
                      </a:solidFill>
                      <a:prstDash val="dot"/>
                      <a:round/>
                      <a:headEnd type="none" w="sm" len="sm"/>
                      <a:tailEnd type="none" w="sm" len="sm"/>
                    </a:lnB>
                  </a:tcPr>
                </a:tc>
                <a:extLst>
                  <a:ext uri="{0D108BD9-81ED-4DB2-BD59-A6C34878D82A}">
                    <a16:rowId xmlns:a16="http://schemas.microsoft.com/office/drawing/2014/main" val="10002"/>
                  </a:ext>
                </a:extLst>
              </a:tr>
              <a:tr h="1114225">
                <a:tc>
                  <a:txBody>
                    <a:bodyPr/>
                    <a:lstStyle/>
                    <a:p>
                      <a:pPr marL="91440" marR="0" lvl="0" indent="0" algn="l" rtl="0">
                        <a:lnSpc>
                          <a:spcPct val="100000"/>
                        </a:lnSpc>
                        <a:spcBef>
                          <a:spcPts val="0"/>
                        </a:spcBef>
                        <a:spcAft>
                          <a:spcPts val="0"/>
                        </a:spcAft>
                        <a:buClr>
                          <a:srgbClr val="FFFFFF"/>
                        </a:buClr>
                        <a:buSzPts val="1600"/>
                        <a:buFont typeface="Arial"/>
                        <a:buNone/>
                      </a:pPr>
                      <a:r>
                        <a:rPr lang="en-US" sz="1300" b="0" i="0" u="none" strike="noStrike" cap="none">
                          <a:solidFill>
                            <a:srgbClr val="FFFFFF"/>
                          </a:solidFill>
                        </a:rPr>
                        <a:t>Position MWF for sustainability and expansion</a:t>
                      </a:r>
                      <a:endParaRPr sz="1300" b="0"/>
                    </a:p>
                  </a:txBody>
                  <a:tcPr marL="137150" marR="137150" marT="137150" marB="137150">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40C1D1"/>
                    </a:solidFill>
                  </a:tcPr>
                </a:tc>
                <a:tc>
                  <a:txBody>
                    <a:bodyPr/>
                    <a:lstStyle/>
                    <a:p>
                      <a:pPr marL="174625" marR="0" lvl="0" indent="-142875" algn="l" rtl="0">
                        <a:lnSpc>
                          <a:spcPct val="100000"/>
                        </a:lnSpc>
                        <a:spcBef>
                          <a:spcPts val="0"/>
                        </a:spcBef>
                        <a:spcAft>
                          <a:spcPts val="0"/>
                        </a:spcAft>
                        <a:buClr>
                          <a:srgbClr val="000000"/>
                        </a:buClr>
                        <a:buSzPts val="1300"/>
                        <a:buChar char="•"/>
                      </a:pPr>
                      <a:r>
                        <a:rPr lang="en-US" sz="1300" i="0" u="none" strike="noStrike" cap="none">
                          <a:solidFill>
                            <a:srgbClr val="000000"/>
                          </a:solidFill>
                        </a:rPr>
                        <a:t>Drive down cost structure/cost per student, which includes capping all scholarships at $5k/year</a:t>
                      </a:r>
                      <a:endParaRPr sz="1300"/>
                    </a:p>
                    <a:p>
                      <a:pPr marL="174625" marR="0" lvl="0" indent="-142875" algn="l" rtl="0">
                        <a:lnSpc>
                          <a:spcPct val="100000"/>
                        </a:lnSpc>
                        <a:spcBef>
                          <a:spcPts val="0"/>
                        </a:spcBef>
                        <a:spcAft>
                          <a:spcPts val="0"/>
                        </a:spcAft>
                        <a:buClr>
                          <a:srgbClr val="000000"/>
                        </a:buClr>
                        <a:buSzPts val="1300"/>
                        <a:buChar char="•"/>
                      </a:pPr>
                      <a:r>
                        <a:rPr lang="en-US" sz="1300" i="0" u="none" strike="noStrike" cap="none">
                          <a:solidFill>
                            <a:srgbClr val="000000"/>
                          </a:solidFill>
                        </a:rPr>
                        <a:t>Clarify organization-wide accountability structures / decision rights</a:t>
                      </a:r>
                      <a:endParaRPr sz="1300"/>
                    </a:p>
                    <a:p>
                      <a:pPr marL="174625" marR="0" lvl="0" indent="-142875" algn="l" rtl="0">
                        <a:lnSpc>
                          <a:spcPct val="100000"/>
                        </a:lnSpc>
                        <a:spcBef>
                          <a:spcPts val="0"/>
                        </a:spcBef>
                        <a:spcAft>
                          <a:spcPts val="0"/>
                        </a:spcAft>
                        <a:buClr>
                          <a:srgbClr val="000000"/>
                        </a:buClr>
                        <a:buSzPts val="1300"/>
                        <a:buChar char="•"/>
                      </a:pPr>
                      <a:r>
                        <a:rPr lang="en-US" sz="1300" i="0" u="none" strike="noStrike" cap="none">
                          <a:solidFill>
                            <a:srgbClr val="000000"/>
                          </a:solidFill>
                        </a:rPr>
                        <a:t>Align the work for functional teams to support access and success programming</a:t>
                      </a:r>
                      <a:endParaRPr sz="1300"/>
                    </a:p>
                  </a:txBody>
                  <a:tcPr marL="137150" marR="137150" marT="137150" marB="137150">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19050" cap="flat" cmpd="sng">
                      <a:solidFill>
                        <a:srgbClr val="BFBFBF"/>
                      </a:solidFill>
                      <a:prstDash val="dot"/>
                      <a:round/>
                      <a:headEnd type="none" w="sm" len="sm"/>
                      <a:tailEnd type="none" w="sm" len="sm"/>
                    </a:lnT>
                    <a:lnB w="19050" cap="flat" cmpd="sng">
                      <a:solidFill>
                        <a:srgbClr val="BFBFBF"/>
                      </a:solidFill>
                      <a:prstDash val="dot"/>
                      <a:round/>
                      <a:headEnd type="none" w="sm" len="sm"/>
                      <a:tailEnd type="none" w="sm" len="sm"/>
                    </a:lnB>
                  </a:tcPr>
                </a:tc>
                <a:extLst>
                  <a:ext uri="{0D108BD9-81ED-4DB2-BD59-A6C34878D82A}">
                    <a16:rowId xmlns:a16="http://schemas.microsoft.com/office/drawing/2014/main" val="10003"/>
                  </a:ext>
                </a:extLst>
              </a:tr>
              <a:tr h="832500">
                <a:tc>
                  <a:txBody>
                    <a:bodyPr/>
                    <a:lstStyle/>
                    <a:p>
                      <a:pPr marL="91440" marR="0" lvl="0" indent="0" algn="l" rtl="0">
                        <a:spcBef>
                          <a:spcPts val="0"/>
                        </a:spcBef>
                        <a:spcAft>
                          <a:spcPts val="0"/>
                        </a:spcAft>
                        <a:buNone/>
                      </a:pPr>
                      <a:r>
                        <a:rPr lang="en-US" sz="1300" b="0" i="0" u="none" strike="noStrike" cap="none">
                          <a:solidFill>
                            <a:srgbClr val="FFFFFF"/>
                          </a:solidFill>
                        </a:rPr>
                        <a:t>Develop culture of continuous improvement</a:t>
                      </a:r>
                      <a:endParaRPr sz="1300" b="0"/>
                    </a:p>
                  </a:txBody>
                  <a:tcPr marL="137150" marR="137150" marT="137150" marB="137150">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40C1D1"/>
                    </a:solidFill>
                  </a:tcPr>
                </a:tc>
                <a:tc>
                  <a:txBody>
                    <a:bodyPr/>
                    <a:lstStyle/>
                    <a:p>
                      <a:pPr marL="174625" marR="0" lvl="0" indent="-142875" algn="l" rtl="0">
                        <a:lnSpc>
                          <a:spcPct val="100000"/>
                        </a:lnSpc>
                        <a:spcBef>
                          <a:spcPts val="0"/>
                        </a:spcBef>
                        <a:spcAft>
                          <a:spcPts val="0"/>
                        </a:spcAft>
                        <a:buClr>
                          <a:srgbClr val="000000"/>
                        </a:buClr>
                        <a:buSzPts val="1300"/>
                        <a:buChar char="•"/>
                      </a:pPr>
                      <a:r>
                        <a:rPr lang="en-US" sz="1300" i="0" u="none" strike="noStrike" cap="none">
                          <a:solidFill>
                            <a:srgbClr val="000000"/>
                          </a:solidFill>
                        </a:rPr>
                        <a:t>Free staff capacity to codify, evaluate, and improve existing practices…</a:t>
                      </a:r>
                      <a:endParaRPr sz="1300"/>
                    </a:p>
                    <a:p>
                      <a:pPr marL="174625" marR="0" lvl="0" indent="-142875" algn="l" rtl="0">
                        <a:lnSpc>
                          <a:spcPct val="100000"/>
                        </a:lnSpc>
                        <a:spcBef>
                          <a:spcPts val="0"/>
                        </a:spcBef>
                        <a:spcAft>
                          <a:spcPts val="0"/>
                        </a:spcAft>
                        <a:buClr>
                          <a:srgbClr val="000000"/>
                        </a:buClr>
                        <a:buSzPts val="1300"/>
                        <a:buChar char="•"/>
                      </a:pPr>
                      <a:r>
                        <a:rPr lang="en-US" sz="1300" i="0" u="none" strike="noStrike" cap="none">
                          <a:solidFill>
                            <a:srgbClr val="000000"/>
                          </a:solidFill>
                        </a:rPr>
                        <a:t>…and to design pilots/ innovations, leveraging longitudinal student data</a:t>
                      </a:r>
                      <a:endParaRPr sz="1300"/>
                    </a:p>
                  </a:txBody>
                  <a:tcPr marL="137150" marR="137150" marT="137150" marB="137150">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19050" cap="flat" cmpd="sng">
                      <a:solidFill>
                        <a:srgbClr val="BFBFBF"/>
                      </a:solidFill>
                      <a:prstDash val="dot"/>
                      <a:round/>
                      <a:headEnd type="none" w="sm" len="sm"/>
                      <a:tailEnd type="none" w="sm" len="sm"/>
                    </a:lnT>
                    <a:lnB w="76200" cap="flat" cmpd="sng">
                      <a:solidFill>
                        <a:srgbClr val="FFFFFF"/>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319" name="Google Shape;319;g9d3aa7d20b_0_0"/>
          <p:cNvSpPr txBox="1"/>
          <p:nvPr/>
        </p:nvSpPr>
        <p:spPr>
          <a:xfrm>
            <a:off x="236300" y="1429600"/>
            <a:ext cx="8907600" cy="72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a:t>We have defined a set of initiatives to drive progress within each of Making Waves’ overarching priorities.</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ga39449f31a_0_6"/>
          <p:cNvSpPr txBox="1">
            <a:spLocks noGrp="1"/>
          </p:cNvSpPr>
          <p:nvPr>
            <p:ph type="body" idx="1"/>
          </p:nvPr>
        </p:nvSpPr>
        <p:spPr>
          <a:xfrm>
            <a:off x="236306" y="360363"/>
            <a:ext cx="7274100" cy="858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SzPts val="3200"/>
              <a:buNone/>
            </a:pPr>
            <a:r>
              <a:rPr lang="en-US" b="1">
                <a:latin typeface="Arial"/>
                <a:ea typeface="Arial"/>
                <a:cs typeface="Arial"/>
                <a:sym typeface="Arial"/>
              </a:rPr>
              <a:t>Areas Currently Evolving</a:t>
            </a:r>
            <a:endParaRPr b="1">
              <a:latin typeface="Arial"/>
              <a:ea typeface="Arial"/>
              <a:cs typeface="Arial"/>
              <a:sym typeface="Arial"/>
            </a:endParaRPr>
          </a:p>
        </p:txBody>
      </p:sp>
      <p:sp>
        <p:nvSpPr>
          <p:cNvPr id="326" name="Google Shape;326;ga39449f31a_0_6"/>
          <p:cNvSpPr txBox="1">
            <a:spLocks noGrp="1"/>
          </p:cNvSpPr>
          <p:nvPr>
            <p:ph type="body" idx="2"/>
          </p:nvPr>
        </p:nvSpPr>
        <p:spPr>
          <a:xfrm>
            <a:off x="236538" y="1535112"/>
            <a:ext cx="8712300" cy="51594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As part of the Program Core Team (PCT) of the Strategic Plan, we are exploring an organization-wide framework for continuous improvement.</a:t>
            </a:r>
            <a:endParaRPr sz="1800">
              <a:latin typeface="Arial"/>
              <a:ea typeface="Arial"/>
              <a:cs typeface="Arial"/>
              <a:sym typeface="Arial"/>
            </a:endParaRPr>
          </a:p>
          <a:p>
            <a:pPr marL="457200" lvl="0" indent="0" algn="l" rtl="0">
              <a:lnSpc>
                <a:spcPct val="100000"/>
              </a:lnSpc>
              <a:spcBef>
                <a:spcPts val="0"/>
              </a:spcBef>
              <a:spcAft>
                <a:spcPts val="0"/>
              </a:spcAft>
              <a:buNone/>
            </a:pPr>
            <a:endParaRPr sz="1800">
              <a:latin typeface="Arial"/>
              <a:ea typeface="Arial"/>
              <a:cs typeface="Arial"/>
              <a:sym typeface="Arial"/>
            </a:endParaRPr>
          </a:p>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Using MicroCollege as an example, we are continuing to think about better differentiating and supporting multiple post-secondary pathways and options.</a:t>
            </a:r>
            <a:endParaRPr sz="1800">
              <a:latin typeface="Arial"/>
              <a:ea typeface="Arial"/>
              <a:cs typeface="Arial"/>
              <a:sym typeface="Arial"/>
            </a:endParaRPr>
          </a:p>
          <a:p>
            <a:pPr marL="457200" lvl="0" indent="0" algn="l" rtl="0">
              <a:lnSpc>
                <a:spcPct val="100000"/>
              </a:lnSpc>
              <a:spcBef>
                <a:spcPts val="0"/>
              </a:spcBef>
              <a:spcAft>
                <a:spcPts val="0"/>
              </a:spcAft>
              <a:buNone/>
            </a:pPr>
            <a:endParaRPr sz="1800">
              <a:latin typeface="Arial"/>
              <a:ea typeface="Arial"/>
              <a:cs typeface="Arial"/>
              <a:sym typeface="Arial"/>
            </a:endParaRPr>
          </a:p>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We are building earlier opportunities to experience college and career exploration, including exposure to various post-secondary education and career certification pathways.</a:t>
            </a:r>
            <a:endParaRPr sz="1800">
              <a:latin typeface="Arial"/>
              <a:ea typeface="Arial"/>
              <a:cs typeface="Arial"/>
              <a:sym typeface="Arial"/>
            </a:endParaRPr>
          </a:p>
          <a:p>
            <a:pPr marL="457200" lvl="0" indent="0" algn="l" rtl="0">
              <a:lnSpc>
                <a:spcPct val="100000"/>
              </a:lnSpc>
              <a:spcBef>
                <a:spcPts val="0"/>
              </a:spcBef>
              <a:spcAft>
                <a:spcPts val="0"/>
              </a:spcAft>
              <a:buNone/>
            </a:pPr>
            <a:endParaRPr sz="1800">
              <a:latin typeface="Arial"/>
              <a:ea typeface="Arial"/>
              <a:cs typeface="Arial"/>
              <a:sym typeface="Arial"/>
            </a:endParaRPr>
          </a:p>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To enable our Wave-Makers to experience a heightened sense of self-agency, we are organizing our counseling activities around life milestones, or choice points, that they can expect to experience throughout their lives.</a:t>
            </a:r>
            <a:endParaRPr sz="1800">
              <a:latin typeface="Arial"/>
              <a:ea typeface="Arial"/>
              <a:cs typeface="Arial"/>
              <a:sym typeface="Arial"/>
            </a:endParaRPr>
          </a:p>
          <a:p>
            <a:pPr marL="457200" lvl="0" indent="0" algn="l" rtl="0">
              <a:lnSpc>
                <a:spcPct val="100000"/>
              </a:lnSpc>
              <a:spcBef>
                <a:spcPts val="0"/>
              </a:spcBef>
              <a:spcAft>
                <a:spcPts val="0"/>
              </a:spcAft>
              <a:buNone/>
            </a:pPr>
            <a:endParaRPr sz="1800">
              <a:latin typeface="Arial"/>
              <a:ea typeface="Arial"/>
              <a:cs typeface="Arial"/>
              <a:sym typeface="Arial"/>
            </a:endParaRPr>
          </a:p>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An engagement survey is collecting data on the life milestones that our alumni Wave-Makers are currently experiencing, or expect to experience soon, to inform our near-term programmatic offering.</a:t>
            </a:r>
            <a:endParaRPr sz="1800">
              <a:latin typeface="Arial"/>
              <a:ea typeface="Arial"/>
              <a:cs typeface="Arial"/>
              <a:sym typeface="Arial"/>
            </a:endParaRPr>
          </a:p>
          <a:p>
            <a:pPr marL="0" lvl="0" indent="0" algn="ctr" rtl="0">
              <a:lnSpc>
                <a:spcPct val="100000"/>
              </a:lnSpc>
              <a:spcBef>
                <a:spcPts val="640"/>
              </a:spcBef>
              <a:spcAft>
                <a:spcPts val="0"/>
              </a:spcAft>
              <a:buSzPts val="3200"/>
              <a:buNone/>
            </a:pPr>
            <a:endParaRPr i="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ga39449f31a_0_12"/>
          <p:cNvSpPr txBox="1">
            <a:spLocks noGrp="1"/>
          </p:cNvSpPr>
          <p:nvPr>
            <p:ph type="body" idx="1"/>
          </p:nvPr>
        </p:nvSpPr>
        <p:spPr>
          <a:xfrm>
            <a:off x="236306" y="360363"/>
            <a:ext cx="7274100" cy="858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SzPts val="3200"/>
              <a:buNone/>
            </a:pPr>
            <a:r>
              <a:rPr lang="en-US" b="1">
                <a:latin typeface="Arial"/>
                <a:ea typeface="Arial"/>
                <a:cs typeface="Arial"/>
                <a:sym typeface="Arial"/>
              </a:rPr>
              <a:t>Areas Worth Further Exploration</a:t>
            </a:r>
            <a:endParaRPr b="1">
              <a:latin typeface="Arial"/>
              <a:ea typeface="Arial"/>
              <a:cs typeface="Arial"/>
              <a:sym typeface="Arial"/>
            </a:endParaRPr>
          </a:p>
        </p:txBody>
      </p:sp>
      <p:sp>
        <p:nvSpPr>
          <p:cNvPr id="333" name="Google Shape;333;ga39449f31a_0_12"/>
          <p:cNvSpPr txBox="1">
            <a:spLocks noGrp="1"/>
          </p:cNvSpPr>
          <p:nvPr>
            <p:ph type="body" idx="2"/>
          </p:nvPr>
        </p:nvSpPr>
        <p:spPr>
          <a:xfrm>
            <a:off x="236538" y="1535112"/>
            <a:ext cx="8712300" cy="51594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What can be learned about our college-going students who are experiencing uneven or less than ideal success rates?</a:t>
            </a:r>
            <a:endParaRPr sz="1800">
              <a:latin typeface="Arial"/>
              <a:ea typeface="Arial"/>
              <a:cs typeface="Arial"/>
              <a:sym typeface="Arial"/>
            </a:endParaRPr>
          </a:p>
          <a:p>
            <a:pPr marL="457200" lvl="0" indent="0" algn="l" rtl="0">
              <a:lnSpc>
                <a:spcPct val="100000"/>
              </a:lnSpc>
              <a:spcBef>
                <a:spcPts val="0"/>
              </a:spcBef>
              <a:spcAft>
                <a:spcPts val="0"/>
              </a:spcAft>
              <a:buSzPts val="3200"/>
              <a:buNone/>
            </a:pPr>
            <a:endParaRPr sz="1800">
              <a:latin typeface="Arial"/>
              <a:ea typeface="Arial"/>
              <a:cs typeface="Arial"/>
              <a:sym typeface="Arial"/>
            </a:endParaRPr>
          </a:p>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The current counseling model is resulting in students feeling like “they have no choice,” or the decision to go to college has already been made for them.</a:t>
            </a:r>
            <a:endParaRPr sz="1800">
              <a:latin typeface="Arial"/>
              <a:ea typeface="Arial"/>
              <a:cs typeface="Arial"/>
              <a:sym typeface="Arial"/>
            </a:endParaRPr>
          </a:p>
          <a:p>
            <a:pPr marL="0" lvl="0" indent="0" algn="l" rtl="0">
              <a:lnSpc>
                <a:spcPct val="100000"/>
              </a:lnSpc>
              <a:spcBef>
                <a:spcPts val="0"/>
              </a:spcBef>
              <a:spcAft>
                <a:spcPts val="0"/>
              </a:spcAft>
              <a:buSzPts val="3200"/>
              <a:buNone/>
            </a:pPr>
            <a:endParaRPr sz="1800">
              <a:latin typeface="Arial"/>
              <a:ea typeface="Arial"/>
              <a:cs typeface="Arial"/>
              <a:sym typeface="Arial"/>
            </a:endParaRPr>
          </a:p>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Early guidance from college and career counseling doesn’t yet begin until Grade 9.</a:t>
            </a:r>
            <a:endParaRPr sz="1800">
              <a:latin typeface="Arial"/>
              <a:ea typeface="Arial"/>
              <a:cs typeface="Arial"/>
              <a:sym typeface="Arial"/>
            </a:endParaRPr>
          </a:p>
          <a:p>
            <a:pPr marL="0" lvl="0" indent="0" algn="l" rtl="0">
              <a:lnSpc>
                <a:spcPct val="100000"/>
              </a:lnSpc>
              <a:spcBef>
                <a:spcPts val="0"/>
              </a:spcBef>
              <a:spcAft>
                <a:spcPts val="0"/>
              </a:spcAft>
              <a:buSzPts val="3200"/>
              <a:buNone/>
            </a:pPr>
            <a:endParaRPr sz="1800">
              <a:latin typeface="Arial"/>
              <a:ea typeface="Arial"/>
              <a:cs typeface="Arial"/>
              <a:sym typeface="Arial"/>
            </a:endParaRPr>
          </a:p>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There is still shame associated with picking a post-secondary pathway that isn’t college.</a:t>
            </a:r>
            <a:endParaRPr sz="1800">
              <a:latin typeface="Arial"/>
              <a:ea typeface="Arial"/>
              <a:cs typeface="Arial"/>
              <a:sym typeface="Arial"/>
            </a:endParaRPr>
          </a:p>
          <a:p>
            <a:pPr marL="0" lvl="0" indent="0" algn="l" rtl="0">
              <a:lnSpc>
                <a:spcPct val="100000"/>
              </a:lnSpc>
              <a:spcBef>
                <a:spcPts val="0"/>
              </a:spcBef>
              <a:spcAft>
                <a:spcPts val="0"/>
              </a:spcAft>
              <a:buSzPts val="3200"/>
              <a:buNone/>
            </a:pPr>
            <a:endParaRPr sz="1800">
              <a:latin typeface="Arial"/>
              <a:ea typeface="Arial"/>
              <a:cs typeface="Arial"/>
              <a:sym typeface="Arial"/>
            </a:endParaRPr>
          </a:p>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Family engagement through college and career counseling doesn’t fully leverage the unique position of parents and guardians. Currently, we mainly give updates. </a:t>
            </a:r>
            <a:endParaRPr sz="1800">
              <a:latin typeface="Arial"/>
              <a:ea typeface="Arial"/>
              <a:cs typeface="Arial"/>
              <a:sym typeface="Arial"/>
            </a:endParaRPr>
          </a:p>
          <a:p>
            <a:pPr marL="0" lvl="0" indent="0" algn="ctr" rtl="0">
              <a:lnSpc>
                <a:spcPct val="100000"/>
              </a:lnSpc>
              <a:spcBef>
                <a:spcPts val="640"/>
              </a:spcBef>
              <a:spcAft>
                <a:spcPts val="0"/>
              </a:spcAft>
              <a:buSzPts val="3200"/>
              <a:buNone/>
            </a:pPr>
            <a:endParaRPr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g9d3aa7d20b_1_3"/>
          <p:cNvSpPr txBox="1">
            <a:spLocks noGrp="1"/>
          </p:cNvSpPr>
          <p:nvPr>
            <p:ph type="body" idx="1"/>
          </p:nvPr>
        </p:nvSpPr>
        <p:spPr>
          <a:xfrm>
            <a:off x="236306" y="360363"/>
            <a:ext cx="7274100" cy="858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SzPts val="3200"/>
              <a:buNone/>
            </a:pPr>
            <a:r>
              <a:rPr lang="en-US" b="1" dirty="0">
                <a:latin typeface="Arial"/>
                <a:ea typeface="Arial"/>
                <a:cs typeface="Arial"/>
                <a:sym typeface="Arial"/>
              </a:rPr>
              <a:t>Near-term Priorities</a:t>
            </a:r>
            <a:endParaRPr b="1" dirty="0">
              <a:latin typeface="Arial"/>
              <a:ea typeface="Arial"/>
              <a:cs typeface="Arial"/>
              <a:sym typeface="Arial"/>
            </a:endParaRPr>
          </a:p>
        </p:txBody>
      </p:sp>
      <p:sp>
        <p:nvSpPr>
          <p:cNvPr id="340" name="Google Shape;340;g9d3aa7d20b_1_3"/>
          <p:cNvSpPr txBox="1">
            <a:spLocks noGrp="1"/>
          </p:cNvSpPr>
          <p:nvPr>
            <p:ph type="body" idx="2"/>
          </p:nvPr>
        </p:nvSpPr>
        <p:spPr>
          <a:xfrm>
            <a:off x="236538" y="1535112"/>
            <a:ext cx="8712300" cy="51594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We are orienting the success of Making Waves Academy in shared organization-wide metrics, particularly Estimated College Completion (ECC) rates, high school completion, college readiness, pathway of choice, student agency, and alumni engagement.</a:t>
            </a:r>
            <a:endParaRPr sz="1800">
              <a:latin typeface="Arial"/>
              <a:ea typeface="Arial"/>
              <a:cs typeface="Arial"/>
              <a:sym typeface="Arial"/>
            </a:endParaRPr>
          </a:p>
          <a:p>
            <a:pPr marL="457200" lvl="0" indent="0" algn="l" rtl="0">
              <a:lnSpc>
                <a:spcPct val="100000"/>
              </a:lnSpc>
              <a:spcBef>
                <a:spcPts val="0"/>
              </a:spcBef>
              <a:spcAft>
                <a:spcPts val="0"/>
              </a:spcAft>
              <a:buNone/>
            </a:pPr>
            <a:endParaRPr sz="1800">
              <a:latin typeface="Arial"/>
              <a:ea typeface="Arial"/>
              <a:cs typeface="Arial"/>
              <a:sym typeface="Arial"/>
            </a:endParaRPr>
          </a:p>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Through a holistic approach, we are developing and codifying the college and career curriculum across MWA and CAP, and improving the quality and consistency of Advisory.</a:t>
            </a:r>
            <a:endParaRPr sz="1800">
              <a:latin typeface="Arial"/>
              <a:ea typeface="Arial"/>
              <a:cs typeface="Arial"/>
              <a:sym typeface="Arial"/>
            </a:endParaRPr>
          </a:p>
          <a:p>
            <a:pPr marL="457200" lvl="0" indent="0" algn="l" rtl="0">
              <a:lnSpc>
                <a:spcPct val="100000"/>
              </a:lnSpc>
              <a:spcBef>
                <a:spcPts val="0"/>
              </a:spcBef>
              <a:spcAft>
                <a:spcPts val="0"/>
              </a:spcAft>
              <a:buNone/>
            </a:pPr>
            <a:endParaRPr sz="1800">
              <a:latin typeface="Arial"/>
              <a:ea typeface="Arial"/>
              <a:cs typeface="Arial"/>
              <a:sym typeface="Arial"/>
            </a:endParaRPr>
          </a:p>
          <a:p>
            <a:pPr marL="457200" lvl="0" indent="-342900" algn="l" rtl="0">
              <a:lnSpc>
                <a:spcPct val="100000"/>
              </a:lnSpc>
              <a:spcBef>
                <a:spcPts val="0"/>
              </a:spcBef>
              <a:spcAft>
                <a:spcPts val="0"/>
              </a:spcAft>
              <a:buSzPts val="1800"/>
              <a:buFont typeface="Arial"/>
              <a:buChar char="•"/>
            </a:pPr>
            <a:r>
              <a:rPr lang="en-US" sz="1800">
                <a:latin typeface="Arial"/>
                <a:ea typeface="Arial"/>
                <a:cs typeface="Arial"/>
                <a:sym typeface="Arial"/>
              </a:rPr>
              <a:t>Our leaders are focusing internal supports on increasing the impact of high-leverage positions.</a:t>
            </a:r>
            <a:endParaRPr sz="1800">
              <a:latin typeface="Arial"/>
              <a:ea typeface="Arial"/>
              <a:cs typeface="Arial"/>
              <a:sym typeface="Arial"/>
            </a:endParaRPr>
          </a:p>
          <a:p>
            <a:pPr marL="0" lvl="0" indent="0" algn="ctr" rtl="0">
              <a:lnSpc>
                <a:spcPct val="100000"/>
              </a:lnSpc>
              <a:spcBef>
                <a:spcPts val="640"/>
              </a:spcBef>
              <a:spcAft>
                <a:spcPts val="0"/>
              </a:spcAft>
              <a:buSzPts val="3200"/>
              <a:buNone/>
            </a:pPr>
            <a:endParaRPr i="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ga3941f46b5_0_20"/>
          <p:cNvSpPr txBox="1">
            <a:spLocks noGrp="1"/>
          </p:cNvSpPr>
          <p:nvPr>
            <p:ph type="body" idx="1"/>
          </p:nvPr>
        </p:nvSpPr>
        <p:spPr>
          <a:xfrm>
            <a:off x="236306" y="360363"/>
            <a:ext cx="7274100" cy="858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SzPts val="3200"/>
              <a:buNone/>
            </a:pPr>
            <a:r>
              <a:rPr lang="en-US" b="1" dirty="0">
                <a:latin typeface="Arial"/>
                <a:ea typeface="Arial"/>
                <a:cs typeface="Arial"/>
                <a:sym typeface="Arial"/>
              </a:rPr>
              <a:t>Discussion and Closing</a:t>
            </a:r>
            <a:endParaRPr b="1" dirty="0">
              <a:latin typeface="Arial"/>
              <a:ea typeface="Arial"/>
              <a:cs typeface="Arial"/>
              <a:sym typeface="Arial"/>
            </a:endParaRPr>
          </a:p>
        </p:txBody>
      </p:sp>
      <p:sp>
        <p:nvSpPr>
          <p:cNvPr id="347" name="Google Shape;347;ga3941f46b5_0_20"/>
          <p:cNvSpPr txBox="1">
            <a:spLocks noGrp="1"/>
          </p:cNvSpPr>
          <p:nvPr>
            <p:ph type="body" idx="2"/>
          </p:nvPr>
        </p:nvSpPr>
        <p:spPr>
          <a:xfrm>
            <a:off x="236538" y="1535112"/>
            <a:ext cx="8712300" cy="5159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SzPts val="3200"/>
              <a:buNone/>
            </a:pPr>
            <a:endParaRPr/>
          </a:p>
          <a:p>
            <a:pPr marL="0" lvl="0" indent="0" algn="ctr" rtl="0">
              <a:lnSpc>
                <a:spcPct val="100000"/>
              </a:lnSpc>
              <a:spcBef>
                <a:spcPts val="640"/>
              </a:spcBef>
              <a:spcAft>
                <a:spcPts val="0"/>
              </a:spcAft>
              <a:buSzPts val="3200"/>
              <a:buNone/>
            </a:pPr>
            <a:endParaRPr i="1">
              <a:latin typeface="Arial"/>
              <a:ea typeface="Arial"/>
              <a:cs typeface="Arial"/>
              <a:sym typeface="Arial"/>
            </a:endParaRPr>
          </a:p>
          <a:p>
            <a:pPr marL="0" lvl="0" indent="0" algn="ctr" rtl="0">
              <a:lnSpc>
                <a:spcPct val="100000"/>
              </a:lnSpc>
              <a:spcBef>
                <a:spcPts val="640"/>
              </a:spcBef>
              <a:spcAft>
                <a:spcPts val="0"/>
              </a:spcAft>
              <a:buSzPts val="3200"/>
              <a:buNone/>
            </a:pPr>
            <a:endParaRPr i="1">
              <a:latin typeface="Arial"/>
              <a:ea typeface="Arial"/>
              <a:cs typeface="Arial"/>
              <a:sym typeface="Arial"/>
            </a:endParaRPr>
          </a:p>
          <a:p>
            <a:pPr marL="0" lvl="0" indent="0" algn="ctr" rtl="0">
              <a:lnSpc>
                <a:spcPct val="100000"/>
              </a:lnSpc>
              <a:spcBef>
                <a:spcPts val="640"/>
              </a:spcBef>
              <a:spcAft>
                <a:spcPts val="0"/>
              </a:spcAft>
              <a:buSzPts val="3200"/>
              <a:buNone/>
            </a:pPr>
            <a:r>
              <a:rPr lang="en-US" i="1">
                <a:latin typeface="Arial"/>
                <a:ea typeface="Arial"/>
                <a:cs typeface="Arial"/>
                <a:sym typeface="Arial"/>
              </a:rPr>
              <a:t>Thank you</a:t>
            </a:r>
            <a:endParaRPr i="1">
              <a:latin typeface="Arial"/>
              <a:ea typeface="Arial"/>
              <a:cs typeface="Arial"/>
              <a:sym typeface="Arial"/>
            </a:endParaRPr>
          </a:p>
          <a:p>
            <a:pPr marL="0" lvl="0" indent="0" algn="ctr" rtl="0">
              <a:lnSpc>
                <a:spcPct val="100000"/>
              </a:lnSpc>
              <a:spcBef>
                <a:spcPts val="640"/>
              </a:spcBef>
              <a:spcAft>
                <a:spcPts val="0"/>
              </a:spcAft>
              <a:buSzPts val="3200"/>
              <a:buNone/>
            </a:pPr>
            <a:endParaRPr i="1"/>
          </a:p>
          <a:p>
            <a:pPr marL="0" lvl="0" indent="0" algn="ctr" rtl="0">
              <a:lnSpc>
                <a:spcPct val="100000"/>
              </a:lnSpc>
              <a:spcBef>
                <a:spcPts val="640"/>
              </a:spcBef>
              <a:spcAft>
                <a:spcPts val="0"/>
              </a:spcAft>
              <a:buSzPts val="3200"/>
              <a:buNone/>
            </a:pPr>
            <a:endParaRPr i="1"/>
          </a:p>
        </p:txBody>
      </p:sp>
    </p:spTree>
  </p:cSld>
  <p:clrMapOvr>
    <a:masterClrMapping/>
  </p:clrMapOvr>
</p:sld>
</file>

<file path=ppt/theme/theme1.xml><?xml version="1.0" encoding="utf-8"?>
<a:theme xmlns:a="http://schemas.openxmlformats.org/drawingml/2006/main" name="MWA 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749</Words>
  <Application>Microsoft Office PowerPoint</Application>
  <PresentationFormat>On-screen Show (4:3)</PresentationFormat>
  <Paragraphs>86</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MWA Template</vt:lpstr>
      <vt:lpstr> Deep Dive: College Admissions During a Pandemic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Deep Dive: College Admissions During a Pandemic</dc:title>
  <dc:creator>ewardjackson</dc:creator>
  <cp:lastModifiedBy>Siapno, Jon</cp:lastModifiedBy>
  <cp:revision>1</cp:revision>
  <dcterms:created xsi:type="dcterms:W3CDTF">2013-03-20T00:54:29Z</dcterms:created>
  <dcterms:modified xsi:type="dcterms:W3CDTF">2020-12-03T16:03:44Z</dcterms:modified>
</cp:coreProperties>
</file>