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7026275" cy="93122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931" y="0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5045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e499bc34_0_2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97e499bc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019340481_0_1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a0193404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061f3b9e3_0_2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a061f3b9e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019340481_0_2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01934048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061f3b9e3_0_9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a061f3b9e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3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4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>
            <a:spLocks noGrp="1"/>
          </p:cNvSpPr>
          <p:nvPr>
            <p:ph type="pic" idx="4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MWA PowerPoint Syle Guilde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3520647"/>
            <a:ext cx="91440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89883" y="5412660"/>
            <a:ext cx="922531" cy="94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24875" y="1820447"/>
            <a:ext cx="7495887" cy="7811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667000"/>
            <a:ext cx="7772400" cy="1579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+mj-lt"/>
              </a:rPr>
              <a:t>School Relaunch Update</a:t>
            </a:r>
            <a:endParaRPr lang="en-US" sz="36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5715000"/>
            <a:ext cx="6669280" cy="6207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7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b="1" dirty="0">
                <a:latin typeface="+mj-lt"/>
              </a:rPr>
              <a:t>Blueprint for a Safer Economy </a:t>
            </a:r>
            <a:endParaRPr sz="2800" b="1" dirty="0">
              <a:latin typeface="+mj-l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Blueprint for Safer Economy refers to the states criteria for loosening and tightening restrictions on activities. This is often referred to as </a:t>
            </a:r>
            <a:r>
              <a:rPr lang="en-US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“the </a:t>
            </a:r>
            <a:r>
              <a:rPr lang="en-US" sz="240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color tier system</a:t>
            </a:r>
            <a:r>
              <a:rPr lang="en-US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.”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Data Points Used to determine tiers:</a:t>
            </a:r>
            <a:endParaRPr sz="2400" b="1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Roboto"/>
              <a:cs typeface="Roboto"/>
              <a:sym typeface="Roboto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Case Rate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Roboto"/>
              <a:cs typeface="Roboto"/>
              <a:sym typeface="Roboto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Test Positivity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Roboto"/>
              <a:cs typeface="Roboto"/>
              <a:sym typeface="Roboto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Equity Metric (implemented on </a:t>
            </a:r>
            <a:r>
              <a:rPr lang="en-US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10/6/20)</a:t>
            </a:r>
            <a:endParaRPr sz="24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b="1" dirty="0">
                <a:latin typeface="+mj-lt"/>
              </a:rPr>
              <a:t>Equity Metric</a:t>
            </a:r>
            <a:endParaRPr sz="2800" b="1" dirty="0">
              <a:latin typeface="+mj-l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Starting on October 6, 2020 there is a new health equity metric which will be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used,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along with the other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metrics,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to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determine the county’s tier.</a:t>
            </a: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j-lt"/>
                <a:ea typeface="Roboto"/>
                <a:cs typeface="Roboto"/>
                <a:sym typeface="Roboto"/>
              </a:rPr>
              <a:t>Purpose: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To address the significant differences in test positivity among more and less advantaged neighborhoods, with these differences often also overlapping with race and likelihood of employment as essential workers.</a:t>
            </a:r>
            <a:endParaRPr sz="2400" dirty="0">
              <a:latin typeface="+mj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b="1" dirty="0">
                <a:latin typeface="+mj-lt"/>
              </a:rPr>
              <a:t>Equity Metric</a:t>
            </a:r>
            <a:endParaRPr sz="2800" b="1" dirty="0">
              <a:latin typeface="+mj-l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j-lt"/>
                <a:ea typeface="Roboto"/>
                <a:cs typeface="Roboto"/>
                <a:sym typeface="Roboto"/>
              </a:rPr>
              <a:t>Going forward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: In order to move to a less restrictive tier, counties with a population of greater than 106,000, must either:</a:t>
            </a: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Meet the Equity Metric: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Ensure that the test positivity rates in its most disadvantaged neighborhoods do not significantly lag behind its overall county test positivity rate</a:t>
            </a:r>
            <a:endParaRPr sz="24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OR</a:t>
            </a:r>
            <a:endParaRPr sz="2400" u="sng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Have Targeted Investments: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Submit a plan that (1) defines its disproportionately impacted populations, (2) specifies the percent of its COVID-19 cases in these populations, and (3) shows that it plans to invest Epidemiology and Laboratory Capacity for Prevention and Control of Emerging Infectious Diseases</a:t>
            </a:r>
            <a:endParaRPr sz="24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b="1" dirty="0">
                <a:latin typeface="+mj-lt"/>
              </a:rPr>
              <a:t>Equity Metric</a:t>
            </a:r>
            <a:endParaRPr sz="2800" b="1" dirty="0">
              <a:latin typeface="+mj-l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j-lt"/>
                <a:ea typeface="Roboto"/>
                <a:cs typeface="Roboto"/>
                <a:sym typeface="Roboto"/>
              </a:rPr>
              <a:t>What does this mean?</a:t>
            </a:r>
            <a:endParaRPr sz="2400"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As of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10/6/20,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Contra Costa is in the red tier and if on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10/13/20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it remains in the red tier, schools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may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begin reopening.</a:t>
            </a: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However, when looking at surrounding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neighborhoods,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specifically Richmond, San Pablo and El </a:t>
            </a:r>
            <a:r>
              <a:rPr lang="en-US" sz="2400" dirty="0" err="1" smtClean="0">
                <a:latin typeface="+mj-lt"/>
                <a:ea typeface="Roboto"/>
                <a:cs typeface="Roboto"/>
                <a:sym typeface="Roboto"/>
              </a:rPr>
              <a:t>Sobrante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,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the criteria for the red tier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is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lagging behind other cities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within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the county.</a:t>
            </a: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Had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the equity metric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been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in place two weeks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ago,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or if the equity metric was used to move counties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backward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in the tier system, Contra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Costa, as a whole, would actually still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be in the purple tier.</a:t>
            </a: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b="1" dirty="0">
                <a:latin typeface="+mj-lt"/>
              </a:rPr>
              <a:t>Equity Metric</a:t>
            </a:r>
            <a:endParaRPr sz="2800" b="1" dirty="0">
              <a:latin typeface="+mj-lt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j-lt"/>
                <a:ea typeface="Roboto"/>
                <a:cs typeface="Roboto"/>
                <a:sym typeface="Roboto"/>
              </a:rPr>
              <a:t>What does this mean for MWA?</a:t>
            </a:r>
            <a:endParaRPr sz="2400" b="1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+mj-lt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Phase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1b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and Phase 2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markers have been updated to reflect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West County meeting the criteria for the red </a:t>
            </a:r>
            <a:r>
              <a:rPr lang="en-US" sz="2400" dirty="0" smtClean="0">
                <a:latin typeface="+mj-lt"/>
                <a:ea typeface="Roboto"/>
                <a:cs typeface="Roboto"/>
                <a:sym typeface="Roboto"/>
              </a:rPr>
              <a:t>tier, </a:t>
            </a:r>
            <a:r>
              <a:rPr lang="en-US" sz="2400" dirty="0">
                <a:latin typeface="+mj-lt"/>
                <a:ea typeface="Roboto"/>
                <a:cs typeface="Roboto"/>
                <a:sym typeface="Roboto"/>
              </a:rPr>
              <a:t>rather than using county wide data. </a:t>
            </a:r>
            <a:endParaRPr sz="24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+mj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j-lt"/>
                <a:ea typeface="Calibri"/>
                <a:cs typeface="Calibri"/>
                <a:sym typeface="Calibri"/>
              </a:rPr>
              <a:t>Rationale: </a:t>
            </a: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If the </a:t>
            </a:r>
            <a:r>
              <a:rPr lang="en-US" sz="2400" dirty="0" smtClean="0">
                <a:latin typeface="+mj-lt"/>
                <a:ea typeface="Calibri"/>
                <a:cs typeface="Calibri"/>
                <a:sym typeface="Calibri"/>
              </a:rPr>
              <a:t>equity metric </a:t>
            </a: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was implemented sooner, Contra Costa would still be classified as purple and currently the cities with the greatest </a:t>
            </a:r>
            <a:r>
              <a:rPr lang="en-US" sz="2400" dirty="0" smtClean="0">
                <a:latin typeface="+mj-lt"/>
                <a:ea typeface="Calibri"/>
                <a:cs typeface="Calibri"/>
                <a:sym typeface="Calibri"/>
              </a:rPr>
              <a:t>cases and positivity </a:t>
            </a: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rates are the ones where the majority of our community </a:t>
            </a:r>
            <a:r>
              <a:rPr lang="en-US" sz="2400" dirty="0" smtClean="0">
                <a:latin typeface="+mj-lt"/>
                <a:ea typeface="Calibri"/>
                <a:cs typeface="Calibri"/>
                <a:sym typeface="Calibri"/>
              </a:rPr>
              <a:t>resides. </a:t>
            </a:r>
            <a:endParaRPr sz="2400" dirty="0">
              <a:latin typeface="+mj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416</Words>
  <Application>Microsoft Office PowerPoint</Application>
  <PresentationFormat>On-screen Show (4:3)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Roboto</vt:lpstr>
      <vt:lpstr>Blank</vt:lpstr>
      <vt:lpstr>School Relaunch Update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Relaunch Update</dc:title>
  <dc:creator>Ward-Jackson, Evangelia</dc:creator>
  <cp:lastModifiedBy>Ward-Jackson, Evangelia</cp:lastModifiedBy>
  <cp:revision>3</cp:revision>
  <dcterms:modified xsi:type="dcterms:W3CDTF">2020-10-09T05:10:44Z</dcterms:modified>
</cp:coreProperties>
</file>