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e37db972a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e37db972a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0182c86dc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0182c86dc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0182c86dc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0182c86dc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e37db972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e37db972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e37db098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e37db098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e37db098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e37db098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e37db098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e37db098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33618"/>
            <a:ext cx="1016100" cy="7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236306" y="270272"/>
            <a:ext cx="72741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2"/>
          </p:nvPr>
        </p:nvSpPr>
        <p:spPr>
          <a:xfrm>
            <a:off x="236538" y="1101903"/>
            <a:ext cx="4273800" cy="3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3"/>
          </p:nvPr>
        </p:nvSpPr>
        <p:spPr>
          <a:xfrm>
            <a:off x="4690269" y="1101903"/>
            <a:ext cx="4273800" cy="3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33618"/>
            <a:ext cx="1016100" cy="7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236306" y="270272"/>
            <a:ext cx="72741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2"/>
          </p:nvPr>
        </p:nvSpPr>
        <p:spPr>
          <a:xfrm>
            <a:off x="4397339" y="1151334"/>
            <a:ext cx="4551300" cy="3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3"/>
          </p:nvPr>
        </p:nvSpPr>
        <p:spPr>
          <a:xfrm>
            <a:off x="360363" y="1151335"/>
            <a:ext cx="38829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4"/>
          </p:nvPr>
        </p:nvSpPr>
        <p:spPr>
          <a:xfrm>
            <a:off x="360363" y="1933575"/>
            <a:ext cx="3882900" cy="30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33618"/>
            <a:ext cx="1016100" cy="7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236306" y="270272"/>
            <a:ext cx="72741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360363" y="1151335"/>
            <a:ext cx="38829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360363" y="1933575"/>
            <a:ext cx="3882900" cy="30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>
            <a:spLocks noGrp="1"/>
          </p:cNvSpPr>
          <p:nvPr>
            <p:ph type="pic" idx="4"/>
          </p:nvPr>
        </p:nvSpPr>
        <p:spPr>
          <a:xfrm>
            <a:off x="4443412" y="1151334"/>
            <a:ext cx="4500600" cy="3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Chart Layout">
  <p:cSld name="Agenda Chart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2331171" y="2023049"/>
            <a:ext cx="46233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168404" y="40183"/>
            <a:ext cx="86808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Title &amp;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33618"/>
            <a:ext cx="1016100" cy="7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236306" y="270272"/>
            <a:ext cx="72741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236538" y="1151334"/>
            <a:ext cx="8712300" cy="3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33618"/>
            <a:ext cx="1016100" cy="7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236306" y="270272"/>
            <a:ext cx="72741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2640485"/>
            <a:ext cx="9144000" cy="16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789883" y="4059495"/>
            <a:ext cx="9225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24875" y="1365335"/>
            <a:ext cx="7495800" cy="5859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ctrTitle"/>
          </p:nvPr>
        </p:nvSpPr>
        <p:spPr>
          <a:xfrm>
            <a:off x="685800" y="1922169"/>
            <a:ext cx="7772400" cy="11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Teaching and Learning Deep Dive</a:t>
            </a:r>
            <a:endParaRPr sz="2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Wednesday, October 15, 2020</a:t>
            </a:r>
            <a:endParaRPr sz="2300"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1"/>
          </p:nvPr>
        </p:nvSpPr>
        <p:spPr>
          <a:xfrm>
            <a:off x="1162350" y="3835000"/>
            <a:ext cx="6400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Priscilla Mendez</a:t>
            </a: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Kassandre Harper-Cotton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body" idx="2"/>
          </p:nvPr>
        </p:nvSpPr>
        <p:spPr>
          <a:xfrm>
            <a:off x="236300" y="885175"/>
            <a:ext cx="8414100" cy="14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600"/>
              <a:t>Our vision is to facilitate the integration cross interdisciplinary practices, rigorous instruction,  academy-wide alignment of best instructional practices  through leadership development and instructional coaching to ensure that all students can conceptualized and reach their post-secondary college and career goals. </a:t>
            </a:r>
            <a:endParaRPr sz="160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236306" y="270272"/>
            <a:ext cx="72741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900"/>
              <a:t>Visions and Year 1 Focus (Distance Learning)</a:t>
            </a:r>
            <a:endParaRPr sz="2900"/>
          </a:p>
        </p:txBody>
      </p:sp>
      <p:grpSp>
        <p:nvGrpSpPr>
          <p:cNvPr id="136" name="Google Shape;136;p21"/>
          <p:cNvGrpSpPr/>
          <p:nvPr/>
        </p:nvGrpSpPr>
        <p:grpSpPr>
          <a:xfrm>
            <a:off x="5632317" y="2180375"/>
            <a:ext cx="3305700" cy="3483050"/>
            <a:chOff x="5632317" y="1189775"/>
            <a:chExt cx="3305700" cy="3483050"/>
          </a:xfrm>
        </p:grpSpPr>
        <p:sp>
          <p:nvSpPr>
            <p:cNvPr id="137" name="Google Shape;137;p21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Teaching and Learning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Cycle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21"/>
            <p:cNvSpPr txBox="1"/>
            <p:nvPr/>
          </p:nvSpPr>
          <p:spPr>
            <a:xfrm>
              <a:off x="6167077" y="2057125"/>
              <a:ext cx="25647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30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Instruction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30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Curriculum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30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Reflection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9" name="Google Shape;139;p21"/>
          <p:cNvGrpSpPr/>
          <p:nvPr/>
        </p:nvGrpSpPr>
        <p:grpSpPr>
          <a:xfrm>
            <a:off x="0" y="2180589"/>
            <a:ext cx="3546900" cy="3482836"/>
            <a:chOff x="0" y="1189989"/>
            <a:chExt cx="3546900" cy="3482836"/>
          </a:xfrm>
        </p:grpSpPr>
        <p:sp>
          <p:nvSpPr>
            <p:cNvPr id="140" name="Google Shape;140;p21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Building the Foundation for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Instructional Excellence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(Semester 1)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p21"/>
            <p:cNvSpPr txBox="1"/>
            <p:nvPr/>
          </p:nvSpPr>
          <p:spPr>
            <a:xfrm>
              <a:off x="176048" y="2057125"/>
              <a:ext cx="27156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Roboto"/>
                <a:buChar char="●"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One School culture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Roboto"/>
                <a:buChar char="●"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Communication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Roboto"/>
                <a:buChar char="●"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Data Wise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Roboto"/>
                <a:buChar char="●"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Establishment of the Academic Instructional Team (AIT)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2" name="Google Shape;142;p21"/>
          <p:cNvGrpSpPr/>
          <p:nvPr/>
        </p:nvGrpSpPr>
        <p:grpSpPr>
          <a:xfrm>
            <a:off x="2944204" y="2180375"/>
            <a:ext cx="3305700" cy="3330650"/>
            <a:chOff x="2944204" y="1189775"/>
            <a:chExt cx="3305700" cy="3330650"/>
          </a:xfrm>
        </p:grpSpPr>
        <p:sp>
          <p:nvSpPr>
            <p:cNvPr id="143" name="Google Shape;143;p21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Establish Practices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144;p21"/>
            <p:cNvSpPr txBox="1"/>
            <p:nvPr/>
          </p:nvSpPr>
          <p:spPr>
            <a:xfrm>
              <a:off x="3121475" y="1904725"/>
              <a:ext cx="29637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2702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50"/>
                <a:buFont typeface="Roboto"/>
                <a:buChar char="●"/>
              </a:pPr>
              <a:r>
                <a:rPr lang="en" sz="1550">
                  <a:latin typeface="Roboto"/>
                  <a:ea typeface="Roboto"/>
                  <a:cs typeface="Roboto"/>
                  <a:sym typeface="Roboto"/>
                </a:rPr>
                <a:t>Regular points of contact</a:t>
              </a:r>
              <a:endParaRPr sz="155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2702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50"/>
                <a:buFont typeface="Roboto"/>
                <a:buChar char="●"/>
              </a:pPr>
              <a:r>
                <a:rPr lang="en" sz="1550">
                  <a:latin typeface="Roboto"/>
                  <a:ea typeface="Roboto"/>
                  <a:cs typeface="Roboto"/>
                  <a:sym typeface="Roboto"/>
                </a:rPr>
                <a:t>Alignment of instructional practices school-wide</a:t>
              </a:r>
              <a:endParaRPr sz="155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2702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50"/>
                <a:buFont typeface="Roboto"/>
                <a:buChar char="●"/>
              </a:pPr>
              <a:r>
                <a:rPr lang="en" sz="1550">
                  <a:latin typeface="Roboto"/>
                  <a:ea typeface="Roboto"/>
                  <a:cs typeface="Roboto"/>
                  <a:sym typeface="Roboto"/>
                </a:rPr>
                <a:t>Weekly observations and debriefs</a:t>
              </a:r>
              <a:endParaRPr sz="155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2702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50"/>
                <a:buFont typeface="Roboto"/>
                <a:buChar char="●"/>
              </a:pPr>
              <a:r>
                <a:rPr lang="en" sz="1550">
                  <a:latin typeface="Roboto"/>
                  <a:ea typeface="Roboto"/>
                  <a:cs typeface="Roboto"/>
                  <a:sym typeface="Roboto"/>
                </a:rPr>
                <a:t>Integration of school programs</a:t>
              </a:r>
              <a:endParaRPr sz="1550"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5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236306" y="270272"/>
            <a:ext cx="72741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Successes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2"/>
          </p:nvPr>
        </p:nvSpPr>
        <p:spPr>
          <a:xfrm>
            <a:off x="236538" y="1151334"/>
            <a:ext cx="8712300" cy="3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64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Holistic and instructional partnerships to address Social-Emotional Learning needs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Weekly observations to evaluate school-wide best practices for remote and in-person learning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Informal office hours for real-time coaching, collaborative dilemma solving, and community-building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Leadership and content-specific training help DAIs to assess teacher and student instructional needs and provide leadership development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Content Leaders are paired (5th-12th) to provide a school-wide lens for instructional improvement 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Professional development series shifted and clarified grading and its purpose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236306" y="270272"/>
            <a:ext cx="72741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2"/>
          </p:nvPr>
        </p:nvSpPr>
        <p:spPr>
          <a:xfrm>
            <a:off x="236538" y="1151334"/>
            <a:ext cx="8712300" cy="3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Technology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Instructional transitions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Staff turnover and transition 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Scheduling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Mental and emotional fatigue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236306" y="270272"/>
            <a:ext cx="72741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Opportunities for Innovation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2"/>
          </p:nvPr>
        </p:nvSpPr>
        <p:spPr>
          <a:xfrm>
            <a:off x="160344" y="1151325"/>
            <a:ext cx="4208400" cy="3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Masquer’s Partnership</a:t>
            </a:r>
            <a:endParaRPr sz="24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Potential coding partnership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Makers Coordinator Collaboration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Professional Learning</a:t>
            </a:r>
            <a:endParaRPr sz="230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949" y="1500775"/>
            <a:ext cx="4470848" cy="281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236306" y="270272"/>
            <a:ext cx="72741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Use of Differentiated Asynchronous Time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2"/>
          </p:nvPr>
        </p:nvSpPr>
        <p:spPr>
          <a:xfrm>
            <a:off x="236550" y="757825"/>
            <a:ext cx="8712300" cy="42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Small group or one-on-ones with Interventionists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Small group or one-on-ones with Resource Specialists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Individual Grade Conferences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Building community/Connection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Processing and brainstorming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Previewing or reinforcing curriculum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Parent communication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Give and implement feedback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Diagnostic support and make-up work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236306" y="270272"/>
            <a:ext cx="72741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Window into Break-Out Rooms</a:t>
            </a: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2"/>
          </p:nvPr>
        </p:nvSpPr>
        <p:spPr>
          <a:xfrm>
            <a:off x="236550" y="914374"/>
            <a:ext cx="8712300" cy="4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Socratic Seminars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Rotating roles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Identifying reporters</a:t>
            </a:r>
            <a:endParaRPr sz="2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Unpacking assessments, assignments, or documents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Providing real-time feedback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Alternative assessments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Additional instruction and reinforcement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Behavior support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body" idx="1"/>
          </p:nvPr>
        </p:nvSpPr>
        <p:spPr>
          <a:xfrm>
            <a:off x="236306" y="270272"/>
            <a:ext cx="72741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Activity: </a:t>
            </a: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2"/>
          </p:nvPr>
        </p:nvSpPr>
        <p:spPr>
          <a:xfrm>
            <a:off x="236545" y="1151325"/>
            <a:ext cx="4773300" cy="386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000"/>
              <a:t>You will receive a set of data from IXL (Math) or Star (English).  Either in a small group or independently, write three things</a:t>
            </a:r>
            <a:r>
              <a:rPr lang="en" sz="2000" b="1"/>
              <a:t> you wonder or notice</a:t>
            </a:r>
            <a:r>
              <a:rPr lang="en" sz="2000"/>
              <a:t>. </a:t>
            </a:r>
            <a:endParaRPr sz="20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000" b="1"/>
              <a:t>Driving Questions</a:t>
            </a:r>
            <a:endParaRPr sz="2000" b="1"/>
          </a:p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Using the questions that you generated, how could you use the tools or practices shared to identify a need?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How would you leverage asynchronous time to support learning outcomes?</a:t>
            </a:r>
            <a:endParaRPr sz="20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570" y="1770172"/>
            <a:ext cx="3829356" cy="2872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WA Guidelines for Communication II_July 2017_ab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On-screen Show (16:9)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Roboto</vt:lpstr>
      <vt:lpstr>Calibri</vt:lpstr>
      <vt:lpstr>MWA Guidelines for Communication II_July 2017_abn</vt:lpstr>
      <vt:lpstr> Teaching and Learning Deep Dive Wednesday, October 15,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Teaching and Learning Deep Dive Wednesday, October 15, 2020</dc:title>
  <dc:creator>Shelburne, Caitlin</dc:creator>
  <cp:lastModifiedBy>Shelburne, Caitlin</cp:lastModifiedBy>
  <cp:revision>1</cp:revision>
  <dcterms:modified xsi:type="dcterms:W3CDTF">2020-10-08T05:54:57Z</dcterms:modified>
</cp:coreProperties>
</file>