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0"/>
  </p:notesMasterIdLst>
  <p:sldIdLst>
    <p:sldId id="423" r:id="rId2"/>
    <p:sldId id="275" r:id="rId3"/>
    <p:sldId id="424" r:id="rId4"/>
    <p:sldId id="428" r:id="rId5"/>
    <p:sldId id="429" r:id="rId6"/>
    <p:sldId id="426" r:id="rId7"/>
    <p:sldId id="427" r:id="rId8"/>
    <p:sldId id="43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7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F4ADF-5E37-4D00-874F-B2967675A114}" type="datetimeFigureOut">
              <a:rPr lang="en-US" smtClean="0"/>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37BE3-E6D5-49D2-B0B1-62E9823C05F0}" type="slidenum">
              <a:rPr lang="en-US" smtClean="0"/>
              <a:t>‹#›</a:t>
            </a:fld>
            <a:endParaRPr lang="en-US"/>
          </a:p>
        </p:txBody>
      </p:sp>
    </p:spTree>
    <p:extLst>
      <p:ext uri="{BB962C8B-B14F-4D97-AF65-F5344CB8AC3E}">
        <p14:creationId xmlns:p14="http://schemas.microsoft.com/office/powerpoint/2010/main" val="81214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MWA Board Mtg - FEB 2020</a:t>
            </a:r>
            <a:endParaRPr lang="en-US"/>
          </a:p>
        </p:txBody>
      </p:sp>
      <p:sp>
        <p:nvSpPr>
          <p:cNvPr id="6" name="Slide Number Placeholder 5"/>
          <p:cNvSpPr>
            <a:spLocks noGrp="1"/>
          </p:cNvSpPr>
          <p:nvPr>
            <p:ph type="sldNum" sz="quarter" idx="12"/>
          </p:nvPr>
        </p:nvSpPr>
        <p:spPr/>
        <p:txBody>
          <a:bodyPr/>
          <a:lstStyle/>
          <a:p>
            <a:fld id="{23C670E3-0EAA-4B8B-B21A-34E98CB564A2}" type="slidenum">
              <a:rPr lang="en-US" smtClean="0"/>
              <a:t>‹#›</a:t>
            </a:fld>
            <a:endParaRPr lang="en-US"/>
          </a:p>
        </p:txBody>
      </p:sp>
    </p:spTree>
    <p:extLst>
      <p:ext uri="{BB962C8B-B14F-4D97-AF65-F5344CB8AC3E}">
        <p14:creationId xmlns:p14="http://schemas.microsoft.com/office/powerpoint/2010/main" val="154968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cSld name="1_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MWA Board Mtg - FEB 2020</a:t>
            </a:r>
            <a:endParaRPr lang="en-US"/>
          </a:p>
        </p:txBody>
      </p:sp>
      <p:sp>
        <p:nvSpPr>
          <p:cNvPr id="9" name="Slide Number Placeholder 8"/>
          <p:cNvSpPr>
            <a:spLocks noGrp="1"/>
          </p:cNvSpPr>
          <p:nvPr>
            <p:ph type="sldNum" sz="quarter" idx="12"/>
          </p:nvPr>
        </p:nvSpPr>
        <p:spPr/>
        <p:txBody>
          <a:bodyPr/>
          <a:lstStyle/>
          <a:p>
            <a:fld id="{23C670E3-0EAA-4B8B-B21A-34E98CB564A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MWA Board Mtg - FEB 2020</a:t>
            </a:r>
            <a:endParaRPr lang="en-US" dirty="0"/>
          </a:p>
        </p:txBody>
      </p:sp>
      <p:sp>
        <p:nvSpPr>
          <p:cNvPr id="6" name="Slide Number Placeholder 5"/>
          <p:cNvSpPr>
            <a:spLocks noGrp="1"/>
          </p:cNvSpPr>
          <p:nvPr>
            <p:ph type="sldNum" sz="quarter" idx="12"/>
          </p:nvPr>
        </p:nvSpPr>
        <p:spPr/>
        <p:txBody>
          <a:bodyPr/>
          <a:lstStyle/>
          <a:p>
            <a:fld id="{23C670E3-0EAA-4B8B-B21A-34E98CB564A2}" type="slidenum">
              <a:rPr lang="en-US" smtClean="0"/>
              <a:t>‹#›</a:t>
            </a:fld>
            <a:endParaRPr lang="en-US" dirty="0"/>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49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MWA Board Mtg - FEB 2020</a:t>
            </a:r>
            <a:endParaRPr lang="en-US"/>
          </a:p>
        </p:txBody>
      </p:sp>
      <p:sp>
        <p:nvSpPr>
          <p:cNvPr id="5" name="Slide Number Placeholder 4"/>
          <p:cNvSpPr>
            <a:spLocks noGrp="1"/>
          </p:cNvSpPr>
          <p:nvPr>
            <p:ph type="sldNum" sz="quarter" idx="12"/>
          </p:nvPr>
        </p:nvSpPr>
        <p:spPr/>
        <p:txBody>
          <a:bodyPr/>
          <a:lstStyle/>
          <a:p>
            <a:fld id="{23C670E3-0EAA-4B8B-B21A-34E98CB564A2}" type="slidenum">
              <a:rPr lang="en-US" smtClean="0"/>
              <a:t>‹#›</a:t>
            </a:fld>
            <a:endParaRPr lang="en-US"/>
          </a:p>
        </p:txBody>
      </p:sp>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Tree>
    <p:extLst>
      <p:ext uri="{BB962C8B-B14F-4D97-AF65-F5344CB8AC3E}">
        <p14:creationId xmlns:p14="http://schemas.microsoft.com/office/powerpoint/2010/main" val="292374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11" name="Content Placeholder 10"/>
          <p:cNvSpPr>
            <a:spLocks noGrp="1"/>
          </p:cNvSpPr>
          <p:nvPr>
            <p:ph sz="quarter" idx="14" hasCustomPrompt="1"/>
          </p:nvPr>
        </p:nvSpPr>
        <p:spPr>
          <a:xfrm>
            <a:off x="236538" y="1535112"/>
            <a:ext cx="8712200" cy="5159375"/>
          </a:xfrm>
          <a:prstGeom prst="rect">
            <a:avLst/>
          </a:prstGeom>
        </p:spPr>
        <p:txBody>
          <a:bodyPr/>
          <a:lstStyle/>
          <a:p>
            <a:pPr lvl="0"/>
            <a:r>
              <a:rPr lang="en-US" dirty="0" smtClean="0"/>
              <a:t>Click to add text</a:t>
            </a:r>
            <a:endParaRPr lang="en-US" dirty="0"/>
          </a:p>
        </p:txBody>
      </p:sp>
    </p:spTree>
    <p:extLst>
      <p:ext uri="{BB962C8B-B14F-4D97-AF65-F5344CB8AC3E}">
        <p14:creationId xmlns:p14="http://schemas.microsoft.com/office/powerpoint/2010/main" val="89182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mp;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13" name="Content Placeholder 10"/>
          <p:cNvSpPr>
            <a:spLocks noGrp="1"/>
          </p:cNvSpPr>
          <p:nvPr>
            <p:ph sz="quarter" idx="14" hasCustomPrompt="1"/>
          </p:nvPr>
        </p:nvSpPr>
        <p:spPr>
          <a:xfrm>
            <a:off x="236538" y="1469204"/>
            <a:ext cx="4273817" cy="5225284"/>
          </a:xfrm>
          <a:prstGeom prst="rect">
            <a:avLst/>
          </a:prstGeom>
        </p:spPr>
        <p:txBody>
          <a:bodyPr/>
          <a:lstStyle>
            <a:lvl1pPr>
              <a:defRPr/>
            </a:lvl1pPr>
          </a:lstStyle>
          <a:p>
            <a:pPr lvl="0"/>
            <a:r>
              <a:rPr lang="en-US" dirty="0" smtClean="0"/>
              <a:t>Click to add text</a:t>
            </a:r>
            <a:endParaRPr lang="en-US" dirty="0"/>
          </a:p>
        </p:txBody>
      </p:sp>
      <p:sp>
        <p:nvSpPr>
          <p:cNvPr id="14" name="Content Placeholder 10"/>
          <p:cNvSpPr>
            <a:spLocks noGrp="1"/>
          </p:cNvSpPr>
          <p:nvPr>
            <p:ph sz="quarter" idx="15" hasCustomPrompt="1"/>
          </p:nvPr>
        </p:nvSpPr>
        <p:spPr>
          <a:xfrm>
            <a:off x="4690269" y="1469204"/>
            <a:ext cx="4273817" cy="5225284"/>
          </a:xfrm>
          <a:prstGeom prst="rect">
            <a:avLst/>
          </a:prstGeom>
        </p:spPr>
        <p:txBody>
          <a:bodyPr/>
          <a:lstStyle>
            <a:lvl1pPr>
              <a:defRPr/>
            </a:lvl1pPr>
          </a:lstStyle>
          <a:p>
            <a:pPr lvl="0"/>
            <a:r>
              <a:rPr lang="en-US" dirty="0" smtClean="0"/>
              <a:t>Click to add text</a:t>
            </a:r>
            <a:endParaRPr lang="en-US" dirty="0"/>
          </a:p>
        </p:txBody>
      </p:sp>
    </p:spTree>
    <p:extLst>
      <p:ext uri="{BB962C8B-B14F-4D97-AF65-F5344CB8AC3E}">
        <p14:creationId xmlns:p14="http://schemas.microsoft.com/office/powerpoint/2010/main" val="304718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11" name="Content Placeholder 10"/>
          <p:cNvSpPr>
            <a:spLocks noGrp="1"/>
          </p:cNvSpPr>
          <p:nvPr>
            <p:ph sz="quarter" idx="14" hasCustomPrompt="1"/>
          </p:nvPr>
        </p:nvSpPr>
        <p:spPr>
          <a:xfrm>
            <a:off x="236538" y="2237574"/>
            <a:ext cx="4273817" cy="4456914"/>
          </a:xfrm>
          <a:prstGeom prst="rect">
            <a:avLst/>
          </a:prstGeom>
        </p:spPr>
        <p:txBody>
          <a:bodyPr/>
          <a:lstStyle>
            <a:lvl1pPr>
              <a:defRPr/>
            </a:lvl1pPr>
          </a:lstStyle>
          <a:p>
            <a:pPr lvl="0"/>
            <a:r>
              <a:rPr lang="en-US" dirty="0" smtClean="0"/>
              <a:t>Click to add text</a:t>
            </a:r>
            <a:endParaRPr lang="en-US" dirty="0"/>
          </a:p>
        </p:txBody>
      </p:sp>
      <p:sp>
        <p:nvSpPr>
          <p:cNvPr id="12" name="Content Placeholder 10"/>
          <p:cNvSpPr>
            <a:spLocks noGrp="1"/>
          </p:cNvSpPr>
          <p:nvPr>
            <p:ph sz="quarter" idx="15" hasCustomPrompt="1"/>
          </p:nvPr>
        </p:nvSpPr>
        <p:spPr>
          <a:xfrm>
            <a:off x="4590561" y="2237574"/>
            <a:ext cx="4228345" cy="4456912"/>
          </a:xfrm>
          <a:prstGeom prst="rect">
            <a:avLst/>
          </a:prstGeom>
        </p:spPr>
        <p:txBody>
          <a:bodyPr/>
          <a:lstStyle>
            <a:lvl1pPr>
              <a:defRPr/>
            </a:lvl1pPr>
          </a:lstStyle>
          <a:p>
            <a:pPr lvl="0"/>
            <a:r>
              <a:rPr lang="en-US" dirty="0" smtClean="0"/>
              <a:t>Click to add text</a:t>
            </a:r>
            <a:endParaRPr lang="en-US" dirty="0"/>
          </a:p>
        </p:txBody>
      </p:sp>
      <p:sp>
        <p:nvSpPr>
          <p:cNvPr id="4" name="Text Placeholder 3"/>
          <p:cNvSpPr>
            <a:spLocks noGrp="1"/>
          </p:cNvSpPr>
          <p:nvPr>
            <p:ph type="body" sz="quarter" idx="16" hasCustomPrompt="1"/>
          </p:nvPr>
        </p:nvSpPr>
        <p:spPr>
          <a:xfrm>
            <a:off x="236538" y="1509713"/>
            <a:ext cx="4273817" cy="709612"/>
          </a:xfrm>
          <a:prstGeom prst="rect">
            <a:avLst/>
          </a:prstGeom>
        </p:spPr>
        <p:txBody>
          <a:bodyPr/>
          <a:lstStyle>
            <a:lvl1pPr marL="0" indent="0">
              <a:buNone/>
              <a:defRPr baseline="0"/>
            </a:lvl1pPr>
          </a:lstStyle>
          <a:p>
            <a:pPr lvl="0"/>
            <a:r>
              <a:rPr lang="en-US" dirty="0" smtClean="0"/>
              <a:t>Click to add text</a:t>
            </a:r>
          </a:p>
        </p:txBody>
      </p:sp>
      <p:sp>
        <p:nvSpPr>
          <p:cNvPr id="13" name="Text Placeholder 3"/>
          <p:cNvSpPr>
            <a:spLocks noGrp="1"/>
          </p:cNvSpPr>
          <p:nvPr>
            <p:ph type="body" sz="quarter" idx="17" hasCustomPrompt="1"/>
          </p:nvPr>
        </p:nvSpPr>
        <p:spPr>
          <a:xfrm>
            <a:off x="4590561" y="1506825"/>
            <a:ext cx="4228345" cy="709612"/>
          </a:xfrm>
          <a:prstGeom prst="rect">
            <a:avLst/>
          </a:prstGeom>
        </p:spPr>
        <p:txBody>
          <a:bodyPr/>
          <a:lstStyle>
            <a:lvl1pPr marL="0" indent="0">
              <a:buNone/>
              <a:defRPr baseline="0"/>
            </a:lvl1pPr>
          </a:lstStyle>
          <a:p>
            <a:pPr lvl="0"/>
            <a:r>
              <a:rPr lang="en-US" dirty="0" smtClean="0"/>
              <a:t>Click to add text</a:t>
            </a:r>
          </a:p>
        </p:txBody>
      </p:sp>
    </p:spTree>
    <p:extLst>
      <p:ext uri="{BB962C8B-B14F-4D97-AF65-F5344CB8AC3E}">
        <p14:creationId xmlns:p14="http://schemas.microsoft.com/office/powerpoint/2010/main" val="198250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Tree>
    <p:extLst>
      <p:ext uri="{BB962C8B-B14F-4D97-AF65-F5344CB8AC3E}">
        <p14:creationId xmlns:p14="http://schemas.microsoft.com/office/powerpoint/2010/main" val="46873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11" name="Content Placeholder 10"/>
          <p:cNvSpPr>
            <a:spLocks noGrp="1"/>
          </p:cNvSpPr>
          <p:nvPr>
            <p:ph sz="quarter" idx="14" hasCustomPrompt="1"/>
          </p:nvPr>
        </p:nvSpPr>
        <p:spPr>
          <a:xfrm>
            <a:off x="4397339" y="1535112"/>
            <a:ext cx="4551399" cy="5159375"/>
          </a:xfrm>
          <a:prstGeom prst="rect">
            <a:avLst/>
          </a:prstGeom>
        </p:spPr>
        <p:txBody>
          <a:bodyPr/>
          <a:lstStyle/>
          <a:p>
            <a:pPr lvl="0"/>
            <a:r>
              <a:rPr lang="en-US" dirty="0" smtClean="0"/>
              <a:t>Click to add text</a:t>
            </a:r>
            <a:endParaRPr lang="en-US" dirty="0"/>
          </a:p>
        </p:txBody>
      </p:sp>
      <p:sp>
        <p:nvSpPr>
          <p:cNvPr id="4" name="Text Placeholder 3"/>
          <p:cNvSpPr>
            <a:spLocks noGrp="1"/>
          </p:cNvSpPr>
          <p:nvPr>
            <p:ph type="body" sz="quarter" idx="15" hasCustomPrompt="1"/>
          </p:nvPr>
        </p:nvSpPr>
        <p:spPr>
          <a:xfrm>
            <a:off x="360363" y="1535113"/>
            <a:ext cx="3883025" cy="1043700"/>
          </a:xfrm>
          <a:prstGeom prst="rect">
            <a:avLst/>
          </a:prstGeom>
        </p:spPr>
        <p:txBody>
          <a:bodyPr/>
          <a:lstStyle>
            <a:lvl1pPr marL="0" indent="0">
              <a:buNone/>
              <a:defRPr baseline="0"/>
            </a:lvl1pPr>
          </a:lstStyle>
          <a:p>
            <a:pPr lvl="0"/>
            <a:r>
              <a:rPr lang="en-US" dirty="0" smtClean="0"/>
              <a:t>Click to add title</a:t>
            </a:r>
            <a:endParaRPr lang="en-US" dirty="0"/>
          </a:p>
        </p:txBody>
      </p:sp>
      <p:sp>
        <p:nvSpPr>
          <p:cNvPr id="6" name="Text Placeholder 5"/>
          <p:cNvSpPr>
            <a:spLocks noGrp="1"/>
          </p:cNvSpPr>
          <p:nvPr>
            <p:ph type="body" sz="quarter" idx="16" hasCustomPrompt="1"/>
          </p:nvPr>
        </p:nvSpPr>
        <p:spPr>
          <a:xfrm>
            <a:off x="360363" y="2578100"/>
            <a:ext cx="3883025" cy="4116388"/>
          </a:xfrm>
          <a:prstGeom prst="rect">
            <a:avLst/>
          </a:prstGeom>
        </p:spPr>
        <p:txBody>
          <a:bodyPr/>
          <a:lstStyle>
            <a:lvl1pPr marL="0" indent="0">
              <a:buNone/>
              <a:defRPr baseline="0"/>
            </a:lvl1pPr>
          </a:lstStyle>
          <a:p>
            <a:pPr lvl="0"/>
            <a:r>
              <a:rPr lang="en-US" dirty="0" smtClean="0"/>
              <a:t>Click to add text</a:t>
            </a:r>
            <a:endParaRPr lang="en-US" dirty="0"/>
          </a:p>
        </p:txBody>
      </p:sp>
    </p:spTree>
    <p:extLst>
      <p:ext uri="{BB962C8B-B14F-4D97-AF65-F5344CB8AC3E}">
        <p14:creationId xmlns:p14="http://schemas.microsoft.com/office/powerpoint/2010/main" val="116194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0"/>
            <a:ext cx="9144000" cy="1371600"/>
          </a:xfrm>
          <a:prstGeom prst="rect">
            <a:avLst/>
          </a:prstGeom>
        </p:spPr>
      </p:pic>
      <p:pic>
        <p:nvPicPr>
          <p:cNvPr id="9" name="Picture 8"/>
          <p:cNvPicPr>
            <a:picLocks noChangeAspect="1"/>
          </p:cNvPicPr>
          <p:nvPr/>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4" name="Text Placeholder 3"/>
          <p:cNvSpPr>
            <a:spLocks noGrp="1"/>
          </p:cNvSpPr>
          <p:nvPr>
            <p:ph type="body" sz="quarter" idx="15" hasCustomPrompt="1"/>
          </p:nvPr>
        </p:nvSpPr>
        <p:spPr>
          <a:xfrm>
            <a:off x="360363" y="1535113"/>
            <a:ext cx="3883025" cy="1043700"/>
          </a:xfrm>
          <a:prstGeom prst="rect">
            <a:avLst/>
          </a:prstGeom>
        </p:spPr>
        <p:txBody>
          <a:bodyPr/>
          <a:lstStyle>
            <a:lvl1pPr marL="0" indent="0">
              <a:buNone/>
              <a:defRPr baseline="0"/>
            </a:lvl1pPr>
          </a:lstStyle>
          <a:p>
            <a:pPr lvl="0"/>
            <a:r>
              <a:rPr lang="en-US" dirty="0" smtClean="0"/>
              <a:t>Click to add title</a:t>
            </a:r>
            <a:endParaRPr lang="en-US" dirty="0"/>
          </a:p>
        </p:txBody>
      </p:sp>
      <p:sp>
        <p:nvSpPr>
          <p:cNvPr id="6" name="Text Placeholder 5"/>
          <p:cNvSpPr>
            <a:spLocks noGrp="1"/>
          </p:cNvSpPr>
          <p:nvPr>
            <p:ph type="body" sz="quarter" idx="16" hasCustomPrompt="1"/>
          </p:nvPr>
        </p:nvSpPr>
        <p:spPr>
          <a:xfrm>
            <a:off x="360363" y="2578100"/>
            <a:ext cx="3883025" cy="4116388"/>
          </a:xfrm>
          <a:prstGeom prst="rect">
            <a:avLst/>
          </a:prstGeom>
        </p:spPr>
        <p:txBody>
          <a:bodyPr/>
          <a:lstStyle>
            <a:lvl1pPr marL="0" indent="0">
              <a:buNone/>
              <a:defRPr baseline="0"/>
            </a:lvl1pPr>
          </a:lstStyle>
          <a:p>
            <a:pPr lvl="0"/>
            <a:r>
              <a:rPr lang="en-US" dirty="0" smtClean="0"/>
              <a:t>Click to add text</a:t>
            </a:r>
            <a:endParaRPr lang="en-US" dirty="0"/>
          </a:p>
        </p:txBody>
      </p:sp>
      <p:sp>
        <p:nvSpPr>
          <p:cNvPr id="5" name="Picture Placeholder 4"/>
          <p:cNvSpPr>
            <a:spLocks noGrp="1"/>
          </p:cNvSpPr>
          <p:nvPr>
            <p:ph type="pic" sz="quarter" idx="17"/>
          </p:nvPr>
        </p:nvSpPr>
        <p:spPr>
          <a:xfrm>
            <a:off x="4443412" y="1535112"/>
            <a:ext cx="4500563" cy="5159375"/>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76715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Agenda Chart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331171" y="2697399"/>
            <a:ext cx="4623292" cy="1769128"/>
          </a:xfrm>
          <a:prstGeom prst="rect">
            <a:avLst/>
          </a:prstGeom>
        </p:spPr>
        <p:txBody>
          <a:bodyPr/>
          <a:lstStyle>
            <a:lvl1pPr>
              <a:buSzPct val="100000"/>
              <a:defRPr/>
            </a:lvl1pPr>
          </a:lstStyle>
          <a:p>
            <a:pPr lvl="0"/>
            <a:r>
              <a:rPr lang="en-US" dirty="0" smtClean="0"/>
              <a:t>First level bullet</a:t>
            </a:r>
          </a:p>
          <a:p>
            <a:pPr lvl="0"/>
            <a:r>
              <a:rPr lang="en-US" dirty="0" smtClean="0"/>
              <a:t>First level bullet</a:t>
            </a:r>
          </a:p>
          <a:p>
            <a:pPr lvl="0"/>
            <a:r>
              <a:rPr lang="en-US" dirty="0" smtClean="0"/>
              <a:t>First level bullet</a:t>
            </a:r>
          </a:p>
        </p:txBody>
      </p:sp>
      <p:sp>
        <p:nvSpPr>
          <p:cNvPr id="4" name="Title 1"/>
          <p:cNvSpPr>
            <a:spLocks noGrp="1"/>
          </p:cNvSpPr>
          <p:nvPr>
            <p:ph type="title"/>
          </p:nvPr>
        </p:nvSpPr>
        <p:spPr>
          <a:xfrm>
            <a:off x="168404" y="53577"/>
            <a:ext cx="8680777" cy="834432"/>
          </a:xfrm>
          <a:prstGeom prst="rect">
            <a:avLst/>
          </a:prstGeom>
        </p:spPr>
        <p:txBody>
          <a:bodyPr/>
          <a:lstStyle/>
          <a:p>
            <a:r>
              <a:rPr lang="en-US" smtClean="0"/>
              <a:t>Click to edit Master title style</a:t>
            </a:r>
            <a:endParaRPr lang="fr-FR" dirty="0"/>
          </a:p>
        </p:txBody>
      </p:sp>
    </p:spTree>
    <p:extLst>
      <p:ext uri="{BB962C8B-B14F-4D97-AF65-F5344CB8AC3E}">
        <p14:creationId xmlns:p14="http://schemas.microsoft.com/office/powerpoint/2010/main" val="266698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MWA Board Mtg - FEB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670E3-0EAA-4B8B-B21A-34E98CB564A2}" type="slidenum">
              <a:rPr lang="en-US" smtClean="0"/>
              <a:t>‹#›</a:t>
            </a:fld>
            <a:endParaRPr lang="en-US"/>
          </a:p>
        </p:txBody>
      </p:sp>
      <p:pic>
        <p:nvPicPr>
          <p:cNvPr id="2" name="Picture 1"/>
          <p:cNvPicPr>
            <a:picLocks noChangeAspect="1"/>
          </p:cNvPicPr>
          <p:nvPr/>
        </p:nvPicPr>
        <p:blipFill>
          <a:blip r:embed="rId13"/>
          <a:stretch>
            <a:fillRect/>
          </a:stretch>
        </p:blipFill>
        <p:spPr>
          <a:xfrm>
            <a:off x="0" y="3520647"/>
            <a:ext cx="9144000" cy="2260600"/>
          </a:xfrm>
          <a:prstGeom prst="rect">
            <a:avLst/>
          </a:prstGeom>
        </p:spPr>
      </p:pic>
      <p:pic>
        <p:nvPicPr>
          <p:cNvPr id="8" name="Picture 7"/>
          <p:cNvPicPr>
            <a:picLocks noChangeAspect="1"/>
          </p:cNvPicPr>
          <p:nvPr/>
        </p:nvPicPr>
        <p:blipFill>
          <a:blip r:embed="rId14"/>
          <a:stretch>
            <a:fillRect/>
          </a:stretch>
        </p:blipFill>
        <p:spPr>
          <a:xfrm>
            <a:off x="7789883" y="5412660"/>
            <a:ext cx="922531" cy="943690"/>
          </a:xfrm>
          <a:prstGeom prst="rect">
            <a:avLst/>
          </a:prstGeom>
        </p:spPr>
      </p:pic>
      <p:pic>
        <p:nvPicPr>
          <p:cNvPr id="7" name="Picture 6"/>
          <p:cNvPicPr>
            <a:picLocks noChangeAspect="1"/>
          </p:cNvPicPr>
          <p:nvPr/>
        </p:nvPicPr>
        <p:blipFill>
          <a:blip r:embed="rId15"/>
          <a:stretch>
            <a:fillRect/>
          </a:stretch>
        </p:blipFill>
        <p:spPr>
          <a:xfrm>
            <a:off x="824875" y="1820447"/>
            <a:ext cx="7495887" cy="781107"/>
          </a:xfrm>
          <a:prstGeom prst="rect">
            <a:avLst/>
          </a:prstGeom>
        </p:spPr>
      </p:pic>
    </p:spTree>
    <p:extLst>
      <p:ext uri="{BB962C8B-B14F-4D97-AF65-F5344CB8AC3E}">
        <p14:creationId xmlns:p14="http://schemas.microsoft.com/office/powerpoint/2010/main" val="21029128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895600"/>
            <a:ext cx="7620000" cy="1138773"/>
          </a:xfrm>
          <a:prstGeom prst="rect">
            <a:avLst/>
          </a:prstGeom>
          <a:noFill/>
        </p:spPr>
        <p:txBody>
          <a:bodyPr wrap="square" rtlCol="0">
            <a:spAutoFit/>
          </a:bodyPr>
          <a:lstStyle/>
          <a:p>
            <a:pPr algn="ctr"/>
            <a:r>
              <a:rPr lang="en-US" sz="4000" b="1" dirty="0" smtClean="0"/>
              <a:t>Talent Update</a:t>
            </a:r>
          </a:p>
          <a:p>
            <a:pPr algn="ctr"/>
            <a:r>
              <a:rPr lang="en-US" sz="2800" i="1" dirty="0" smtClean="0"/>
              <a:t>February 6, 2020</a:t>
            </a:r>
            <a:endParaRPr lang="en-US" sz="2800" i="1" dirty="0"/>
          </a:p>
        </p:txBody>
      </p:sp>
    </p:spTree>
    <p:extLst>
      <p:ext uri="{BB962C8B-B14F-4D97-AF65-F5344CB8AC3E}">
        <p14:creationId xmlns:p14="http://schemas.microsoft.com/office/powerpoint/2010/main" val="72955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Topics</a:t>
            </a:r>
            <a:endParaRPr lang="en-US" b="1" dirty="0"/>
          </a:p>
        </p:txBody>
      </p:sp>
      <p:sp>
        <p:nvSpPr>
          <p:cNvPr id="2" name="Content Placeholder 1"/>
          <p:cNvSpPr>
            <a:spLocks noGrp="1"/>
          </p:cNvSpPr>
          <p:nvPr>
            <p:ph sz="quarter" idx="14"/>
          </p:nvPr>
        </p:nvSpPr>
        <p:spPr>
          <a:xfrm>
            <a:off x="236538" y="1535113"/>
            <a:ext cx="8712200" cy="4637087"/>
          </a:xfrm>
        </p:spPr>
        <p:txBody>
          <a:bodyPr>
            <a:normAutofit/>
          </a:bodyPr>
          <a:lstStyle/>
          <a:p>
            <a:pPr marL="571500" indent="-571500">
              <a:buFont typeface="+mj-lt"/>
              <a:buAutoNum type="romanUcPeriod"/>
            </a:pPr>
            <a:r>
              <a:rPr lang="en-US" dirty="0" smtClean="0"/>
              <a:t>Current Staffing Vacancies</a:t>
            </a:r>
          </a:p>
          <a:p>
            <a:pPr marL="571500" indent="-571500">
              <a:buFont typeface="+mj-lt"/>
              <a:buAutoNum type="romanUcPeriod"/>
            </a:pPr>
            <a:endParaRPr lang="en-US" dirty="0"/>
          </a:p>
          <a:p>
            <a:pPr marL="571500" indent="-571500">
              <a:buFont typeface="+mj-lt"/>
              <a:buAutoNum type="romanUcPeriod"/>
            </a:pPr>
            <a:r>
              <a:rPr lang="en-US" dirty="0"/>
              <a:t>Context for Vacancies</a:t>
            </a:r>
          </a:p>
          <a:p>
            <a:pPr marL="571500" indent="-571500">
              <a:buFont typeface="+mj-lt"/>
              <a:buAutoNum type="romanUcPeriod"/>
            </a:pPr>
            <a:endParaRPr lang="en-US" dirty="0"/>
          </a:p>
          <a:p>
            <a:pPr marL="571500" indent="-571500">
              <a:buFont typeface="+mj-lt"/>
              <a:buAutoNum type="romanUcPeriod"/>
            </a:pPr>
            <a:r>
              <a:rPr lang="en-US" dirty="0" smtClean="0"/>
              <a:t>Survey &amp; Follow-up</a:t>
            </a:r>
            <a:endParaRPr lang="en-US" dirty="0"/>
          </a:p>
          <a:p>
            <a:pPr marL="571500" indent="-571500">
              <a:buFont typeface="+mj-lt"/>
              <a:buAutoNum type="romanUcPeriod"/>
            </a:pPr>
            <a:endParaRPr lang="en-US" dirty="0" smtClean="0"/>
          </a:p>
          <a:p>
            <a:pPr marL="571500" indent="-571500">
              <a:buFont typeface="+mj-lt"/>
              <a:buAutoNum type="romanUcPeriod"/>
            </a:pPr>
            <a:r>
              <a:rPr lang="en-US" dirty="0" smtClean="0"/>
              <a:t>Approaches to Support Recruitment</a:t>
            </a:r>
          </a:p>
          <a:p>
            <a:pPr marL="571500" indent="-571500">
              <a:buFont typeface="+mj-lt"/>
              <a:buAutoNum type="romanUcPeriod"/>
            </a:pPr>
            <a:endParaRPr lang="en-US" dirty="0"/>
          </a:p>
          <a:p>
            <a:pPr marL="571500" indent="-571500">
              <a:buFont typeface="+mj-lt"/>
              <a:buAutoNum type="romanUcPeriod"/>
            </a:pPr>
            <a:endParaRPr lang="en-US" dirty="0" smtClean="0"/>
          </a:p>
          <a:p>
            <a:pPr marL="0" indent="0">
              <a:buNone/>
            </a:pPr>
            <a:endParaRPr lang="en-US" b="1" dirty="0" smtClean="0"/>
          </a:p>
          <a:p>
            <a:pPr marL="0" indent="0">
              <a:buNone/>
            </a:pPr>
            <a:endParaRPr lang="en-US" b="1" dirty="0" smtClean="0"/>
          </a:p>
        </p:txBody>
      </p:sp>
      <p:sp>
        <p:nvSpPr>
          <p:cNvPr id="5" name="Footer Placeholder 4"/>
          <p:cNvSpPr>
            <a:spLocks noGrp="1"/>
          </p:cNvSpPr>
          <p:nvPr>
            <p:ph type="ftr" sz="quarter" idx="4294967295"/>
          </p:nvPr>
        </p:nvSpPr>
        <p:spPr>
          <a:xfrm>
            <a:off x="0" y="6356350"/>
            <a:ext cx="2895600" cy="365125"/>
          </a:xfrm>
        </p:spPr>
        <p:txBody>
          <a:bodyPr/>
          <a:lstStyle/>
          <a:p>
            <a:r>
              <a:rPr lang="en-US" smtClean="0"/>
              <a:t>MWA Board Mtg - FEB 2020</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2</a:t>
            </a:fld>
            <a:endParaRPr lang="en-US"/>
          </a:p>
        </p:txBody>
      </p:sp>
    </p:spTree>
    <p:extLst>
      <p:ext uri="{BB962C8B-B14F-4D97-AF65-F5344CB8AC3E}">
        <p14:creationId xmlns:p14="http://schemas.microsoft.com/office/powerpoint/2010/main" val="407382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Current Vacancies</a:t>
            </a:r>
            <a:endParaRPr lang="en-US" b="1" dirty="0"/>
          </a:p>
        </p:txBody>
      </p:sp>
      <p:sp>
        <p:nvSpPr>
          <p:cNvPr id="2" name="Content Placeholder 1"/>
          <p:cNvSpPr>
            <a:spLocks noGrp="1"/>
          </p:cNvSpPr>
          <p:nvPr>
            <p:ph sz="quarter" idx="14"/>
          </p:nvPr>
        </p:nvSpPr>
        <p:spPr>
          <a:xfrm>
            <a:off x="236538" y="1535113"/>
            <a:ext cx="8712200" cy="4637087"/>
          </a:xfrm>
        </p:spPr>
        <p:txBody>
          <a:bodyPr>
            <a:normAutofit/>
          </a:bodyPr>
          <a:lstStyle/>
          <a:p>
            <a:pPr marL="0" indent="0">
              <a:buNone/>
            </a:pPr>
            <a:endParaRPr lang="en-US" b="1" dirty="0" smtClean="0"/>
          </a:p>
          <a:p>
            <a:pPr marL="0" indent="0">
              <a:buNone/>
            </a:pPr>
            <a:endParaRPr lang="en-US" b="1" dirty="0" smtClean="0"/>
          </a:p>
        </p:txBody>
      </p:sp>
      <p:sp>
        <p:nvSpPr>
          <p:cNvPr id="5" name="Footer Placeholder 4"/>
          <p:cNvSpPr>
            <a:spLocks noGrp="1"/>
          </p:cNvSpPr>
          <p:nvPr>
            <p:ph type="ftr" sz="quarter" idx="4294967295"/>
          </p:nvPr>
        </p:nvSpPr>
        <p:spPr>
          <a:xfrm>
            <a:off x="0" y="6356350"/>
            <a:ext cx="2895600" cy="365125"/>
          </a:xfrm>
        </p:spPr>
        <p:txBody>
          <a:bodyPr/>
          <a:lstStyle/>
          <a:p>
            <a:r>
              <a:rPr lang="en-US" smtClean="0"/>
              <a:t>MWA Board Mtg - FEB 2020</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9600930"/>
              </p:ext>
            </p:extLst>
          </p:nvPr>
        </p:nvGraphicFramePr>
        <p:xfrm>
          <a:off x="381000" y="1397000"/>
          <a:ext cx="8458200" cy="40335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115628152"/>
                    </a:ext>
                  </a:extLst>
                </a:gridCol>
                <a:gridCol w="4800600">
                  <a:extLst>
                    <a:ext uri="{9D8B030D-6E8A-4147-A177-3AD203B41FA5}">
                      <a16:colId xmlns:a16="http://schemas.microsoft.com/office/drawing/2014/main" val="1607333167"/>
                    </a:ext>
                  </a:extLst>
                </a:gridCol>
                <a:gridCol w="1676400">
                  <a:extLst>
                    <a:ext uri="{9D8B030D-6E8A-4147-A177-3AD203B41FA5}">
                      <a16:colId xmlns:a16="http://schemas.microsoft.com/office/drawing/2014/main" val="3663314037"/>
                    </a:ext>
                  </a:extLst>
                </a:gridCol>
              </a:tblGrid>
              <a:tr h="370840">
                <a:tc>
                  <a:txBody>
                    <a:bodyPr/>
                    <a:lstStyle/>
                    <a:p>
                      <a:r>
                        <a:rPr lang="en-US" dirty="0" smtClean="0"/>
                        <a:t>Position</a:t>
                      </a:r>
                      <a:r>
                        <a:rPr lang="en-US" baseline="0" dirty="0" smtClean="0"/>
                        <a:t> Type</a:t>
                      </a:r>
                      <a:endParaRPr lang="en-US" dirty="0"/>
                    </a:p>
                  </a:txBody>
                  <a:tcPr/>
                </a:tc>
                <a:tc>
                  <a:txBody>
                    <a:bodyPr/>
                    <a:lstStyle/>
                    <a:p>
                      <a:r>
                        <a:rPr lang="en-US" dirty="0" smtClean="0"/>
                        <a:t>Position</a:t>
                      </a:r>
                      <a:endParaRPr lang="en-US" dirty="0"/>
                    </a:p>
                  </a:txBody>
                  <a:tcPr/>
                </a:tc>
                <a:tc>
                  <a:txBody>
                    <a:bodyPr/>
                    <a:lstStyle/>
                    <a:p>
                      <a:r>
                        <a:rPr lang="en-US" dirty="0" smtClean="0"/>
                        <a:t>Total Positions</a:t>
                      </a:r>
                      <a:endParaRPr lang="en-US" dirty="0"/>
                    </a:p>
                  </a:txBody>
                  <a:tcPr/>
                </a:tc>
                <a:extLst>
                  <a:ext uri="{0D108BD9-81ED-4DB2-BD59-A6C34878D82A}">
                    <a16:rowId xmlns:a16="http://schemas.microsoft.com/office/drawing/2014/main" val="2404390505"/>
                  </a:ext>
                </a:extLst>
              </a:tr>
              <a:tr h="370840">
                <a:tc>
                  <a:txBody>
                    <a:bodyPr/>
                    <a:lstStyle/>
                    <a:p>
                      <a:r>
                        <a:rPr lang="en-US" b="1" i="1" dirty="0" smtClean="0"/>
                        <a:t>MWA</a:t>
                      </a:r>
                      <a:r>
                        <a:rPr lang="en-US" b="1" i="1" baseline="0" dirty="0" smtClean="0"/>
                        <a:t> Instruction</a:t>
                      </a:r>
                      <a:endParaRPr lang="en-US" b="1" i="1" dirty="0"/>
                    </a:p>
                  </a:txBody>
                  <a:tcPr/>
                </a:tc>
                <a:tc>
                  <a:txBody>
                    <a:bodyPr/>
                    <a:lstStyle/>
                    <a:p>
                      <a:pPr marL="285750" indent="-285750">
                        <a:buFontTx/>
                        <a:buChar char="-"/>
                      </a:pPr>
                      <a:r>
                        <a:rPr lang="en-US" dirty="0" smtClean="0"/>
                        <a:t>US</a:t>
                      </a:r>
                      <a:r>
                        <a:rPr lang="en-US" baseline="0" dirty="0" smtClean="0"/>
                        <a:t> Science (CORE)</a:t>
                      </a:r>
                    </a:p>
                    <a:p>
                      <a:pPr marL="285750" indent="-285750">
                        <a:buFontTx/>
                        <a:buChar char="-"/>
                      </a:pPr>
                      <a:r>
                        <a:rPr lang="en-US" baseline="0" dirty="0" smtClean="0"/>
                        <a:t>US English (CORE)</a:t>
                      </a:r>
                    </a:p>
                    <a:p>
                      <a:pPr marL="285750" indent="-285750">
                        <a:buFontTx/>
                        <a:buChar char="-"/>
                      </a:pPr>
                      <a:r>
                        <a:rPr lang="en-US" baseline="0" dirty="0" smtClean="0"/>
                        <a:t>US Math (CORE)</a:t>
                      </a:r>
                    </a:p>
                    <a:p>
                      <a:pPr marL="285750" indent="-285750">
                        <a:buFontTx/>
                        <a:buChar char="-"/>
                      </a:pPr>
                      <a:r>
                        <a:rPr lang="en-US" baseline="0" dirty="0" smtClean="0"/>
                        <a:t>SPED Resource Teacher </a:t>
                      </a:r>
                    </a:p>
                    <a:p>
                      <a:pPr marL="285750" indent="-285750">
                        <a:buFontTx/>
                        <a:buChar char="-"/>
                      </a:pPr>
                      <a:r>
                        <a:rPr lang="en-US" baseline="0" dirty="0" smtClean="0"/>
                        <a:t>SPED Instructional Aide</a:t>
                      </a:r>
                    </a:p>
                    <a:p>
                      <a:pPr marL="285750" indent="-285750">
                        <a:buFontTx/>
                        <a:buChar char="-"/>
                      </a:pPr>
                      <a:r>
                        <a:rPr lang="en-US" baseline="0" dirty="0" smtClean="0"/>
                        <a:t>On-Call Substitute</a:t>
                      </a:r>
                    </a:p>
                  </a:txBody>
                  <a:tcPr/>
                </a:tc>
                <a:tc>
                  <a:txBody>
                    <a:bodyPr/>
                    <a:lstStyle/>
                    <a:p>
                      <a:pPr algn="ctr"/>
                      <a:r>
                        <a:rPr lang="en-US" b="1" dirty="0" smtClean="0"/>
                        <a:t>6</a:t>
                      </a:r>
                      <a:endParaRPr lang="en-US" b="1" dirty="0"/>
                    </a:p>
                  </a:txBody>
                  <a:tcPr anchor="ctr"/>
                </a:tc>
                <a:extLst>
                  <a:ext uri="{0D108BD9-81ED-4DB2-BD59-A6C34878D82A}">
                    <a16:rowId xmlns:a16="http://schemas.microsoft.com/office/drawing/2014/main" val="1880488217"/>
                  </a:ext>
                </a:extLst>
              </a:tr>
              <a:tr h="370840">
                <a:tc>
                  <a:txBody>
                    <a:bodyPr/>
                    <a:lstStyle/>
                    <a:p>
                      <a:r>
                        <a:rPr lang="en-US" b="1" i="1" dirty="0" smtClean="0"/>
                        <a:t>MWA Staff</a:t>
                      </a:r>
                      <a:endParaRPr lang="en-US" b="1" i="1" dirty="0"/>
                    </a:p>
                  </a:txBody>
                  <a:tcPr/>
                </a:tc>
                <a:tc>
                  <a:txBody>
                    <a:bodyPr/>
                    <a:lstStyle/>
                    <a:p>
                      <a:pPr marL="285750" indent="-285750">
                        <a:buFontTx/>
                        <a:buChar char="-"/>
                      </a:pPr>
                      <a:r>
                        <a:rPr lang="en-US" dirty="0" smtClean="0"/>
                        <a:t>Career</a:t>
                      </a:r>
                      <a:r>
                        <a:rPr lang="en-US" baseline="0" dirty="0" smtClean="0"/>
                        <a:t> Services Coordinator</a:t>
                      </a:r>
                    </a:p>
                    <a:p>
                      <a:pPr marL="285750" indent="-285750">
                        <a:buFontTx/>
                        <a:buChar char="-"/>
                      </a:pPr>
                      <a:r>
                        <a:rPr lang="en-US" baseline="0" dirty="0" smtClean="0"/>
                        <a:t>Assistant Sub Coordinator</a:t>
                      </a:r>
                      <a:endParaRPr lang="en-US" dirty="0"/>
                    </a:p>
                  </a:txBody>
                  <a:tcPr/>
                </a:tc>
                <a:tc>
                  <a:txBody>
                    <a:bodyPr/>
                    <a:lstStyle/>
                    <a:p>
                      <a:pPr algn="ctr"/>
                      <a:r>
                        <a:rPr lang="en-US" b="1" dirty="0" smtClean="0"/>
                        <a:t>2</a:t>
                      </a:r>
                      <a:endParaRPr lang="en-US" b="1" dirty="0"/>
                    </a:p>
                  </a:txBody>
                  <a:tcPr anchor="ctr"/>
                </a:tc>
                <a:extLst>
                  <a:ext uri="{0D108BD9-81ED-4DB2-BD59-A6C34878D82A}">
                    <a16:rowId xmlns:a16="http://schemas.microsoft.com/office/drawing/2014/main" val="3626134977"/>
                  </a:ext>
                </a:extLst>
              </a:tr>
              <a:tr h="370840">
                <a:tc>
                  <a:txBody>
                    <a:bodyPr/>
                    <a:lstStyle/>
                    <a:p>
                      <a:pPr algn="l"/>
                      <a:r>
                        <a:rPr lang="en-US" b="1" i="1" dirty="0" smtClean="0"/>
                        <a:t>Central Office </a:t>
                      </a:r>
                      <a:endParaRPr lang="en-US" b="1" i="1" dirty="0"/>
                    </a:p>
                  </a:txBody>
                  <a:tcPr/>
                </a:tc>
                <a:tc>
                  <a:txBody>
                    <a:bodyPr/>
                    <a:lstStyle/>
                    <a:p>
                      <a:pPr marL="285750" indent="-285750">
                        <a:buFontTx/>
                        <a:buChar char="-"/>
                      </a:pPr>
                      <a:r>
                        <a:rPr lang="en-US" dirty="0" smtClean="0"/>
                        <a:t>MD of Learning &amp;</a:t>
                      </a:r>
                      <a:r>
                        <a:rPr lang="en-US" baseline="0" dirty="0" smtClean="0"/>
                        <a:t> New Teacher Development</a:t>
                      </a:r>
                    </a:p>
                    <a:p>
                      <a:pPr marL="285750" indent="-285750">
                        <a:buFontTx/>
                        <a:buChar char="-"/>
                      </a:pPr>
                      <a:r>
                        <a:rPr lang="en-US" baseline="0" dirty="0" smtClean="0"/>
                        <a:t>MD of Human Resources</a:t>
                      </a:r>
                    </a:p>
                    <a:p>
                      <a:pPr marL="285750" indent="-285750">
                        <a:buFontTx/>
                        <a:buChar char="-"/>
                      </a:pPr>
                      <a:r>
                        <a:rPr lang="en-US" baseline="0" dirty="0" smtClean="0"/>
                        <a:t>Talent Acquisition Coordinator</a:t>
                      </a:r>
                      <a:endParaRPr lang="en-US" dirty="0"/>
                    </a:p>
                  </a:txBody>
                  <a:tcPr/>
                </a:tc>
                <a:tc>
                  <a:txBody>
                    <a:bodyPr/>
                    <a:lstStyle/>
                    <a:p>
                      <a:pPr algn="ctr"/>
                      <a:r>
                        <a:rPr lang="en-US" b="1" dirty="0" smtClean="0"/>
                        <a:t>3</a:t>
                      </a:r>
                      <a:endParaRPr lang="en-US" b="1" dirty="0"/>
                    </a:p>
                  </a:txBody>
                  <a:tcPr anchor="ctr"/>
                </a:tc>
                <a:extLst>
                  <a:ext uri="{0D108BD9-81ED-4DB2-BD59-A6C34878D82A}">
                    <a16:rowId xmlns:a16="http://schemas.microsoft.com/office/drawing/2014/main" val="528234992"/>
                  </a:ext>
                </a:extLst>
              </a:tr>
              <a:tr h="370840">
                <a:tc>
                  <a:txBody>
                    <a:bodyPr/>
                    <a:lstStyle/>
                    <a:p>
                      <a:pPr algn="r"/>
                      <a:r>
                        <a:rPr lang="en-US" b="1" i="0" dirty="0" smtClean="0"/>
                        <a:t>Grand Total</a:t>
                      </a:r>
                      <a:endParaRPr lang="en-US" b="1" i="0" dirty="0"/>
                    </a:p>
                  </a:txBody>
                  <a:tcPr/>
                </a:tc>
                <a:tc>
                  <a:txBody>
                    <a:bodyPr/>
                    <a:lstStyle/>
                    <a:p>
                      <a:endParaRPr lang="en-US"/>
                    </a:p>
                  </a:txBody>
                  <a:tcPr/>
                </a:tc>
                <a:tc>
                  <a:txBody>
                    <a:bodyPr/>
                    <a:lstStyle/>
                    <a:p>
                      <a:pPr algn="ctr"/>
                      <a:r>
                        <a:rPr lang="en-US" b="1" dirty="0" smtClean="0"/>
                        <a:t>11</a:t>
                      </a:r>
                      <a:endParaRPr lang="en-US" b="1" dirty="0"/>
                    </a:p>
                  </a:txBody>
                  <a:tcPr anchor="ctr"/>
                </a:tc>
                <a:extLst>
                  <a:ext uri="{0D108BD9-81ED-4DB2-BD59-A6C34878D82A}">
                    <a16:rowId xmlns:a16="http://schemas.microsoft.com/office/drawing/2014/main" val="3274301580"/>
                  </a:ext>
                </a:extLst>
              </a:tr>
            </a:tbl>
          </a:graphicData>
        </a:graphic>
      </p:graphicFrame>
    </p:spTree>
    <p:extLst>
      <p:ext uri="{BB962C8B-B14F-4D97-AF65-F5344CB8AC3E}">
        <p14:creationId xmlns:p14="http://schemas.microsoft.com/office/powerpoint/2010/main" val="2717660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Faculty Vacancies I</a:t>
            </a:r>
            <a:endParaRPr lang="en-US" b="1" dirty="0"/>
          </a:p>
        </p:txBody>
      </p:sp>
      <p:sp>
        <p:nvSpPr>
          <p:cNvPr id="2" name="Content Placeholder 1"/>
          <p:cNvSpPr>
            <a:spLocks noGrp="1"/>
          </p:cNvSpPr>
          <p:nvPr>
            <p:ph sz="quarter" idx="14"/>
          </p:nvPr>
        </p:nvSpPr>
        <p:spPr>
          <a:xfrm>
            <a:off x="236538" y="1535113"/>
            <a:ext cx="8712200" cy="4637087"/>
          </a:xfrm>
        </p:spPr>
        <p:txBody>
          <a:bodyPr>
            <a:normAutofit fontScale="55000" lnSpcReduction="20000"/>
          </a:bodyPr>
          <a:lstStyle/>
          <a:p>
            <a:pPr marL="0" indent="0">
              <a:buNone/>
            </a:pPr>
            <a:r>
              <a:rPr lang="en-US" b="1" dirty="0" smtClean="0"/>
              <a:t>Anticipated Vacancies</a:t>
            </a:r>
          </a:p>
          <a:p>
            <a:r>
              <a:rPr lang="en-US" u="sng" dirty="0" smtClean="0"/>
              <a:t>TFA </a:t>
            </a:r>
            <a:r>
              <a:rPr lang="en-US" u="sng" dirty="0"/>
              <a:t>teachers</a:t>
            </a:r>
            <a:r>
              <a:rPr lang="en-US" dirty="0"/>
              <a:t> </a:t>
            </a:r>
            <a:r>
              <a:rPr lang="en-US" dirty="0" smtClean="0"/>
              <a:t>invite </a:t>
            </a:r>
            <a:r>
              <a:rPr lang="en-US" dirty="0"/>
              <a:t>some </a:t>
            </a:r>
            <a:r>
              <a:rPr lang="en-US" u="sng" dirty="0"/>
              <a:t>natural turnove</a:t>
            </a:r>
            <a:r>
              <a:rPr lang="en-US" dirty="0"/>
              <a:t>r as some decide to leave after their </a:t>
            </a:r>
            <a:r>
              <a:rPr lang="en-US" u="sng" dirty="0" smtClean="0"/>
              <a:t>two-year commitment</a:t>
            </a:r>
            <a:r>
              <a:rPr lang="en-US" dirty="0" smtClean="0"/>
              <a:t> is complete while others choose to stay past the two-year mark.</a:t>
            </a:r>
            <a:r>
              <a:rPr lang="en-US" dirty="0"/>
              <a:t> </a:t>
            </a:r>
            <a:endParaRPr lang="en-US" dirty="0" smtClean="0"/>
          </a:p>
          <a:p>
            <a:endParaRPr lang="en-US" dirty="0" smtClean="0"/>
          </a:p>
          <a:p>
            <a:r>
              <a:rPr lang="en-US" dirty="0" smtClean="0"/>
              <a:t>Some teachers, </a:t>
            </a:r>
            <a:r>
              <a:rPr lang="en-US" u="sng" dirty="0" smtClean="0"/>
              <a:t>voluntarily let us know in advance</a:t>
            </a:r>
            <a:r>
              <a:rPr lang="en-US" dirty="0" smtClean="0"/>
              <a:t> about their plans to leave the school – for a variety of reasons, e.g. moving, grad school, to support family, or they want to teach at another school.</a:t>
            </a:r>
          </a:p>
          <a:p>
            <a:endParaRPr lang="en-US" dirty="0" smtClean="0"/>
          </a:p>
          <a:p>
            <a:r>
              <a:rPr lang="en-US" dirty="0" smtClean="0"/>
              <a:t>Some faculty or staff are on a </a:t>
            </a:r>
            <a:r>
              <a:rPr lang="en-US" u="sng" dirty="0"/>
              <a:t>P</a:t>
            </a:r>
            <a:r>
              <a:rPr lang="en-US" u="sng" dirty="0" smtClean="0"/>
              <a:t>erformance </a:t>
            </a:r>
            <a:r>
              <a:rPr lang="en-US" u="sng" dirty="0"/>
              <a:t>I</a:t>
            </a:r>
            <a:r>
              <a:rPr lang="en-US" u="sng" dirty="0" smtClean="0"/>
              <a:t>mprovement </a:t>
            </a:r>
            <a:r>
              <a:rPr lang="en-US" dirty="0" smtClean="0"/>
              <a:t>Plan and may not be asked to return.</a:t>
            </a:r>
          </a:p>
          <a:p>
            <a:endParaRPr lang="en-US" dirty="0" smtClean="0"/>
          </a:p>
          <a:p>
            <a:r>
              <a:rPr lang="en-US" dirty="0" smtClean="0"/>
              <a:t>Some </a:t>
            </a:r>
            <a:r>
              <a:rPr lang="en-US" u="sng" dirty="0" smtClean="0"/>
              <a:t>faculty have not completed their credentialing,</a:t>
            </a:r>
            <a:r>
              <a:rPr lang="en-US" dirty="0" smtClean="0"/>
              <a:t> and we have exhausted all means to legally allow them to stay in the classroom.  </a:t>
            </a:r>
          </a:p>
          <a:p>
            <a:pPr lvl="1"/>
            <a:r>
              <a:rPr lang="en-US" dirty="0" smtClean="0"/>
              <a:t>Starting in July, the new teacher credentialing laws will require that all teachers in core and non-core classes have proper credentials.</a:t>
            </a:r>
          </a:p>
          <a:p>
            <a:pPr marL="0" indent="0">
              <a:buNone/>
            </a:pPr>
            <a:endParaRPr lang="en-US" dirty="0" smtClean="0"/>
          </a:p>
          <a:p>
            <a:pPr marL="0" indent="0">
              <a:buNone/>
            </a:pPr>
            <a:r>
              <a:rPr lang="en-US" dirty="0" smtClean="0"/>
              <a:t>For legal reasons, we cannot share why teachers are not returning.  This complicates matters if staff only hear one side of the story for why teachers leave the school.</a:t>
            </a:r>
          </a:p>
          <a:p>
            <a:pPr marL="0" indent="0">
              <a:buNone/>
            </a:pPr>
            <a:endParaRPr lang="en-US" b="1" dirty="0"/>
          </a:p>
          <a:p>
            <a:pPr marL="0" indent="0">
              <a:buNone/>
            </a:pPr>
            <a:endParaRPr lang="en-US" dirty="0"/>
          </a:p>
          <a:p>
            <a:pPr marL="0" indent="0">
              <a:buNone/>
            </a:pPr>
            <a:endParaRPr lang="en-US" b="1" dirty="0" smtClean="0"/>
          </a:p>
        </p:txBody>
      </p:sp>
      <p:sp>
        <p:nvSpPr>
          <p:cNvPr id="5" name="Footer Placeholder 4"/>
          <p:cNvSpPr>
            <a:spLocks noGrp="1"/>
          </p:cNvSpPr>
          <p:nvPr>
            <p:ph type="ftr" sz="quarter" idx="4294967295"/>
          </p:nvPr>
        </p:nvSpPr>
        <p:spPr>
          <a:xfrm>
            <a:off x="0" y="6356350"/>
            <a:ext cx="2895600" cy="365125"/>
          </a:xfrm>
        </p:spPr>
        <p:txBody>
          <a:bodyPr/>
          <a:lstStyle/>
          <a:p>
            <a:r>
              <a:rPr lang="en-US" smtClean="0"/>
              <a:t>MWA Board Mtg - FEB 2020</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4</a:t>
            </a:fld>
            <a:endParaRPr lang="en-US"/>
          </a:p>
        </p:txBody>
      </p:sp>
    </p:spTree>
    <p:extLst>
      <p:ext uri="{BB962C8B-B14F-4D97-AF65-F5344CB8AC3E}">
        <p14:creationId xmlns:p14="http://schemas.microsoft.com/office/powerpoint/2010/main" val="3148584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Faculty Vacancies II</a:t>
            </a:r>
            <a:endParaRPr lang="en-US" b="1" dirty="0"/>
          </a:p>
        </p:txBody>
      </p:sp>
      <p:sp>
        <p:nvSpPr>
          <p:cNvPr id="2" name="Content Placeholder 1"/>
          <p:cNvSpPr>
            <a:spLocks noGrp="1"/>
          </p:cNvSpPr>
          <p:nvPr>
            <p:ph sz="quarter" idx="14"/>
          </p:nvPr>
        </p:nvSpPr>
        <p:spPr>
          <a:xfrm>
            <a:off x="236538" y="1535113"/>
            <a:ext cx="8712200" cy="4637087"/>
          </a:xfrm>
        </p:spPr>
        <p:txBody>
          <a:bodyPr>
            <a:normAutofit fontScale="55000" lnSpcReduction="20000"/>
          </a:bodyPr>
          <a:lstStyle/>
          <a:p>
            <a:pPr marL="0" indent="0">
              <a:buNone/>
            </a:pPr>
            <a:r>
              <a:rPr lang="en-US" b="1" dirty="0" smtClean="0"/>
              <a:t>Unanticipated Vacancies</a:t>
            </a:r>
          </a:p>
          <a:p>
            <a:pPr marL="0" indent="0">
              <a:buNone/>
            </a:pPr>
            <a:r>
              <a:rPr lang="en-US" dirty="0" smtClean="0"/>
              <a:t>All teachers were </a:t>
            </a:r>
            <a:r>
              <a:rPr lang="en-US" dirty="0"/>
              <a:t>hired for the </a:t>
            </a:r>
            <a:r>
              <a:rPr lang="en-US" dirty="0" smtClean="0"/>
              <a:t>2019-20 </a:t>
            </a:r>
            <a:r>
              <a:rPr lang="en-US" dirty="0"/>
              <a:t>school </a:t>
            </a:r>
            <a:r>
              <a:rPr lang="en-US" dirty="0" smtClean="0"/>
              <a:t>year (with </a:t>
            </a:r>
            <a:r>
              <a:rPr lang="en-US" dirty="0"/>
              <a:t>the exception of Special Education/RSP </a:t>
            </a:r>
            <a:r>
              <a:rPr lang="en-US" dirty="0" smtClean="0"/>
              <a:t>teachers).</a:t>
            </a:r>
            <a:r>
              <a:rPr lang="en-US" dirty="0"/>
              <a:t>  Vacancies and timing unwound in the following ways:</a:t>
            </a:r>
          </a:p>
          <a:p>
            <a:pPr lvl="0"/>
            <a:r>
              <a:rPr lang="en-US" dirty="0" smtClean="0"/>
              <a:t>2 returning teachers </a:t>
            </a:r>
            <a:r>
              <a:rPr lang="en-US" dirty="0"/>
              <a:t>gave their resignation in </a:t>
            </a:r>
            <a:r>
              <a:rPr lang="en-US" dirty="0" smtClean="0"/>
              <a:t>the summer.</a:t>
            </a:r>
            <a:endParaRPr lang="en-US" dirty="0"/>
          </a:p>
          <a:p>
            <a:pPr lvl="0"/>
            <a:r>
              <a:rPr lang="en-US" dirty="0"/>
              <a:t>New </a:t>
            </a:r>
            <a:r>
              <a:rPr lang="en-US" dirty="0" smtClean="0"/>
              <a:t>teacher resigned due </a:t>
            </a:r>
            <a:r>
              <a:rPr lang="en-US" dirty="0"/>
              <a:t>to health issues within the first 6-7 weeks of the school </a:t>
            </a:r>
            <a:r>
              <a:rPr lang="en-US" dirty="0" smtClean="0"/>
              <a:t>year.</a:t>
            </a:r>
            <a:endParaRPr lang="en-US" dirty="0"/>
          </a:p>
          <a:p>
            <a:pPr lvl="0"/>
            <a:r>
              <a:rPr lang="en-US" dirty="0"/>
              <a:t>Returning </a:t>
            </a:r>
            <a:r>
              <a:rPr lang="en-US" dirty="0" smtClean="0"/>
              <a:t>teacher </a:t>
            </a:r>
            <a:r>
              <a:rPr lang="en-US" dirty="0"/>
              <a:t>resigned in October to </a:t>
            </a:r>
            <a:r>
              <a:rPr lang="en-US" dirty="0" smtClean="0"/>
              <a:t>support a family member with </a:t>
            </a:r>
            <a:r>
              <a:rPr lang="en-US" dirty="0"/>
              <a:t>a </a:t>
            </a:r>
            <a:r>
              <a:rPr lang="en-US" dirty="0" smtClean="0"/>
              <a:t>serious illness.</a:t>
            </a:r>
            <a:endParaRPr lang="en-US" dirty="0"/>
          </a:p>
          <a:p>
            <a:pPr marL="0" indent="0">
              <a:buNone/>
            </a:pPr>
            <a:endParaRPr lang="en-US" dirty="0"/>
          </a:p>
          <a:p>
            <a:pPr marL="0" indent="0">
              <a:buNone/>
            </a:pPr>
            <a:r>
              <a:rPr lang="en-US" dirty="0" smtClean="0"/>
              <a:t>To re-cap:</a:t>
            </a:r>
          </a:p>
          <a:p>
            <a:r>
              <a:rPr lang="en-US" dirty="0" smtClean="0"/>
              <a:t>All faculty positions were filled by June.  </a:t>
            </a:r>
          </a:p>
          <a:p>
            <a:r>
              <a:rPr lang="en-US" dirty="0" smtClean="0"/>
              <a:t>6-7 weeks into the new school year there were as many as 4 teacher vacancies.  </a:t>
            </a:r>
          </a:p>
          <a:p>
            <a:pPr marL="0" indent="0">
              <a:buNone/>
            </a:pPr>
            <a:endParaRPr lang="en-US" dirty="0" smtClean="0"/>
          </a:p>
          <a:p>
            <a:pPr marL="0" indent="0">
              <a:buNone/>
            </a:pPr>
            <a:r>
              <a:rPr lang="en-US" dirty="0" smtClean="0"/>
              <a:t>The staff feel the effects of not only vacancies but staff leaves.  The combined effect of a larger campus, more students, less known staff, and more substitutes contributes to an environment that feels “off” at times and leaves many of those who remain doing extra things to chip in to help and to support students and colleagues.</a:t>
            </a:r>
            <a:endParaRPr lang="en-US" dirty="0"/>
          </a:p>
          <a:p>
            <a:pPr marL="0" indent="0">
              <a:buNone/>
            </a:pPr>
            <a:endParaRPr lang="en-US" b="1" dirty="0" smtClean="0"/>
          </a:p>
        </p:txBody>
      </p:sp>
      <p:sp>
        <p:nvSpPr>
          <p:cNvPr id="5" name="Footer Placeholder 4"/>
          <p:cNvSpPr>
            <a:spLocks noGrp="1"/>
          </p:cNvSpPr>
          <p:nvPr>
            <p:ph type="ftr" sz="quarter" idx="4294967295"/>
          </p:nvPr>
        </p:nvSpPr>
        <p:spPr>
          <a:xfrm>
            <a:off x="0" y="6356350"/>
            <a:ext cx="2895600" cy="365125"/>
          </a:xfrm>
        </p:spPr>
        <p:txBody>
          <a:bodyPr/>
          <a:lstStyle/>
          <a:p>
            <a:r>
              <a:rPr lang="en-US" smtClean="0"/>
              <a:t>MWA Board Mtg - FEB 2020</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5</a:t>
            </a:fld>
            <a:endParaRPr lang="en-US"/>
          </a:p>
        </p:txBody>
      </p:sp>
    </p:spTree>
    <p:extLst>
      <p:ext uri="{BB962C8B-B14F-4D97-AF65-F5344CB8AC3E}">
        <p14:creationId xmlns:p14="http://schemas.microsoft.com/office/powerpoint/2010/main" val="237136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Survey</a:t>
            </a:r>
            <a:endParaRPr lang="en-US" b="1" dirty="0"/>
          </a:p>
        </p:txBody>
      </p:sp>
      <p:sp>
        <p:nvSpPr>
          <p:cNvPr id="2" name="Content Placeholder 1"/>
          <p:cNvSpPr>
            <a:spLocks noGrp="1"/>
          </p:cNvSpPr>
          <p:nvPr>
            <p:ph sz="quarter" idx="14"/>
          </p:nvPr>
        </p:nvSpPr>
        <p:spPr>
          <a:xfrm>
            <a:off x="236538" y="1535113"/>
            <a:ext cx="8712200" cy="4637087"/>
          </a:xfrm>
        </p:spPr>
        <p:txBody>
          <a:bodyPr>
            <a:normAutofit fontScale="85000" lnSpcReduction="20000"/>
          </a:bodyPr>
          <a:lstStyle/>
          <a:p>
            <a:pPr marL="0" indent="0">
              <a:buNone/>
            </a:pPr>
            <a:r>
              <a:rPr lang="en-US" b="1" dirty="0" smtClean="0"/>
              <a:t>Survey</a:t>
            </a:r>
          </a:p>
          <a:p>
            <a:r>
              <a:rPr lang="en-US" dirty="0" smtClean="0"/>
              <a:t>A survey was administered in January and will close in the next week or so that asks staff their plans to return or not.</a:t>
            </a:r>
          </a:p>
          <a:p>
            <a:endParaRPr lang="en-US" dirty="0" smtClean="0"/>
          </a:p>
          <a:p>
            <a:r>
              <a:rPr lang="en-US" dirty="0" smtClean="0"/>
              <a:t>About 87% of existing staff have completed the survey so far.</a:t>
            </a:r>
          </a:p>
          <a:p>
            <a:endParaRPr lang="en-US" dirty="0" smtClean="0"/>
          </a:p>
          <a:p>
            <a:r>
              <a:rPr lang="en-US" dirty="0" smtClean="0"/>
              <a:t>Based on the responses, only a small number are stating they do not plan to return.</a:t>
            </a:r>
          </a:p>
          <a:p>
            <a:endParaRPr lang="en-US" dirty="0" smtClean="0"/>
          </a:p>
          <a:p>
            <a:r>
              <a:rPr lang="en-US" dirty="0" smtClean="0"/>
              <a:t>There are a few maybes</a:t>
            </a:r>
          </a:p>
          <a:p>
            <a:pPr marL="0" indent="0">
              <a:buNone/>
            </a:pPr>
            <a:endParaRPr lang="en-US" dirty="0"/>
          </a:p>
          <a:p>
            <a:pPr marL="0" indent="0">
              <a:buNone/>
            </a:pPr>
            <a:endParaRPr lang="en-US" b="1" dirty="0" smtClean="0"/>
          </a:p>
        </p:txBody>
      </p:sp>
      <p:sp>
        <p:nvSpPr>
          <p:cNvPr id="5" name="Footer Placeholder 4"/>
          <p:cNvSpPr>
            <a:spLocks noGrp="1"/>
          </p:cNvSpPr>
          <p:nvPr>
            <p:ph type="ftr" sz="quarter" idx="4294967295"/>
          </p:nvPr>
        </p:nvSpPr>
        <p:spPr>
          <a:xfrm>
            <a:off x="0" y="6356350"/>
            <a:ext cx="2895600" cy="365125"/>
          </a:xfrm>
        </p:spPr>
        <p:txBody>
          <a:bodyPr/>
          <a:lstStyle/>
          <a:p>
            <a:r>
              <a:rPr lang="en-US" smtClean="0"/>
              <a:t>MWA Board Mtg - FEB 2020</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6</a:t>
            </a:fld>
            <a:endParaRPr lang="en-US"/>
          </a:p>
        </p:txBody>
      </p:sp>
    </p:spTree>
    <p:extLst>
      <p:ext uri="{BB962C8B-B14F-4D97-AF65-F5344CB8AC3E}">
        <p14:creationId xmlns:p14="http://schemas.microsoft.com/office/powerpoint/2010/main" val="4178613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Follow Up</a:t>
            </a:r>
            <a:endParaRPr lang="en-US" b="1" dirty="0"/>
          </a:p>
        </p:txBody>
      </p:sp>
      <p:sp>
        <p:nvSpPr>
          <p:cNvPr id="2" name="Content Placeholder 1"/>
          <p:cNvSpPr>
            <a:spLocks noGrp="1"/>
          </p:cNvSpPr>
          <p:nvPr>
            <p:ph sz="quarter" idx="14"/>
          </p:nvPr>
        </p:nvSpPr>
        <p:spPr>
          <a:xfrm>
            <a:off x="236538" y="1535113"/>
            <a:ext cx="8712200" cy="4637087"/>
          </a:xfrm>
        </p:spPr>
        <p:txBody>
          <a:bodyPr>
            <a:normAutofit fontScale="92500" lnSpcReduction="10000"/>
          </a:bodyPr>
          <a:lstStyle/>
          <a:p>
            <a:pPr marL="0" indent="0">
              <a:buNone/>
            </a:pPr>
            <a:r>
              <a:rPr lang="en-US" b="1" dirty="0" smtClean="0"/>
              <a:t>Follow-up</a:t>
            </a:r>
          </a:p>
          <a:p>
            <a:r>
              <a:rPr lang="en-US" dirty="0" smtClean="0"/>
              <a:t>Have asked that Dr. Ward-Jackson do the following:</a:t>
            </a:r>
          </a:p>
          <a:p>
            <a:pPr lvl="1"/>
            <a:r>
              <a:rPr lang="en-US" dirty="0" smtClean="0"/>
              <a:t>Communicate with staff who say </a:t>
            </a:r>
            <a:r>
              <a:rPr lang="en-US" u="sng" dirty="0" smtClean="0"/>
              <a:t>they are returnin</a:t>
            </a:r>
            <a:r>
              <a:rPr lang="en-US" dirty="0" smtClean="0"/>
              <a:t>g to </a:t>
            </a:r>
            <a:r>
              <a:rPr lang="en-US" u="sng" dirty="0" smtClean="0"/>
              <a:t>celebrate and appreciate</a:t>
            </a:r>
            <a:r>
              <a:rPr lang="en-US" dirty="0" smtClean="0"/>
              <a:t> this early indication of opting-in for next year</a:t>
            </a:r>
          </a:p>
          <a:p>
            <a:pPr lvl="1"/>
            <a:r>
              <a:rPr lang="en-US" dirty="0" smtClean="0"/>
              <a:t>Meet with and </a:t>
            </a:r>
            <a:r>
              <a:rPr lang="en-US" u="sng" dirty="0" smtClean="0"/>
              <a:t>talk with those in the “maybe” category</a:t>
            </a:r>
            <a:r>
              <a:rPr lang="en-US" dirty="0" smtClean="0"/>
              <a:t> to see if there is anything we can do support a decision to stay</a:t>
            </a:r>
          </a:p>
          <a:p>
            <a:pPr lvl="1"/>
            <a:r>
              <a:rPr lang="en-US" dirty="0" smtClean="0"/>
              <a:t>Discuss and consider ways to </a:t>
            </a:r>
            <a:r>
              <a:rPr lang="en-US" u="sng" dirty="0" smtClean="0"/>
              <a:t>confirm the “not returning” </a:t>
            </a:r>
            <a:r>
              <a:rPr lang="en-US" dirty="0" smtClean="0"/>
              <a:t>folks along with the timing and way that can be acknowledged and acted upon</a:t>
            </a:r>
          </a:p>
          <a:p>
            <a:pPr marL="0" indent="0">
              <a:buNone/>
            </a:pPr>
            <a:endParaRPr lang="en-US" dirty="0"/>
          </a:p>
          <a:p>
            <a:pPr marL="0" indent="0">
              <a:buNone/>
            </a:pPr>
            <a:endParaRPr lang="en-US" b="1" dirty="0" smtClean="0"/>
          </a:p>
        </p:txBody>
      </p:sp>
      <p:sp>
        <p:nvSpPr>
          <p:cNvPr id="5" name="Footer Placeholder 4"/>
          <p:cNvSpPr>
            <a:spLocks noGrp="1"/>
          </p:cNvSpPr>
          <p:nvPr>
            <p:ph type="ftr" sz="quarter" idx="4294967295"/>
          </p:nvPr>
        </p:nvSpPr>
        <p:spPr>
          <a:xfrm>
            <a:off x="0" y="6356350"/>
            <a:ext cx="2895600" cy="365125"/>
          </a:xfrm>
        </p:spPr>
        <p:txBody>
          <a:bodyPr/>
          <a:lstStyle/>
          <a:p>
            <a:r>
              <a:rPr lang="en-US" smtClean="0"/>
              <a:t>MWA Board Mtg - FEB 2020</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7</a:t>
            </a:fld>
            <a:endParaRPr lang="en-US"/>
          </a:p>
        </p:txBody>
      </p:sp>
    </p:spTree>
    <p:extLst>
      <p:ext uri="{BB962C8B-B14F-4D97-AF65-F5344CB8AC3E}">
        <p14:creationId xmlns:p14="http://schemas.microsoft.com/office/powerpoint/2010/main" val="2419607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Approaches for Recruitment</a:t>
            </a:r>
            <a:endParaRPr lang="en-US" b="1" dirty="0"/>
          </a:p>
        </p:txBody>
      </p:sp>
      <p:sp>
        <p:nvSpPr>
          <p:cNvPr id="2" name="Content Placeholder 1"/>
          <p:cNvSpPr>
            <a:spLocks noGrp="1"/>
          </p:cNvSpPr>
          <p:nvPr>
            <p:ph sz="quarter" idx="14"/>
          </p:nvPr>
        </p:nvSpPr>
        <p:spPr>
          <a:xfrm>
            <a:off x="236538" y="1535113"/>
            <a:ext cx="8712200" cy="4637087"/>
          </a:xfrm>
        </p:spPr>
        <p:txBody>
          <a:bodyPr>
            <a:normAutofit fontScale="55000" lnSpcReduction="20000"/>
          </a:bodyPr>
          <a:lstStyle/>
          <a:p>
            <a:pPr marL="0" indent="0">
              <a:buNone/>
            </a:pPr>
            <a:r>
              <a:rPr lang="en-US" dirty="0"/>
              <a:t>Recruiting </a:t>
            </a:r>
            <a:r>
              <a:rPr lang="en-US" dirty="0" smtClean="0"/>
              <a:t>started in January…</a:t>
            </a:r>
          </a:p>
          <a:p>
            <a:pPr marL="0" indent="0">
              <a:buNone/>
            </a:pPr>
            <a:endParaRPr lang="en-US" dirty="0"/>
          </a:p>
          <a:p>
            <a:r>
              <a:rPr lang="en-US" dirty="0" smtClean="0"/>
              <a:t>“Pools” created for faculty positions, even if filled and we anticipate they will return</a:t>
            </a:r>
          </a:p>
          <a:p>
            <a:endParaRPr lang="en-US" dirty="0" smtClean="0"/>
          </a:p>
          <a:p>
            <a:r>
              <a:rPr lang="en-US" dirty="0" smtClean="0"/>
              <a:t>Will add 2-4 additional teachers in the budget to allow for late-notice leaves</a:t>
            </a:r>
          </a:p>
          <a:p>
            <a:endParaRPr lang="en-US" dirty="0" smtClean="0"/>
          </a:p>
          <a:p>
            <a:r>
              <a:rPr lang="en-US" dirty="0" smtClean="0"/>
              <a:t>New technology tool leveraged to make the process easier to track and review materials (</a:t>
            </a:r>
            <a:r>
              <a:rPr lang="en-US" dirty="0" err="1" smtClean="0"/>
              <a:t>JobVite</a:t>
            </a:r>
            <a:r>
              <a:rPr lang="en-US" dirty="0" smtClean="0"/>
              <a:t>)</a:t>
            </a:r>
          </a:p>
          <a:p>
            <a:endParaRPr lang="en-US" dirty="0" smtClean="0"/>
          </a:p>
          <a:p>
            <a:r>
              <a:rPr lang="en-US" dirty="0" smtClean="0"/>
              <a:t>Talent Team attending recruitment fairs locally and nationally through April</a:t>
            </a:r>
          </a:p>
          <a:p>
            <a:endParaRPr lang="en-US" dirty="0" smtClean="0"/>
          </a:p>
          <a:p>
            <a:r>
              <a:rPr lang="en-US" dirty="0" smtClean="0"/>
              <a:t>Sourcing positions through LinkedIn</a:t>
            </a:r>
          </a:p>
          <a:p>
            <a:endParaRPr lang="en-US" dirty="0"/>
          </a:p>
          <a:p>
            <a:r>
              <a:rPr lang="en-US" dirty="0" smtClean="0"/>
              <a:t>Posting positions broadly using online platforms such as </a:t>
            </a:r>
            <a:r>
              <a:rPr lang="en-US" dirty="0" err="1" smtClean="0"/>
              <a:t>EdJoin</a:t>
            </a:r>
            <a:endParaRPr lang="en-US" dirty="0" smtClean="0"/>
          </a:p>
          <a:p>
            <a:endParaRPr lang="en-US" dirty="0" smtClean="0"/>
          </a:p>
          <a:p>
            <a:r>
              <a:rPr lang="en-US" dirty="0" smtClean="0"/>
              <a:t>Actively solicit referrals from MWA staff (and pay referral bonuses)</a:t>
            </a:r>
          </a:p>
          <a:p>
            <a:endParaRPr lang="en-US" dirty="0" smtClean="0"/>
          </a:p>
          <a:p>
            <a:endParaRPr lang="en-US" dirty="0" smtClean="0"/>
          </a:p>
          <a:p>
            <a:pPr marL="0" indent="0">
              <a:buNone/>
            </a:pPr>
            <a:endParaRPr lang="en-US" dirty="0"/>
          </a:p>
          <a:p>
            <a:pPr marL="0" indent="0">
              <a:buNone/>
            </a:pPr>
            <a:endParaRPr lang="en-US" b="1" dirty="0" smtClean="0"/>
          </a:p>
        </p:txBody>
      </p:sp>
      <p:sp>
        <p:nvSpPr>
          <p:cNvPr id="5" name="Footer Placeholder 4"/>
          <p:cNvSpPr>
            <a:spLocks noGrp="1"/>
          </p:cNvSpPr>
          <p:nvPr>
            <p:ph type="ftr" sz="quarter" idx="4294967295"/>
          </p:nvPr>
        </p:nvSpPr>
        <p:spPr>
          <a:xfrm>
            <a:off x="0" y="6356350"/>
            <a:ext cx="2895600" cy="365125"/>
          </a:xfrm>
        </p:spPr>
        <p:txBody>
          <a:bodyPr/>
          <a:lstStyle/>
          <a:p>
            <a:r>
              <a:rPr lang="en-US" smtClean="0"/>
              <a:t>MWA Board Mtg - FEB 2020</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C670E3-0EAA-4B8B-B21A-34E98CB564A2}" type="slidenum">
              <a:rPr lang="en-US" smtClean="0"/>
              <a:t>8</a:t>
            </a:fld>
            <a:endParaRPr lang="en-US"/>
          </a:p>
        </p:txBody>
      </p:sp>
    </p:spTree>
    <p:extLst>
      <p:ext uri="{BB962C8B-B14F-4D97-AF65-F5344CB8AC3E}">
        <p14:creationId xmlns:p14="http://schemas.microsoft.com/office/powerpoint/2010/main" val="2478560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W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MWA Template</Template>
  <TotalTime>18968</TotalTime>
  <Words>708</Words>
  <Application>Microsoft Office PowerPoint</Application>
  <PresentationFormat>On-screen Show (4:3)</PresentationFormat>
  <Paragraphs>107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MWA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MWA CST Data</dc:title>
  <dc:creator>Nelson, Alton</dc:creator>
  <cp:lastModifiedBy>Martinez, Elizabeth</cp:lastModifiedBy>
  <cp:revision>166</cp:revision>
  <dcterms:created xsi:type="dcterms:W3CDTF">2013-03-20T00:54:29Z</dcterms:created>
  <dcterms:modified xsi:type="dcterms:W3CDTF">2020-02-06T17:08:45Z</dcterms:modified>
</cp:coreProperties>
</file>