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Source Sans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96CF373-CB95-4B7A-A88D-8A598727E041}">
  <a:tblStyle styleId="{296CF373-CB95-4B7A-A88D-8A598727E0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SourceSansPro-bold.fntdata"/><Relationship Id="rId16" Type="http://schemas.openxmlformats.org/officeDocument/2006/relationships/font" Target="fonts/SourceSans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Sans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Sans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d4288b65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d4288b6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difference is that RISA asks about students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d4c7f3e9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d4c7f3e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difference is that RISA asks about students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d4c7f3e96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d4c7f3e9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difference is that RISA asks about students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abf380b46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abf380b4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60" name="Google Shape;6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">
  <p:cSld name="BLANK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 flipH="1" rot="10800000">
            <a:off x="-25" y="1289850"/>
            <a:ext cx="9144000" cy="38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64" name="Google Shape;6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ctrTitle"/>
          </p:nvPr>
        </p:nvSpPr>
        <p:spPr>
          <a:xfrm>
            <a:off x="1154400" y="2726350"/>
            <a:ext cx="6835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154400" y="3221050"/>
            <a:ext cx="6835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25" y="1320125"/>
            <a:ext cx="9144000" cy="382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602475" y="1320125"/>
            <a:ext cx="5939100" cy="31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3593400" y="46897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25516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rgbClr val="25516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10200" y="1443000"/>
            <a:ext cx="34614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80125" y="1443000"/>
            <a:ext cx="34614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1010200" y="1458421"/>
            <a:ext cx="2298600" cy="28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426550" y="1458421"/>
            <a:ext cx="2298600" cy="28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5842900" y="1458421"/>
            <a:ext cx="2298600" cy="28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47" name="Google Shape;4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TITLE_ONL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rco.png"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-25" y="3825189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rco.png" id="55" name="Google Shape;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782250" y="3825200"/>
            <a:ext cx="7609200" cy="6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7842625" y="648725"/>
            <a:ext cx="548700" cy="41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DIVERSITY EQUITY INCLUSION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ADVISORY COMMITTEE </a:t>
            </a:r>
            <a:endParaRPr sz="2300"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075" y="3067825"/>
            <a:ext cx="1238300" cy="12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1292875" y="2729850"/>
            <a:ext cx="43389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February 6, 2020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Board Meeting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476800" y="2047850"/>
            <a:ext cx="1404600" cy="1213500"/>
          </a:xfrm>
          <a:prstGeom prst="homePlate">
            <a:avLst>
              <a:gd fmla="val 30129" name="adj"/>
            </a:avLst>
          </a:prstGeom>
          <a:solidFill>
            <a:srgbClr val="00BE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Assessment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 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2019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1578150" y="2047850"/>
            <a:ext cx="1777200" cy="1213500"/>
          </a:xfrm>
          <a:prstGeom prst="chevron">
            <a:avLst>
              <a:gd fmla="val 29853" name="adj"/>
            </a:avLst>
          </a:prstGeom>
          <a:solidFill>
            <a:srgbClr val="2D82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Analysis</a:t>
            </a:r>
            <a:endParaRPr sz="15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 - </a:t>
            </a: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Feb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2019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3058776" y="2047850"/>
            <a:ext cx="2184900" cy="1213500"/>
          </a:xfrm>
          <a:prstGeom prst="chevron">
            <a:avLst>
              <a:gd fmla="val 29853" name="adj"/>
            </a:avLst>
          </a:prstGeom>
          <a:solidFill>
            <a:srgbClr val="2551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Pre-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Implementation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Mar-Jul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2020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4939825" y="2047850"/>
            <a:ext cx="2217000" cy="1213500"/>
          </a:xfrm>
          <a:prstGeom prst="chevron">
            <a:avLst>
              <a:gd fmla="val 29853" name="adj"/>
            </a:avLst>
          </a:prstGeom>
          <a:solidFill>
            <a:srgbClr val="2D82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Implementation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 2020 - 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 2021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6851304" y="2047850"/>
            <a:ext cx="2067300" cy="1213500"/>
          </a:xfrm>
          <a:prstGeom prst="chevron">
            <a:avLst>
              <a:gd fmla="val 29853" name="adj"/>
            </a:avLst>
          </a:prstGeom>
          <a:solidFill>
            <a:srgbClr val="2551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Post-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Assessment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May-Jun 2021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1010200" y="1471025"/>
            <a:ext cx="69627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BEF2"/>
                </a:solidFill>
              </a:rPr>
              <a:t>Goal: Analyze Data With Divisions</a:t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»"/>
            </a:pPr>
            <a:r>
              <a:rPr lang="en" sz="1600"/>
              <a:t>Use staff voice to gather</a:t>
            </a:r>
            <a:r>
              <a:rPr lang="en" sz="1600"/>
              <a:t> feedback and context behind division data related to </a:t>
            </a:r>
            <a:r>
              <a:rPr b="1" lang="en" sz="1600"/>
              <a:t>trust</a:t>
            </a:r>
            <a:r>
              <a:rPr lang="en" sz="1600"/>
              <a:t>, </a:t>
            </a:r>
            <a:r>
              <a:rPr b="1" lang="en" sz="1600"/>
              <a:t>inclusion</a:t>
            </a:r>
            <a:r>
              <a:rPr lang="en" sz="1600"/>
              <a:t>, and </a:t>
            </a:r>
            <a:r>
              <a:rPr b="1" lang="en" sz="1600"/>
              <a:t>conflict</a:t>
            </a:r>
            <a:r>
              <a:rPr lang="en" sz="1600"/>
              <a:t>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»"/>
            </a:pPr>
            <a:r>
              <a:rPr lang="en" sz="1600"/>
              <a:t>Use feedback from staff to tailor upcoming work with each division. 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Phase 2: Analysis</a:t>
            </a:r>
            <a:endParaRPr b="0" sz="1700"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1010200" y="1467025"/>
            <a:ext cx="6962700" cy="5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Update</a:t>
            </a:r>
            <a:r>
              <a:rPr b="1" lang="en" sz="1800"/>
              <a:t> </a:t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Phase 2: Analysis</a:t>
            </a:r>
            <a:endParaRPr b="0" sz="1700"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98" name="Google Shape;98;p16"/>
          <p:cNvGraphicFramePr/>
          <p:nvPr/>
        </p:nvGraphicFramePr>
        <p:xfrm>
          <a:off x="1032375" y="202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{296CF373-CB95-4B7A-A88D-8A598727E041}</a:tableStyleId>
              </a:tblPr>
              <a:tblGrid>
                <a:gridCol w="1196325"/>
                <a:gridCol w="4954075"/>
                <a:gridCol w="1088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Jan- Feb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DEI Advisory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- Identify specific data points to gather staff feedback on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omplete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Feb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DEI Advisory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 Plan Data Analysis Meeting Dates with each division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 Progress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March (extended timeline)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CircleUp Education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 Lead Data Analysis Meetings with each division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Not Started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1010200" y="1391175"/>
            <a:ext cx="69627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BEF2"/>
                </a:solidFill>
              </a:rPr>
              <a:t>Goal: Prepare MWA for the DEI Journey</a:t>
            </a:r>
            <a:endParaRPr b="1">
              <a:solidFill>
                <a:srgbClr val="00BEF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Increase Trust Within Divisions And Across the School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Phase 5: Pre-implementation</a:t>
            </a:r>
            <a:endParaRPr b="0" sz="1700"/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6" name="Google Shape;106;p17"/>
          <p:cNvGraphicFramePr/>
          <p:nvPr/>
        </p:nvGraphicFramePr>
        <p:xfrm>
          <a:off x="1032375" y="236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{296CF373-CB95-4B7A-A88D-8A598727E041}</a:tableStyleId>
              </a:tblPr>
              <a:tblGrid>
                <a:gridCol w="1196325"/>
                <a:gridCol w="4954075"/>
                <a:gridCol w="1088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Feb - March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DEI Advisory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 Plan 1-2 PD Dates for Each Division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Not Started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51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March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CircleUp Education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 Customize PD’s based on Data Analysis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Not Started</a:t>
                      </a:r>
                      <a:endParaRPr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March- June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CircleUp Education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 Facilitate 1-2 PD with Each Division</a:t>
                      </a:r>
                      <a:endParaRPr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Not Started</a:t>
                      </a:r>
                      <a:endParaRPr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July - August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DEI Advisory -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Reassess and plan for 2020-2021 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Not Started</a:t>
                      </a:r>
                      <a:endParaRPr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Diversity Equity and Inclusion (DEI) COMMITTEE</a:t>
            </a:r>
            <a:endParaRPr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1044725" y="1549025"/>
            <a:ext cx="40548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Source Sans Pro"/>
                <a:ea typeface="Source Sans Pro"/>
                <a:cs typeface="Source Sans Pro"/>
                <a:sym typeface="Source Sans Pro"/>
              </a:rPr>
              <a:t>Alton B. Nelson Jr.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CEO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Source Sans Pro"/>
                <a:ea typeface="Source Sans Pro"/>
                <a:cs typeface="Source Sans Pro"/>
                <a:sym typeface="Source Sans Pro"/>
              </a:rPr>
              <a:t>Jessica (Wind) Laughlin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Board Member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Source Sans Pro"/>
                <a:ea typeface="Source Sans Pro"/>
                <a:cs typeface="Source Sans Pro"/>
                <a:sym typeface="Source Sans Pro"/>
              </a:rPr>
              <a:t>Eric Mingo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Director Diversity &amp; Inclusion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Source Sans Pro"/>
                <a:ea typeface="Source Sans Pro"/>
                <a:cs typeface="Source Sans Pro"/>
                <a:sym typeface="Source Sans Pro"/>
              </a:rPr>
              <a:t>Elizabeth Martinez</a:t>
            </a:r>
            <a:r>
              <a:rPr lang="en" sz="17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Chief of Staff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Source Sans Pro"/>
                <a:ea typeface="Source Sans Pro"/>
                <a:cs typeface="Source Sans Pro"/>
                <a:sym typeface="Source Sans Pro"/>
              </a:rPr>
              <a:t>Danilo Garcia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Middle School Social Worker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Source Sans Pro"/>
                <a:ea typeface="Source Sans Pro"/>
                <a:cs typeface="Source Sans Pro"/>
                <a:sym typeface="Source Sans Pro"/>
              </a:rPr>
              <a:t>Michelle Chan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Academic Advisor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Source Sans Pro"/>
                <a:ea typeface="Source Sans Pro"/>
                <a:cs typeface="Source Sans Pro"/>
                <a:sym typeface="Source Sans Pro"/>
              </a:rPr>
              <a:t>Eric Abrams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Community Member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Source Sans Pro"/>
                <a:ea typeface="Source Sans Pro"/>
                <a:cs typeface="Source Sans Pro"/>
                <a:sym typeface="Source Sans Pro"/>
              </a:rPr>
              <a:t>Tiffany Hoang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300">
                <a:latin typeface="Source Sans Pro"/>
                <a:ea typeface="Source Sans Pro"/>
                <a:cs typeface="Source Sans Pro"/>
                <a:sym typeface="Source Sans Pro"/>
              </a:rPr>
              <a:t>Consultant</a:t>
            </a:r>
            <a:endParaRPr sz="1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emio template">
  <a:themeElements>
    <a:clrScheme name="Custom 347">
      <a:dk1>
        <a:srgbClr val="25516C"/>
      </a:dk1>
      <a:lt1>
        <a:srgbClr val="FFFFFF"/>
      </a:lt1>
      <a:dk2>
        <a:srgbClr val="666666"/>
      </a:dk2>
      <a:lt2>
        <a:srgbClr val="CCCCCC"/>
      </a:lt2>
      <a:accent1>
        <a:srgbClr val="00BEF2"/>
      </a:accent1>
      <a:accent2>
        <a:srgbClr val="2D82B0"/>
      </a:accent2>
      <a:accent3>
        <a:srgbClr val="25516C"/>
      </a:accent3>
      <a:accent4>
        <a:srgbClr val="67D6E9"/>
      </a:accent4>
      <a:accent5>
        <a:srgbClr val="41A2B3"/>
      </a:accent5>
      <a:accent6>
        <a:srgbClr val="0C8196"/>
      </a:accent6>
      <a:hlink>
        <a:srgbClr val="2D82B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