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8"/>
  </p:notesMasterIdLst>
  <p:sldIdLst>
    <p:sldId id="256" r:id="rId2"/>
    <p:sldId id="284" r:id="rId3"/>
    <p:sldId id="257" r:id="rId4"/>
    <p:sldId id="270" r:id="rId5"/>
    <p:sldId id="279" r:id="rId6"/>
    <p:sldId id="258" r:id="rId7"/>
    <p:sldId id="280" r:id="rId8"/>
    <p:sldId id="281" r:id="rId9"/>
    <p:sldId id="282" r:id="rId10"/>
    <p:sldId id="259" r:id="rId11"/>
    <p:sldId id="263" r:id="rId12"/>
    <p:sldId id="272" r:id="rId13"/>
    <p:sldId id="260" r:id="rId14"/>
    <p:sldId id="271" r:id="rId15"/>
    <p:sldId id="268" r:id="rId16"/>
    <p:sldId id="269" r:id="rId17"/>
    <p:sldId id="265" r:id="rId18"/>
    <p:sldId id="266" r:id="rId19"/>
    <p:sldId id="267" r:id="rId20"/>
    <p:sldId id="273" r:id="rId21"/>
    <p:sldId id="277" r:id="rId22"/>
    <p:sldId id="278" r:id="rId23"/>
    <p:sldId id="274" r:id="rId24"/>
    <p:sldId id="276" r:id="rId25"/>
    <p:sldId id="275" r:id="rId26"/>
    <p:sldId id="283"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77" autoAdjust="0"/>
  </p:normalViewPr>
  <p:slideViewPr>
    <p:cSldViewPr snapToGrid="0">
      <p:cViewPr varScale="1">
        <p:scale>
          <a:sx n="106" d="100"/>
          <a:sy n="106" d="100"/>
        </p:scale>
        <p:origin x="17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D52A5-6670-4D0B-B0A3-F58973A008C8}" type="doc">
      <dgm:prSet loTypeId="urn:microsoft.com/office/officeart/2005/8/layout/chevron1" loCatId="process" qsTypeId="urn:microsoft.com/office/officeart/2005/8/quickstyle/simple1" qsCatId="simple" csTypeId="urn:microsoft.com/office/officeart/2005/8/colors/accent5_3" csCatId="accent5" phldr="1"/>
      <dgm:spPr/>
    </dgm:pt>
    <dgm:pt modelId="{F76F7DF4-AAF5-4354-9884-EE023B8D8968}">
      <dgm:prSet phldrT="[Text]"/>
      <dgm:spPr/>
      <dgm:t>
        <a:bodyPr/>
        <a:lstStyle/>
        <a:p>
          <a:r>
            <a:rPr lang="en-US" dirty="0" smtClean="0"/>
            <a:t>The Dashboard </a:t>
          </a:r>
          <a:endParaRPr lang="en-US" dirty="0"/>
        </a:p>
      </dgm:t>
    </dgm:pt>
    <dgm:pt modelId="{B3562AD8-6F0A-4067-989B-53F80C632DF1}" type="parTrans" cxnId="{132095A6-E27C-452E-896E-D1FC7DF1498E}">
      <dgm:prSet/>
      <dgm:spPr/>
      <dgm:t>
        <a:bodyPr/>
        <a:lstStyle/>
        <a:p>
          <a:endParaRPr lang="en-US"/>
        </a:p>
      </dgm:t>
    </dgm:pt>
    <dgm:pt modelId="{17275F97-5563-44CD-B9ED-E8CF5A08FFD3}" type="sibTrans" cxnId="{132095A6-E27C-452E-896E-D1FC7DF1498E}">
      <dgm:prSet/>
      <dgm:spPr/>
      <dgm:t>
        <a:bodyPr/>
        <a:lstStyle/>
        <a:p>
          <a:endParaRPr lang="en-US"/>
        </a:p>
      </dgm:t>
    </dgm:pt>
    <dgm:pt modelId="{D3CC9E59-44C3-4A8D-A4AF-747D33023498}">
      <dgm:prSet phldrT="[Text]"/>
      <dgm:spPr/>
      <dgm:t>
        <a:bodyPr/>
        <a:lstStyle/>
        <a:p>
          <a:r>
            <a:rPr lang="en-US" dirty="0" smtClean="0"/>
            <a:t>Local Data</a:t>
          </a:r>
          <a:endParaRPr lang="en-US" dirty="0"/>
        </a:p>
      </dgm:t>
    </dgm:pt>
    <dgm:pt modelId="{4462583C-C36D-4BD6-8614-FBE7575718CF}" type="parTrans" cxnId="{3DEF31E0-DC57-4C48-A281-C0E3253B4F49}">
      <dgm:prSet/>
      <dgm:spPr/>
      <dgm:t>
        <a:bodyPr/>
        <a:lstStyle/>
        <a:p>
          <a:endParaRPr lang="en-US"/>
        </a:p>
      </dgm:t>
    </dgm:pt>
    <dgm:pt modelId="{0A36B6C9-C29B-4B00-8946-6F59F717BAB4}" type="sibTrans" cxnId="{3DEF31E0-DC57-4C48-A281-C0E3253B4F49}">
      <dgm:prSet/>
      <dgm:spPr/>
      <dgm:t>
        <a:bodyPr/>
        <a:lstStyle/>
        <a:p>
          <a:endParaRPr lang="en-US"/>
        </a:p>
      </dgm:t>
    </dgm:pt>
    <dgm:pt modelId="{7CE58778-0DF1-4B58-A718-17E296983B44}">
      <dgm:prSet phldrT="[Text]"/>
      <dgm:spPr/>
      <dgm:t>
        <a:bodyPr/>
        <a:lstStyle/>
        <a:p>
          <a:r>
            <a:rPr lang="en-US" dirty="0" smtClean="0"/>
            <a:t>The LCAP</a:t>
          </a:r>
          <a:endParaRPr lang="en-US" dirty="0"/>
        </a:p>
      </dgm:t>
    </dgm:pt>
    <dgm:pt modelId="{140D53FB-D621-4081-9D00-1049829B8998}" type="parTrans" cxnId="{EE0BBC7C-F5F3-4ADD-A949-A33DA45EAED7}">
      <dgm:prSet/>
      <dgm:spPr/>
      <dgm:t>
        <a:bodyPr/>
        <a:lstStyle/>
        <a:p>
          <a:endParaRPr lang="en-US"/>
        </a:p>
      </dgm:t>
    </dgm:pt>
    <dgm:pt modelId="{172E4ABA-0DFF-4E66-92CD-318462978A80}" type="sibTrans" cxnId="{EE0BBC7C-F5F3-4ADD-A949-A33DA45EAED7}">
      <dgm:prSet/>
      <dgm:spPr/>
      <dgm:t>
        <a:bodyPr/>
        <a:lstStyle/>
        <a:p>
          <a:endParaRPr lang="en-US"/>
        </a:p>
      </dgm:t>
    </dgm:pt>
    <dgm:pt modelId="{64970A88-5020-43BA-A579-B4E695B05A65}" type="pres">
      <dgm:prSet presAssocID="{058D52A5-6670-4D0B-B0A3-F58973A008C8}" presName="Name0" presStyleCnt="0">
        <dgm:presLayoutVars>
          <dgm:dir/>
          <dgm:animLvl val="lvl"/>
          <dgm:resizeHandles val="exact"/>
        </dgm:presLayoutVars>
      </dgm:prSet>
      <dgm:spPr/>
    </dgm:pt>
    <dgm:pt modelId="{44FE9C34-0465-41AB-BD0E-DD370279DC1F}" type="pres">
      <dgm:prSet presAssocID="{F76F7DF4-AAF5-4354-9884-EE023B8D8968}" presName="parTxOnly" presStyleLbl="node1" presStyleIdx="0" presStyleCnt="3">
        <dgm:presLayoutVars>
          <dgm:chMax val="0"/>
          <dgm:chPref val="0"/>
          <dgm:bulletEnabled val="1"/>
        </dgm:presLayoutVars>
      </dgm:prSet>
      <dgm:spPr/>
      <dgm:t>
        <a:bodyPr/>
        <a:lstStyle/>
        <a:p>
          <a:endParaRPr lang="en-US"/>
        </a:p>
      </dgm:t>
    </dgm:pt>
    <dgm:pt modelId="{FC9C21D5-4090-4222-A063-44874C2EB61F}" type="pres">
      <dgm:prSet presAssocID="{17275F97-5563-44CD-B9ED-E8CF5A08FFD3}" presName="parTxOnlySpace" presStyleCnt="0"/>
      <dgm:spPr/>
    </dgm:pt>
    <dgm:pt modelId="{0129940B-9FB1-47A5-B17C-6ADC802D0643}" type="pres">
      <dgm:prSet presAssocID="{D3CC9E59-44C3-4A8D-A4AF-747D33023498}" presName="parTxOnly" presStyleLbl="node1" presStyleIdx="1" presStyleCnt="3">
        <dgm:presLayoutVars>
          <dgm:chMax val="0"/>
          <dgm:chPref val="0"/>
          <dgm:bulletEnabled val="1"/>
        </dgm:presLayoutVars>
      </dgm:prSet>
      <dgm:spPr/>
      <dgm:t>
        <a:bodyPr/>
        <a:lstStyle/>
        <a:p>
          <a:endParaRPr lang="en-US"/>
        </a:p>
      </dgm:t>
    </dgm:pt>
    <dgm:pt modelId="{9D7624E6-6927-40DF-8CCC-F2E877E0EF9D}" type="pres">
      <dgm:prSet presAssocID="{0A36B6C9-C29B-4B00-8946-6F59F717BAB4}" presName="parTxOnlySpace" presStyleCnt="0"/>
      <dgm:spPr/>
    </dgm:pt>
    <dgm:pt modelId="{0B57D0F2-2290-49F1-9C3E-B73370DE9A7A}" type="pres">
      <dgm:prSet presAssocID="{7CE58778-0DF1-4B58-A718-17E296983B44}" presName="parTxOnly" presStyleLbl="node1" presStyleIdx="2" presStyleCnt="3">
        <dgm:presLayoutVars>
          <dgm:chMax val="0"/>
          <dgm:chPref val="0"/>
          <dgm:bulletEnabled val="1"/>
        </dgm:presLayoutVars>
      </dgm:prSet>
      <dgm:spPr/>
      <dgm:t>
        <a:bodyPr/>
        <a:lstStyle/>
        <a:p>
          <a:endParaRPr lang="en-US"/>
        </a:p>
      </dgm:t>
    </dgm:pt>
  </dgm:ptLst>
  <dgm:cxnLst>
    <dgm:cxn modelId="{2572208E-7797-4BAD-9FB7-C23BC81B748F}" type="presOf" srcId="{7CE58778-0DF1-4B58-A718-17E296983B44}" destId="{0B57D0F2-2290-49F1-9C3E-B73370DE9A7A}" srcOrd="0" destOrd="0" presId="urn:microsoft.com/office/officeart/2005/8/layout/chevron1"/>
    <dgm:cxn modelId="{A0175DEA-ED79-4F62-A9F8-686B3BE11956}" type="presOf" srcId="{F76F7DF4-AAF5-4354-9884-EE023B8D8968}" destId="{44FE9C34-0465-41AB-BD0E-DD370279DC1F}" srcOrd="0" destOrd="0" presId="urn:microsoft.com/office/officeart/2005/8/layout/chevron1"/>
    <dgm:cxn modelId="{3DEF31E0-DC57-4C48-A281-C0E3253B4F49}" srcId="{058D52A5-6670-4D0B-B0A3-F58973A008C8}" destId="{D3CC9E59-44C3-4A8D-A4AF-747D33023498}" srcOrd="1" destOrd="0" parTransId="{4462583C-C36D-4BD6-8614-FBE7575718CF}" sibTransId="{0A36B6C9-C29B-4B00-8946-6F59F717BAB4}"/>
    <dgm:cxn modelId="{EE0BBC7C-F5F3-4ADD-A949-A33DA45EAED7}" srcId="{058D52A5-6670-4D0B-B0A3-F58973A008C8}" destId="{7CE58778-0DF1-4B58-A718-17E296983B44}" srcOrd="2" destOrd="0" parTransId="{140D53FB-D621-4081-9D00-1049829B8998}" sibTransId="{172E4ABA-0DFF-4E66-92CD-318462978A80}"/>
    <dgm:cxn modelId="{132095A6-E27C-452E-896E-D1FC7DF1498E}" srcId="{058D52A5-6670-4D0B-B0A3-F58973A008C8}" destId="{F76F7DF4-AAF5-4354-9884-EE023B8D8968}" srcOrd="0" destOrd="0" parTransId="{B3562AD8-6F0A-4067-989B-53F80C632DF1}" sibTransId="{17275F97-5563-44CD-B9ED-E8CF5A08FFD3}"/>
    <dgm:cxn modelId="{DF9C0ECA-33BF-4887-A491-6DD7ABC13865}" type="presOf" srcId="{058D52A5-6670-4D0B-B0A3-F58973A008C8}" destId="{64970A88-5020-43BA-A579-B4E695B05A65}" srcOrd="0" destOrd="0" presId="urn:microsoft.com/office/officeart/2005/8/layout/chevron1"/>
    <dgm:cxn modelId="{75F24E20-AD6C-4CE7-AC43-A35E504FAD8F}" type="presOf" srcId="{D3CC9E59-44C3-4A8D-A4AF-747D33023498}" destId="{0129940B-9FB1-47A5-B17C-6ADC802D0643}" srcOrd="0" destOrd="0" presId="urn:microsoft.com/office/officeart/2005/8/layout/chevron1"/>
    <dgm:cxn modelId="{7EB0FE39-15C4-468E-8E6F-C169FF131582}" type="presParOf" srcId="{64970A88-5020-43BA-A579-B4E695B05A65}" destId="{44FE9C34-0465-41AB-BD0E-DD370279DC1F}" srcOrd="0" destOrd="0" presId="urn:microsoft.com/office/officeart/2005/8/layout/chevron1"/>
    <dgm:cxn modelId="{3D2A363B-0A19-4261-A405-E73632A8E208}" type="presParOf" srcId="{64970A88-5020-43BA-A579-B4E695B05A65}" destId="{FC9C21D5-4090-4222-A063-44874C2EB61F}" srcOrd="1" destOrd="0" presId="urn:microsoft.com/office/officeart/2005/8/layout/chevron1"/>
    <dgm:cxn modelId="{C05D1ADF-3D2D-44B4-BA7F-148CC2BAE905}" type="presParOf" srcId="{64970A88-5020-43BA-A579-B4E695B05A65}" destId="{0129940B-9FB1-47A5-B17C-6ADC802D0643}" srcOrd="2" destOrd="0" presId="urn:microsoft.com/office/officeart/2005/8/layout/chevron1"/>
    <dgm:cxn modelId="{9BD15644-C41D-489D-B1A0-02AF283CB7B5}" type="presParOf" srcId="{64970A88-5020-43BA-A579-B4E695B05A65}" destId="{9D7624E6-6927-40DF-8CCC-F2E877E0EF9D}" srcOrd="3" destOrd="0" presId="urn:microsoft.com/office/officeart/2005/8/layout/chevron1"/>
    <dgm:cxn modelId="{A3ED3B6E-B2A5-44D0-A682-567331AC0E80}" type="presParOf" srcId="{64970A88-5020-43BA-A579-B4E695B05A65}" destId="{0B57D0F2-2290-49F1-9C3E-B73370DE9A7A}"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E9C34-0465-41AB-BD0E-DD370279DC1F}">
      <dsp:nvSpPr>
        <dsp:cNvPr id="0" name=""/>
        <dsp:cNvSpPr/>
      </dsp:nvSpPr>
      <dsp:spPr>
        <a:xfrm>
          <a:off x="1962" y="647300"/>
          <a:ext cx="2391187" cy="956474"/>
        </a:xfrm>
        <a:prstGeom prst="chevron">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The Dashboard </a:t>
          </a:r>
          <a:endParaRPr lang="en-US" sz="2100" kern="1200" dirty="0"/>
        </a:p>
      </dsp:txBody>
      <dsp:txXfrm>
        <a:off x="480199" y="647300"/>
        <a:ext cx="1434713" cy="956474"/>
      </dsp:txXfrm>
    </dsp:sp>
    <dsp:sp modelId="{0129940B-9FB1-47A5-B17C-6ADC802D0643}">
      <dsp:nvSpPr>
        <dsp:cNvPr id="0" name=""/>
        <dsp:cNvSpPr/>
      </dsp:nvSpPr>
      <dsp:spPr>
        <a:xfrm>
          <a:off x="2154031" y="647300"/>
          <a:ext cx="2391187" cy="956474"/>
        </a:xfrm>
        <a:prstGeom prst="chevron">
          <a:avLst/>
        </a:prstGeom>
        <a:solidFill>
          <a:schemeClr val="accent5">
            <a:shade val="80000"/>
            <a:hueOff val="102610"/>
            <a:satOff val="-1119"/>
            <a:lumOff val="127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Local Data</a:t>
          </a:r>
          <a:endParaRPr lang="en-US" sz="2100" kern="1200" dirty="0"/>
        </a:p>
      </dsp:txBody>
      <dsp:txXfrm>
        <a:off x="2632268" y="647300"/>
        <a:ext cx="1434713" cy="956474"/>
      </dsp:txXfrm>
    </dsp:sp>
    <dsp:sp modelId="{0B57D0F2-2290-49F1-9C3E-B73370DE9A7A}">
      <dsp:nvSpPr>
        <dsp:cNvPr id="0" name=""/>
        <dsp:cNvSpPr/>
      </dsp:nvSpPr>
      <dsp:spPr>
        <a:xfrm>
          <a:off x="4306099" y="647300"/>
          <a:ext cx="2391187" cy="956474"/>
        </a:xfrm>
        <a:prstGeom prst="chevron">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The LCAP</a:t>
          </a:r>
          <a:endParaRPr lang="en-US" sz="2100" kern="1200" dirty="0"/>
        </a:p>
      </dsp:txBody>
      <dsp:txXfrm>
        <a:off x="4784336" y="647300"/>
        <a:ext cx="1434713" cy="9564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466801" lvl="0" indent="-324168" algn="l" rtl="0">
              <a:lnSpc>
                <a:spcPct val="100000"/>
              </a:lnSpc>
              <a:spcBef>
                <a:spcPts val="0"/>
              </a:spcBef>
              <a:spcAft>
                <a:spcPts val="0"/>
              </a:spcAft>
              <a:buClr>
                <a:schemeClr val="dk1"/>
              </a:buClr>
              <a:buSzPts val="1400"/>
              <a:buChar char="●"/>
            </a:pPr>
            <a:r>
              <a:rPr lang="en-US" sz="1400">
                <a:latin typeface="Arial"/>
                <a:ea typeface="Arial"/>
                <a:cs typeface="Arial"/>
                <a:sym typeface="Arial"/>
              </a:rPr>
              <a:t>AB716 - January 1, 2019</a:t>
            </a:r>
            <a:endParaRPr/>
          </a:p>
        </p:txBody>
      </p:sp>
      <p:sp>
        <p:nvSpPr>
          <p:cNvPr id="160" name="Google Shape;160;p4: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437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endParaRPr dirty="0"/>
          </a:p>
          <a:p>
            <a:pPr marL="350101" lvl="0" indent="-142633" algn="l" rtl="0">
              <a:lnSpc>
                <a:spcPct val="100000"/>
              </a:lnSpc>
              <a:spcBef>
                <a:spcPts val="0"/>
              </a:spcBef>
              <a:spcAft>
                <a:spcPts val="0"/>
              </a:spcAft>
              <a:buClr>
                <a:schemeClr val="dk1"/>
              </a:buClr>
              <a:buSzPts val="3200"/>
              <a:buNone/>
            </a:pPr>
            <a:endParaRPr sz="2500" dirty="0">
              <a:highlight>
                <a:schemeClr val="lt1"/>
              </a:highlight>
              <a:latin typeface="Arial"/>
              <a:ea typeface="Arial"/>
              <a:cs typeface="Arial"/>
              <a:sym typeface="Arial"/>
            </a:endParaRPr>
          </a:p>
          <a:p>
            <a:pPr marL="350101" lvl="0" indent="-142633" algn="l" rtl="0">
              <a:lnSpc>
                <a:spcPct val="100000"/>
              </a:lnSpc>
              <a:spcBef>
                <a:spcPts val="0"/>
              </a:spcBef>
              <a:spcAft>
                <a:spcPts val="0"/>
              </a:spcAft>
              <a:buClr>
                <a:schemeClr val="dk1"/>
              </a:buClr>
              <a:buSzPts val="3200"/>
              <a:buNone/>
            </a:pPr>
            <a:endParaRPr sz="2500" dirty="0">
              <a:highlight>
                <a:schemeClr val="lt1"/>
              </a:highlight>
              <a:latin typeface="Arial"/>
              <a:ea typeface="Arial"/>
              <a:cs typeface="Arial"/>
              <a:sym typeface="Arial"/>
            </a:endParaRPr>
          </a:p>
          <a:p>
            <a:pPr marL="350101" lvl="0" indent="-142633" algn="l" rtl="0">
              <a:lnSpc>
                <a:spcPct val="100000"/>
              </a:lnSpc>
              <a:spcBef>
                <a:spcPts val="0"/>
              </a:spcBef>
              <a:spcAft>
                <a:spcPts val="0"/>
              </a:spcAft>
              <a:buClr>
                <a:schemeClr val="dk1"/>
              </a:buClr>
              <a:buSzPts val="3200"/>
              <a:buNone/>
            </a:pPr>
            <a:r>
              <a:rPr lang="en-US" sz="2500" dirty="0">
                <a:highlight>
                  <a:schemeClr val="lt1"/>
                </a:highlight>
                <a:latin typeface="Arial"/>
                <a:ea typeface="Arial"/>
                <a:cs typeface="Arial"/>
                <a:sym typeface="Arial"/>
              </a:rPr>
              <a:t>English Language Arts DFS for </a:t>
            </a:r>
            <a:r>
              <a:rPr lang="en-US" sz="2500" b="1" dirty="0">
                <a:highlight>
                  <a:schemeClr val="lt1"/>
                </a:highlight>
                <a:latin typeface="Arial"/>
                <a:ea typeface="Arial"/>
                <a:cs typeface="Arial"/>
                <a:sym typeface="Arial"/>
              </a:rPr>
              <a:t>2017-2018</a:t>
            </a:r>
            <a:r>
              <a:rPr lang="en-US" sz="2500" dirty="0">
                <a:highlight>
                  <a:schemeClr val="lt1"/>
                </a:highlight>
                <a:latin typeface="Arial"/>
                <a:ea typeface="Arial"/>
                <a:cs typeface="Arial"/>
                <a:sym typeface="Arial"/>
              </a:rPr>
              <a:t>: -20.8 </a:t>
            </a:r>
            <a:endParaRPr sz="2500" dirty="0">
              <a:highlight>
                <a:schemeClr val="lt1"/>
              </a:highlight>
              <a:latin typeface="Arial"/>
              <a:ea typeface="Arial"/>
              <a:cs typeface="Arial"/>
              <a:sym typeface="Arial"/>
            </a:endParaRPr>
          </a:p>
          <a:p>
            <a:pPr marL="816902" lvl="0" indent="-142633" algn="l" rtl="0">
              <a:lnSpc>
                <a:spcPct val="100000"/>
              </a:lnSpc>
              <a:spcBef>
                <a:spcPts val="0"/>
              </a:spcBef>
              <a:spcAft>
                <a:spcPts val="0"/>
              </a:spcAft>
              <a:buClr>
                <a:schemeClr val="dk1"/>
              </a:buClr>
              <a:buSzPts val="3200"/>
              <a:buNone/>
            </a:pPr>
            <a:r>
              <a:rPr lang="en-US" sz="2500" dirty="0">
                <a:highlight>
                  <a:schemeClr val="lt1"/>
                </a:highlight>
                <a:latin typeface="Arial"/>
                <a:ea typeface="Arial"/>
                <a:cs typeface="Arial"/>
                <a:sym typeface="Arial"/>
              </a:rPr>
              <a:t>Prior year (2016-2017) DFS: -27.8</a:t>
            </a:r>
            <a:endParaRPr sz="2500" dirty="0">
              <a:highlight>
                <a:schemeClr val="lt1"/>
              </a:highlight>
              <a:latin typeface="Arial"/>
              <a:ea typeface="Arial"/>
              <a:cs typeface="Arial"/>
              <a:sym typeface="Arial"/>
            </a:endParaRPr>
          </a:p>
          <a:p>
            <a:pPr marL="816902" lvl="0" indent="-142633" algn="l" rtl="0">
              <a:lnSpc>
                <a:spcPct val="100000"/>
              </a:lnSpc>
              <a:spcBef>
                <a:spcPts val="0"/>
              </a:spcBef>
              <a:spcAft>
                <a:spcPts val="0"/>
              </a:spcAft>
              <a:buClr>
                <a:schemeClr val="dk1"/>
              </a:buClr>
              <a:buSzPts val="3200"/>
              <a:buNone/>
            </a:pPr>
            <a:r>
              <a:rPr lang="en-US" sz="2500" dirty="0">
                <a:highlight>
                  <a:schemeClr val="lt1"/>
                </a:highlight>
                <a:latin typeface="Arial"/>
                <a:ea typeface="Arial"/>
                <a:cs typeface="Arial"/>
                <a:sym typeface="Arial"/>
              </a:rPr>
              <a:t>Difference: </a:t>
            </a:r>
            <a:r>
              <a:rPr lang="en-US" sz="2500" dirty="0">
                <a:solidFill>
                  <a:srgbClr val="00FF00"/>
                </a:solidFill>
                <a:highlight>
                  <a:schemeClr val="lt1"/>
                </a:highlight>
                <a:latin typeface="Arial"/>
                <a:ea typeface="Arial"/>
                <a:cs typeface="Arial"/>
                <a:sym typeface="Arial"/>
              </a:rPr>
              <a:t>+7.0</a:t>
            </a:r>
            <a:endParaRPr sz="2500" dirty="0">
              <a:solidFill>
                <a:srgbClr val="00FF00"/>
              </a:solidFill>
              <a:highlight>
                <a:schemeClr val="lt1"/>
              </a:highlight>
              <a:latin typeface="Arial"/>
              <a:ea typeface="Arial"/>
              <a:cs typeface="Arial"/>
              <a:sym typeface="Arial"/>
            </a:endParaRPr>
          </a:p>
          <a:p>
            <a:pPr marL="350101" lvl="0" indent="-142633" algn="l" rtl="0">
              <a:lnSpc>
                <a:spcPct val="100000"/>
              </a:lnSpc>
              <a:spcBef>
                <a:spcPts val="0"/>
              </a:spcBef>
              <a:spcAft>
                <a:spcPts val="0"/>
              </a:spcAft>
              <a:buClr>
                <a:schemeClr val="dk1"/>
              </a:buClr>
              <a:buSzPts val="3200"/>
              <a:buNone/>
            </a:pPr>
            <a:endParaRPr sz="2500" dirty="0">
              <a:highlight>
                <a:schemeClr val="lt1"/>
              </a:highlight>
              <a:latin typeface="Arial"/>
              <a:ea typeface="Arial"/>
              <a:cs typeface="Arial"/>
              <a:sym typeface="Arial"/>
            </a:endParaRPr>
          </a:p>
          <a:p>
            <a:pPr marL="350101" lvl="0" indent="-142633" algn="l" rtl="0">
              <a:lnSpc>
                <a:spcPct val="100000"/>
              </a:lnSpc>
              <a:spcBef>
                <a:spcPts val="0"/>
              </a:spcBef>
              <a:spcAft>
                <a:spcPts val="0"/>
              </a:spcAft>
              <a:buClr>
                <a:schemeClr val="dk1"/>
              </a:buClr>
              <a:buSzPts val="3200"/>
              <a:buNone/>
            </a:pPr>
            <a:r>
              <a:rPr lang="en-US" sz="2500" dirty="0">
                <a:highlight>
                  <a:schemeClr val="lt1"/>
                </a:highlight>
                <a:latin typeface="Arial"/>
                <a:ea typeface="Arial"/>
                <a:cs typeface="Arial"/>
                <a:sym typeface="Arial"/>
              </a:rPr>
              <a:t>Math DFS for </a:t>
            </a:r>
            <a:r>
              <a:rPr lang="en-US" sz="2500" b="1" dirty="0">
                <a:highlight>
                  <a:schemeClr val="lt1"/>
                </a:highlight>
                <a:latin typeface="Arial"/>
                <a:ea typeface="Arial"/>
                <a:cs typeface="Arial"/>
                <a:sym typeface="Arial"/>
              </a:rPr>
              <a:t>2017-2018</a:t>
            </a:r>
            <a:r>
              <a:rPr lang="en-US" sz="2500" dirty="0">
                <a:highlight>
                  <a:schemeClr val="lt1"/>
                </a:highlight>
                <a:latin typeface="Arial"/>
                <a:ea typeface="Arial"/>
                <a:cs typeface="Arial"/>
                <a:sym typeface="Arial"/>
              </a:rPr>
              <a:t>: -66.4 </a:t>
            </a:r>
            <a:endParaRPr sz="2500" dirty="0">
              <a:highlight>
                <a:schemeClr val="lt1"/>
              </a:highlight>
              <a:latin typeface="Arial"/>
              <a:ea typeface="Arial"/>
              <a:cs typeface="Arial"/>
              <a:sym typeface="Arial"/>
            </a:endParaRPr>
          </a:p>
          <a:p>
            <a:pPr marL="816902" lvl="0" indent="-142633" algn="l" rtl="0">
              <a:lnSpc>
                <a:spcPct val="100000"/>
              </a:lnSpc>
              <a:spcBef>
                <a:spcPts val="0"/>
              </a:spcBef>
              <a:spcAft>
                <a:spcPts val="0"/>
              </a:spcAft>
              <a:buClr>
                <a:schemeClr val="dk1"/>
              </a:buClr>
              <a:buSzPts val="3200"/>
              <a:buNone/>
            </a:pPr>
            <a:r>
              <a:rPr lang="en-US" sz="2500" dirty="0">
                <a:highlight>
                  <a:schemeClr val="lt1"/>
                </a:highlight>
                <a:latin typeface="Arial"/>
                <a:ea typeface="Arial"/>
                <a:cs typeface="Arial"/>
                <a:sym typeface="Arial"/>
              </a:rPr>
              <a:t>Prior year (2016-2017) DFS: -79.7</a:t>
            </a:r>
            <a:endParaRPr sz="2500" dirty="0">
              <a:highlight>
                <a:schemeClr val="lt1"/>
              </a:highlight>
              <a:latin typeface="Arial"/>
              <a:ea typeface="Arial"/>
              <a:cs typeface="Arial"/>
              <a:sym typeface="Arial"/>
            </a:endParaRPr>
          </a:p>
          <a:p>
            <a:pPr marL="816902" lvl="0" indent="-142633" algn="l" rtl="0">
              <a:lnSpc>
                <a:spcPct val="100000"/>
              </a:lnSpc>
              <a:spcBef>
                <a:spcPts val="0"/>
              </a:spcBef>
              <a:spcAft>
                <a:spcPts val="0"/>
              </a:spcAft>
              <a:buClr>
                <a:schemeClr val="dk1"/>
              </a:buClr>
              <a:buSzPts val="3200"/>
              <a:buNone/>
            </a:pPr>
            <a:r>
              <a:rPr lang="en-US" sz="2500" dirty="0">
                <a:highlight>
                  <a:schemeClr val="lt1"/>
                </a:highlight>
                <a:latin typeface="Arial"/>
                <a:ea typeface="Arial"/>
                <a:cs typeface="Arial"/>
                <a:sym typeface="Arial"/>
              </a:rPr>
              <a:t>Difference: </a:t>
            </a:r>
            <a:r>
              <a:rPr lang="en-US" sz="2500" dirty="0">
                <a:solidFill>
                  <a:srgbClr val="00FF00"/>
                </a:solidFill>
                <a:highlight>
                  <a:schemeClr val="lt1"/>
                </a:highlight>
                <a:latin typeface="Arial"/>
                <a:ea typeface="Arial"/>
                <a:cs typeface="Arial"/>
                <a:sym typeface="Arial"/>
              </a:rPr>
              <a:t>+13.3</a:t>
            </a:r>
            <a:endParaRPr sz="2500" dirty="0">
              <a:solidFill>
                <a:srgbClr val="00FF00"/>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DFS - Distance from Standard ( Distance from level 3)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State indicator goes to the State Board of Education in November 2018 (Likely to be approved, however not official) </a:t>
            </a:r>
            <a:endParaRPr dirty="0"/>
          </a:p>
          <a:p>
            <a:pPr marL="466801" lvl="0" indent="-324168" algn="l" rtl="0">
              <a:lnSpc>
                <a:spcPct val="100000"/>
              </a:lnSpc>
              <a:spcBef>
                <a:spcPts val="0"/>
              </a:spcBef>
              <a:spcAft>
                <a:spcPts val="0"/>
              </a:spcAft>
              <a:buSzPts val="1400"/>
              <a:buChar char="-"/>
            </a:pPr>
            <a:r>
              <a:rPr lang="en-US" dirty="0"/>
              <a:t>Students who leave in their </a:t>
            </a:r>
            <a:endParaRPr dirty="0"/>
          </a:p>
        </p:txBody>
      </p:sp>
      <p:sp>
        <p:nvSpPr>
          <p:cNvPr id="201" name="Google Shape;201;p9: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6538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0: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488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1:notes"/>
          <p:cNvSpPr txBox="1">
            <a:spLocks noGrp="1"/>
          </p:cNvSpPr>
          <p:nvPr>
            <p:ph type="body" idx="1"/>
          </p:nvPr>
        </p:nvSpPr>
        <p:spPr>
          <a:xfrm>
            <a:off x="702628" y="4423331"/>
            <a:ext cx="5621020" cy="4190524"/>
          </a:xfrm>
          <a:prstGeom prst="rect">
            <a:avLst/>
          </a:prstGeom>
          <a:noFill/>
          <a:ln>
            <a:noFill/>
          </a:ln>
        </p:spPr>
        <p:txBody>
          <a:bodyPr spcFirstLastPara="1" wrap="square" lIns="93325" tIns="46650" rIns="93325" bIns="46650" anchor="t" anchorCtr="0">
            <a:noAutofit/>
          </a:bodyPr>
          <a:lstStyle/>
          <a:p>
            <a:pPr marL="457200" marR="0" lvl="0" indent="-228600" algn="l" rtl="0">
              <a:lnSpc>
                <a:spcPct val="100000"/>
              </a:lnSpc>
              <a:spcBef>
                <a:spcPts val="0"/>
              </a:spcBef>
              <a:spcAft>
                <a:spcPts val="0"/>
              </a:spcAft>
              <a:buSzPts val="1400"/>
              <a:buNone/>
            </a:pPr>
            <a:endParaRPr/>
          </a:p>
        </p:txBody>
      </p:sp>
      <p:sp>
        <p:nvSpPr>
          <p:cNvPr id="217" name="Google Shape;217;p11:notes"/>
          <p:cNvSpPr txBox="1">
            <a:spLocks noGrp="1"/>
          </p:cNvSpPr>
          <p:nvPr>
            <p:ph type="sldNum" idx="12"/>
          </p:nvPr>
        </p:nvSpPr>
        <p:spPr>
          <a:xfrm>
            <a:off x="3979930" y="8845045"/>
            <a:ext cx="3044719" cy="465614"/>
          </a:xfrm>
          <a:prstGeom prst="rect">
            <a:avLst/>
          </a:prstGeom>
          <a:noFill/>
          <a:ln>
            <a:noFill/>
          </a:ln>
        </p:spPr>
        <p:txBody>
          <a:bodyPr spcFirstLastPara="1" wrap="square" lIns="93325" tIns="46650" rIns="93325" bIns="466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66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txBox="1">
            <a:spLocks noGrp="1"/>
          </p:cNvSpPr>
          <p:nvPr>
            <p:ph type="body" idx="1"/>
          </p:nvPr>
        </p:nvSpPr>
        <p:spPr>
          <a:xfrm>
            <a:off x="702628" y="4423331"/>
            <a:ext cx="5621020" cy="4190524"/>
          </a:xfrm>
          <a:prstGeom prst="rect">
            <a:avLst/>
          </a:prstGeom>
        </p:spPr>
        <p:txBody>
          <a:bodyPr spcFirstLastPara="1" wrap="square" lIns="93345" tIns="46660" rIns="93345" bIns="46660" anchor="t" anchorCtr="0">
            <a:noAutofit/>
          </a:bodyPr>
          <a:lstStyle/>
          <a:p>
            <a:pPr marL="0" indent="0"/>
            <a:endParaRPr dirty="0"/>
          </a:p>
        </p:txBody>
      </p:sp>
      <p:sp>
        <p:nvSpPr>
          <p:cNvPr id="302" name="Google Shape;302;p12:notes"/>
          <p:cNvSpPr>
            <a:spLocks noGrp="1" noRot="1" noChangeAspect="1"/>
          </p:cNvSpPr>
          <p:nvPr>
            <p:ph type="sldImg" idx="2"/>
          </p:nvPr>
        </p:nvSpPr>
        <p:spPr>
          <a:xfrm>
            <a:off x="1184275" y="698500"/>
            <a:ext cx="46577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2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196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omparison" type="twoTxTwoObj">
  <p:cSld name="TWO_OBJECTS_WITH_TEXT">
    <p:bg>
      <p:bgPr>
        <a:gradFill>
          <a:gsLst>
            <a:gs pos="0">
              <a:schemeClr val="lt1"/>
            </a:gs>
            <a:gs pos="100000">
              <a:srgbClr val="939393"/>
            </a:gs>
          </a:gsLst>
          <a:path path="circle">
            <a:fillToRect l="50000" t="50000" r="50000" b="50000"/>
          </a:path>
          <a:tileRect/>
        </a:gradFill>
        <a:effectLst/>
      </p:bgPr>
    </p:bg>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273050"/>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1"/>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lvl1pPr marL="457200" marR="0" lvl="0" indent="-228600" algn="l" rtl="0">
              <a:spcBef>
                <a:spcPts val="480"/>
              </a:spcBef>
              <a:spcAft>
                <a:spcPts val="0"/>
              </a:spcAft>
              <a:buClr>
                <a:schemeClr val="lt1"/>
              </a:buClr>
              <a:buSzPts val="2400"/>
              <a:buFont typeface="Arial"/>
              <a:buNone/>
              <a:defRPr sz="2400" b="0">
                <a:solidFill>
                  <a:schemeClr val="lt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lvl1pPr marL="457200" marR="0" lvl="0" indent="-228600" algn="l" rtl="0">
              <a:spcBef>
                <a:spcPts val="480"/>
              </a:spcBef>
              <a:spcAft>
                <a:spcPts val="0"/>
              </a:spcAft>
              <a:buClr>
                <a:schemeClr val="lt1"/>
              </a:buClr>
              <a:buSzPts val="2400"/>
              <a:buFont typeface="Arial"/>
              <a:buNone/>
              <a:defRPr sz="2400" b="0">
                <a:solidFill>
                  <a:schemeClr val="lt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body" idx="3"/>
          </p:nvPr>
        </p:nvSpPr>
        <p:spPr>
          <a:xfrm>
            <a:off x="457200" y="1444294"/>
            <a:ext cx="4040188" cy="3941763"/>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body" idx="4"/>
          </p:nvPr>
        </p:nvSpPr>
        <p:spPr>
          <a:xfrm>
            <a:off x="4645025" y="1444294"/>
            <a:ext cx="4041775" cy="3941763"/>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2"/>
          <p:cNvSpPr txBox="1">
            <a:spLocks noGrp="1"/>
          </p:cNvSpPr>
          <p:nvPr>
            <p:ph type="body" idx="1"/>
          </p:nvPr>
        </p:nvSpPr>
        <p:spPr>
          <a:xfrm>
            <a:off x="457200" y="1481328"/>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6858000"/>
          </a:xfrm>
          <a:prstGeom prst="rect">
            <a:avLst/>
          </a:prstGeom>
        </p:spPr>
      </p:pic>
      <p:pic>
        <p:nvPicPr>
          <p:cNvPr id="2" name="Picture 1"/>
          <p:cNvPicPr>
            <a:picLocks noChangeAspect="1"/>
          </p:cNvPicPr>
          <p:nvPr userDrawn="1"/>
        </p:nvPicPr>
        <p:blipFill>
          <a:blip r:embed="rId3"/>
          <a:stretch>
            <a:fillRect/>
          </a:stretch>
        </p:blipFill>
        <p:spPr>
          <a:xfrm>
            <a:off x="0" y="0"/>
            <a:ext cx="9144000" cy="1371600"/>
          </a:xfrm>
          <a:prstGeom prst="rect">
            <a:avLst/>
          </a:prstGeom>
        </p:spPr>
      </p:pic>
      <p:pic>
        <p:nvPicPr>
          <p:cNvPr id="9" name="Picture 8"/>
          <p:cNvPicPr>
            <a:picLocks noChangeAspect="1"/>
          </p:cNvPicPr>
          <p:nvPr userDrawn="1"/>
        </p:nvPicPr>
        <p:blipFill>
          <a:blip r:embed="rId4"/>
          <a:stretch>
            <a:fillRect/>
          </a:stretch>
        </p:blipFill>
        <p:spPr>
          <a:xfrm>
            <a:off x="7802906" y="178157"/>
            <a:ext cx="1016000" cy="1041400"/>
          </a:xfrm>
          <a:prstGeom prst="rect">
            <a:avLst/>
          </a:prstGeom>
        </p:spPr>
      </p:pic>
      <p:sp>
        <p:nvSpPr>
          <p:cNvPr id="7" name="Text Placeholder 6"/>
          <p:cNvSpPr>
            <a:spLocks noGrp="1"/>
          </p:cNvSpPr>
          <p:nvPr>
            <p:ph type="body" sz="quarter" idx="13" hasCustomPrompt="1"/>
          </p:nvPr>
        </p:nvSpPr>
        <p:spPr>
          <a:xfrm>
            <a:off x="236306" y="360363"/>
            <a:ext cx="7274157" cy="858837"/>
          </a:xfrm>
          <a:prstGeom prst="rect">
            <a:avLst/>
          </a:prstGeom>
        </p:spPr>
        <p:txBody>
          <a:bodyPr/>
          <a:lstStyle>
            <a:lvl1pPr marL="0" indent="0">
              <a:buNone/>
              <a:defRPr/>
            </a:lvl1pPr>
          </a:lstStyle>
          <a:p>
            <a:pPr lvl="0"/>
            <a:r>
              <a:rPr lang="en-US" dirty="0" smtClean="0"/>
              <a:t>Title</a:t>
            </a:r>
          </a:p>
        </p:txBody>
      </p:sp>
      <p:sp>
        <p:nvSpPr>
          <p:cNvPr id="11" name="Content Placeholder 10"/>
          <p:cNvSpPr>
            <a:spLocks noGrp="1"/>
          </p:cNvSpPr>
          <p:nvPr>
            <p:ph sz="quarter" idx="14" hasCustomPrompt="1"/>
          </p:nvPr>
        </p:nvSpPr>
        <p:spPr>
          <a:xfrm>
            <a:off x="236538" y="2237574"/>
            <a:ext cx="4273817" cy="4456914"/>
          </a:xfrm>
          <a:prstGeom prst="rect">
            <a:avLst/>
          </a:prstGeom>
        </p:spPr>
        <p:txBody>
          <a:bodyPr/>
          <a:lstStyle>
            <a:lvl1pPr>
              <a:defRPr/>
            </a:lvl1pPr>
          </a:lstStyle>
          <a:p>
            <a:pPr lvl="0"/>
            <a:r>
              <a:rPr lang="en-US" dirty="0" smtClean="0"/>
              <a:t>Click to add text</a:t>
            </a:r>
            <a:endParaRPr lang="en-US" dirty="0"/>
          </a:p>
        </p:txBody>
      </p:sp>
      <p:sp>
        <p:nvSpPr>
          <p:cNvPr id="12" name="Content Placeholder 10"/>
          <p:cNvSpPr>
            <a:spLocks noGrp="1"/>
          </p:cNvSpPr>
          <p:nvPr>
            <p:ph sz="quarter" idx="15" hasCustomPrompt="1"/>
          </p:nvPr>
        </p:nvSpPr>
        <p:spPr>
          <a:xfrm>
            <a:off x="4590561" y="2237574"/>
            <a:ext cx="4228345" cy="4456912"/>
          </a:xfrm>
          <a:prstGeom prst="rect">
            <a:avLst/>
          </a:prstGeom>
        </p:spPr>
        <p:txBody>
          <a:bodyPr/>
          <a:lstStyle>
            <a:lvl1pPr>
              <a:defRPr/>
            </a:lvl1pPr>
          </a:lstStyle>
          <a:p>
            <a:pPr lvl="0"/>
            <a:r>
              <a:rPr lang="en-US" dirty="0" smtClean="0"/>
              <a:t>Click to add text</a:t>
            </a:r>
            <a:endParaRPr lang="en-US" dirty="0"/>
          </a:p>
        </p:txBody>
      </p:sp>
      <p:sp>
        <p:nvSpPr>
          <p:cNvPr id="4" name="Text Placeholder 3"/>
          <p:cNvSpPr>
            <a:spLocks noGrp="1"/>
          </p:cNvSpPr>
          <p:nvPr>
            <p:ph type="body" sz="quarter" idx="16" hasCustomPrompt="1"/>
          </p:nvPr>
        </p:nvSpPr>
        <p:spPr>
          <a:xfrm>
            <a:off x="236538" y="1509713"/>
            <a:ext cx="4273817" cy="709612"/>
          </a:xfrm>
          <a:prstGeom prst="rect">
            <a:avLst/>
          </a:prstGeom>
        </p:spPr>
        <p:txBody>
          <a:bodyPr/>
          <a:lstStyle>
            <a:lvl1pPr marL="0" indent="0">
              <a:buNone/>
              <a:defRPr baseline="0"/>
            </a:lvl1pPr>
          </a:lstStyle>
          <a:p>
            <a:pPr lvl="0"/>
            <a:r>
              <a:rPr lang="en-US" dirty="0" smtClean="0"/>
              <a:t>Click to add text</a:t>
            </a:r>
          </a:p>
        </p:txBody>
      </p:sp>
      <p:sp>
        <p:nvSpPr>
          <p:cNvPr id="13" name="Text Placeholder 3"/>
          <p:cNvSpPr>
            <a:spLocks noGrp="1"/>
          </p:cNvSpPr>
          <p:nvPr>
            <p:ph type="body" sz="quarter" idx="17" hasCustomPrompt="1"/>
          </p:nvPr>
        </p:nvSpPr>
        <p:spPr>
          <a:xfrm>
            <a:off x="4590561" y="1506825"/>
            <a:ext cx="4228345" cy="709612"/>
          </a:xfrm>
          <a:prstGeom prst="rect">
            <a:avLst/>
          </a:prstGeom>
        </p:spPr>
        <p:txBody>
          <a:bodyPr/>
          <a:lstStyle>
            <a:lvl1pPr marL="0" indent="0">
              <a:buNone/>
              <a:defRPr baseline="0"/>
            </a:lvl1pPr>
          </a:lstStyle>
          <a:p>
            <a:pPr lvl="0"/>
            <a:r>
              <a:rPr lang="en-US" dirty="0" smtClean="0"/>
              <a:t>Click to add text</a:t>
            </a:r>
          </a:p>
        </p:txBody>
      </p:sp>
    </p:spTree>
    <p:extLst>
      <p:ext uri="{BB962C8B-B14F-4D97-AF65-F5344CB8AC3E}">
        <p14:creationId xmlns:p14="http://schemas.microsoft.com/office/powerpoint/2010/main" val="1653522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mp;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6858000"/>
          </a:xfrm>
          <a:prstGeom prst="rect">
            <a:avLst/>
          </a:prstGeom>
        </p:spPr>
      </p:pic>
      <p:pic>
        <p:nvPicPr>
          <p:cNvPr id="2" name="Picture 1"/>
          <p:cNvPicPr>
            <a:picLocks noChangeAspect="1"/>
          </p:cNvPicPr>
          <p:nvPr userDrawn="1"/>
        </p:nvPicPr>
        <p:blipFill>
          <a:blip r:embed="rId3"/>
          <a:stretch>
            <a:fillRect/>
          </a:stretch>
        </p:blipFill>
        <p:spPr>
          <a:xfrm>
            <a:off x="0" y="0"/>
            <a:ext cx="9144000" cy="1371600"/>
          </a:xfrm>
          <a:prstGeom prst="rect">
            <a:avLst/>
          </a:prstGeom>
        </p:spPr>
      </p:pic>
      <p:pic>
        <p:nvPicPr>
          <p:cNvPr id="9" name="Picture 8"/>
          <p:cNvPicPr>
            <a:picLocks noChangeAspect="1"/>
          </p:cNvPicPr>
          <p:nvPr userDrawn="1"/>
        </p:nvPicPr>
        <p:blipFill>
          <a:blip r:embed="rId4"/>
          <a:stretch>
            <a:fillRect/>
          </a:stretch>
        </p:blipFill>
        <p:spPr>
          <a:xfrm>
            <a:off x="7802906" y="178157"/>
            <a:ext cx="1016000" cy="1041400"/>
          </a:xfrm>
          <a:prstGeom prst="rect">
            <a:avLst/>
          </a:prstGeom>
        </p:spPr>
      </p:pic>
      <p:sp>
        <p:nvSpPr>
          <p:cNvPr id="7" name="Text Placeholder 6"/>
          <p:cNvSpPr>
            <a:spLocks noGrp="1"/>
          </p:cNvSpPr>
          <p:nvPr>
            <p:ph type="body" sz="quarter" idx="13" hasCustomPrompt="1"/>
          </p:nvPr>
        </p:nvSpPr>
        <p:spPr>
          <a:xfrm>
            <a:off x="236306" y="360363"/>
            <a:ext cx="7274157" cy="858837"/>
          </a:xfrm>
          <a:prstGeom prst="rect">
            <a:avLst/>
          </a:prstGeom>
        </p:spPr>
        <p:txBody>
          <a:bodyPr/>
          <a:lstStyle>
            <a:lvl1pPr marL="0" indent="0">
              <a:buNone/>
              <a:defRPr/>
            </a:lvl1pPr>
          </a:lstStyle>
          <a:p>
            <a:pPr lvl="0"/>
            <a:r>
              <a:rPr lang="en-US" dirty="0" smtClean="0"/>
              <a:t>Title</a:t>
            </a:r>
          </a:p>
        </p:txBody>
      </p:sp>
      <p:sp>
        <p:nvSpPr>
          <p:cNvPr id="11" name="Content Placeholder 10"/>
          <p:cNvSpPr>
            <a:spLocks noGrp="1"/>
          </p:cNvSpPr>
          <p:nvPr>
            <p:ph sz="quarter" idx="14" hasCustomPrompt="1"/>
          </p:nvPr>
        </p:nvSpPr>
        <p:spPr>
          <a:xfrm>
            <a:off x="236538" y="1535112"/>
            <a:ext cx="8712200" cy="5159375"/>
          </a:xfrm>
          <a:prstGeom prst="rect">
            <a:avLst/>
          </a:prstGeom>
        </p:spPr>
        <p:txBody>
          <a:bodyPr/>
          <a:lstStyle/>
          <a:p>
            <a:pPr lvl="0"/>
            <a:r>
              <a:rPr lang="en-US" dirty="0" smtClean="0"/>
              <a:t>Click to add text</a:t>
            </a:r>
            <a:endParaRPr lang="en-US" dirty="0"/>
          </a:p>
        </p:txBody>
      </p:sp>
    </p:spTree>
    <p:extLst>
      <p:ext uri="{BB962C8B-B14F-4D97-AF65-F5344CB8AC3E}">
        <p14:creationId xmlns:p14="http://schemas.microsoft.com/office/powerpoint/2010/main" val="59473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2" name="Google Shape;22;p3"/>
          <p:cNvPicPr preferRelativeResize="0"/>
          <p:nvPr/>
        </p:nvPicPr>
        <p:blipFill rotWithShape="1">
          <a:blip r:embed="rId3">
            <a:alphaModFix/>
          </a:blip>
          <a:srcRect/>
          <a:stretch/>
        </p:blipFill>
        <p:spPr>
          <a:xfrm>
            <a:off x="0" y="0"/>
            <a:ext cx="9144000" cy="1371600"/>
          </a:xfrm>
          <a:prstGeom prst="rect">
            <a:avLst/>
          </a:prstGeom>
          <a:noFill/>
          <a:ln>
            <a:noFill/>
          </a:ln>
        </p:spPr>
      </p:pic>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3"/>
          <p:cNvPicPr preferRelativeResize="0"/>
          <p:nvPr/>
        </p:nvPicPr>
        <p:blipFill rotWithShape="1">
          <a:blip r:embed="rId4">
            <a:alphaModFix/>
          </a:blip>
          <a:srcRect/>
          <a:stretch/>
        </p:blipFill>
        <p:spPr>
          <a:xfrm>
            <a:off x="7802906" y="178157"/>
            <a:ext cx="1016000" cy="1041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9" name="Google Shape;29;p4"/>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30" name="Google Shape;30;p4"/>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31" name="Google Shape;31;p4"/>
          <p:cNvSpPr txBox="1">
            <a:spLocks noGrp="1"/>
          </p:cNvSpPr>
          <p:nvPr>
            <p:ph type="body" idx="1"/>
          </p:nvPr>
        </p:nvSpPr>
        <p:spPr>
          <a:xfrm>
            <a:off x="236306" y="360363"/>
            <a:ext cx="7274157" cy="85883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body" idx="2"/>
          </p:nvPr>
        </p:nvSpPr>
        <p:spPr>
          <a:xfrm>
            <a:off x="236538" y="1469204"/>
            <a:ext cx="4273817" cy="5225284"/>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body" idx="3"/>
          </p:nvPr>
        </p:nvSpPr>
        <p:spPr>
          <a:xfrm>
            <a:off x="4690269" y="1469204"/>
            <a:ext cx="4273817" cy="5225284"/>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4"/>
        <p:cNvGrpSpPr/>
        <p:nvPr/>
      </p:nvGrpSpPr>
      <p:grpSpPr>
        <a:xfrm>
          <a:off x="0" y="0"/>
          <a:ext cx="0" cy="0"/>
          <a:chOff x="0" y="0"/>
          <a:chExt cx="0" cy="0"/>
        </a:xfrm>
      </p:grpSpPr>
      <p:pic>
        <p:nvPicPr>
          <p:cNvPr id="35" name="Google Shape;35;p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36" name="Google Shape;36;p5"/>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37" name="Google Shape;37;p5"/>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38" name="Google Shape;38;p5"/>
          <p:cNvSpPr txBox="1">
            <a:spLocks noGrp="1"/>
          </p:cNvSpPr>
          <p:nvPr>
            <p:ph type="body" idx="1"/>
          </p:nvPr>
        </p:nvSpPr>
        <p:spPr>
          <a:xfrm>
            <a:off x="236306" y="360363"/>
            <a:ext cx="7274157" cy="85883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body" idx="2"/>
          </p:nvPr>
        </p:nvSpPr>
        <p:spPr>
          <a:xfrm>
            <a:off x="236538" y="1535112"/>
            <a:ext cx="8712200" cy="5159375"/>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2" name="Google Shape;42;p6"/>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43" name="Google Shape;43;p6"/>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44" name="Google Shape;44;p6"/>
          <p:cNvSpPr txBox="1">
            <a:spLocks noGrp="1"/>
          </p:cNvSpPr>
          <p:nvPr>
            <p:ph type="body" idx="1"/>
          </p:nvPr>
        </p:nvSpPr>
        <p:spPr>
          <a:xfrm>
            <a:off x="236306" y="360363"/>
            <a:ext cx="7274157" cy="85883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2"/>
          </p:nvPr>
        </p:nvSpPr>
        <p:spPr>
          <a:xfrm>
            <a:off x="236538" y="2237574"/>
            <a:ext cx="4273817" cy="4456914"/>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3"/>
          </p:nvPr>
        </p:nvSpPr>
        <p:spPr>
          <a:xfrm>
            <a:off x="4590561" y="2237574"/>
            <a:ext cx="4228345" cy="445691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4"/>
          </p:nvPr>
        </p:nvSpPr>
        <p:spPr>
          <a:xfrm>
            <a:off x="236538" y="1509713"/>
            <a:ext cx="4273817" cy="70961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body" idx="5"/>
          </p:nvPr>
        </p:nvSpPr>
        <p:spPr>
          <a:xfrm>
            <a:off x="4590561" y="1506825"/>
            <a:ext cx="4228345" cy="70961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9"/>
        <p:cNvGrpSpPr/>
        <p:nvPr/>
      </p:nvGrpSpPr>
      <p:grpSpPr>
        <a:xfrm>
          <a:off x="0" y="0"/>
          <a:ext cx="0" cy="0"/>
          <a:chOff x="0" y="0"/>
          <a:chExt cx="0" cy="0"/>
        </a:xfrm>
      </p:grpSpPr>
      <p:pic>
        <p:nvPicPr>
          <p:cNvPr id="50" name="Google Shape;50;p7"/>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1" name="Google Shape;51;p7"/>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52" name="Google Shape;52;p7"/>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53" name="Google Shape;53;p7"/>
          <p:cNvSpPr txBox="1">
            <a:spLocks noGrp="1"/>
          </p:cNvSpPr>
          <p:nvPr>
            <p:ph type="body" idx="1"/>
          </p:nvPr>
        </p:nvSpPr>
        <p:spPr>
          <a:xfrm>
            <a:off x="236306" y="360363"/>
            <a:ext cx="7274157" cy="85883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6" name="Google Shape;56;p8"/>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57" name="Google Shape;57;p8"/>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58" name="Google Shape;58;p8"/>
          <p:cNvSpPr txBox="1">
            <a:spLocks noGrp="1"/>
          </p:cNvSpPr>
          <p:nvPr>
            <p:ph type="body" idx="1"/>
          </p:nvPr>
        </p:nvSpPr>
        <p:spPr>
          <a:xfrm>
            <a:off x="236306" y="360363"/>
            <a:ext cx="7274157" cy="85883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body" idx="2"/>
          </p:nvPr>
        </p:nvSpPr>
        <p:spPr>
          <a:xfrm>
            <a:off x="4397339" y="1535112"/>
            <a:ext cx="4551399" cy="5159375"/>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body" idx="3"/>
          </p:nvPr>
        </p:nvSpPr>
        <p:spPr>
          <a:xfrm>
            <a:off x="360363" y="1535113"/>
            <a:ext cx="3883025" cy="1043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body" idx="4"/>
          </p:nvPr>
        </p:nvSpPr>
        <p:spPr>
          <a:xfrm>
            <a:off x="360363" y="2578100"/>
            <a:ext cx="3883025" cy="4116388"/>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pic>
        <p:nvPicPr>
          <p:cNvPr id="63" name="Google Shape;63;p9"/>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64" name="Google Shape;64;p9"/>
          <p:cNvPicPr preferRelativeResize="0"/>
          <p:nvPr/>
        </p:nvPicPr>
        <p:blipFill rotWithShape="1">
          <a:blip r:embed="rId3">
            <a:alphaModFix/>
          </a:blip>
          <a:srcRect/>
          <a:stretch/>
        </p:blipFill>
        <p:spPr>
          <a:xfrm>
            <a:off x="0" y="0"/>
            <a:ext cx="9144000" cy="1371600"/>
          </a:xfrm>
          <a:prstGeom prst="rect">
            <a:avLst/>
          </a:prstGeom>
          <a:noFill/>
          <a:ln>
            <a:noFill/>
          </a:ln>
        </p:spPr>
      </p:pic>
      <p:pic>
        <p:nvPicPr>
          <p:cNvPr id="65" name="Google Shape;65;p9"/>
          <p:cNvPicPr preferRelativeResize="0"/>
          <p:nvPr/>
        </p:nvPicPr>
        <p:blipFill rotWithShape="1">
          <a:blip r:embed="rId4">
            <a:alphaModFix/>
          </a:blip>
          <a:srcRect/>
          <a:stretch/>
        </p:blipFill>
        <p:spPr>
          <a:xfrm>
            <a:off x="7802906" y="178157"/>
            <a:ext cx="1016000" cy="1041400"/>
          </a:xfrm>
          <a:prstGeom prst="rect">
            <a:avLst/>
          </a:prstGeom>
          <a:noFill/>
          <a:ln>
            <a:noFill/>
          </a:ln>
        </p:spPr>
      </p:pic>
      <p:sp>
        <p:nvSpPr>
          <p:cNvPr id="66" name="Google Shape;66;p9"/>
          <p:cNvSpPr txBox="1">
            <a:spLocks noGrp="1"/>
          </p:cNvSpPr>
          <p:nvPr>
            <p:ph type="body" idx="1"/>
          </p:nvPr>
        </p:nvSpPr>
        <p:spPr>
          <a:xfrm>
            <a:off x="236306" y="360363"/>
            <a:ext cx="7274157" cy="85883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body" idx="2"/>
          </p:nvPr>
        </p:nvSpPr>
        <p:spPr>
          <a:xfrm>
            <a:off x="360363" y="1535113"/>
            <a:ext cx="3883025" cy="1043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body" idx="3"/>
          </p:nvPr>
        </p:nvSpPr>
        <p:spPr>
          <a:xfrm>
            <a:off x="360363" y="2578100"/>
            <a:ext cx="3883025" cy="4116388"/>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9"/>
          <p:cNvSpPr>
            <a:spLocks noGrp="1"/>
          </p:cNvSpPr>
          <p:nvPr>
            <p:ph type="pic" idx="4"/>
          </p:nvPr>
        </p:nvSpPr>
        <p:spPr>
          <a:xfrm>
            <a:off x="4443412" y="1535112"/>
            <a:ext cx="4500563" cy="5159375"/>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Chart Layout">
  <p:cSld name="Agenda Chart Layout">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2331171" y="2697399"/>
            <a:ext cx="4623292" cy="1769128"/>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title"/>
          </p:nvPr>
        </p:nvSpPr>
        <p:spPr>
          <a:xfrm>
            <a:off x="168404" y="53577"/>
            <a:ext cx="8680777" cy="834432"/>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5">
            <a:alphaModFix/>
          </a:blip>
          <a:srcRect/>
          <a:stretch/>
        </p:blipFill>
        <p:spPr>
          <a:xfrm>
            <a:off x="0" y="3520647"/>
            <a:ext cx="9144000" cy="2260600"/>
          </a:xfrm>
          <a:prstGeom prst="rect">
            <a:avLst/>
          </a:prstGeom>
          <a:noFill/>
          <a:ln>
            <a:noFill/>
          </a:ln>
        </p:spPr>
      </p:pic>
      <p:pic>
        <p:nvPicPr>
          <p:cNvPr id="14" name="Google Shape;14;p1"/>
          <p:cNvPicPr preferRelativeResize="0"/>
          <p:nvPr/>
        </p:nvPicPr>
        <p:blipFill rotWithShape="1">
          <a:blip r:embed="rId16">
            <a:alphaModFix/>
          </a:blip>
          <a:srcRect/>
          <a:stretch/>
        </p:blipFill>
        <p:spPr>
          <a:xfrm>
            <a:off x="7789883" y="5412660"/>
            <a:ext cx="922531" cy="943690"/>
          </a:xfrm>
          <a:prstGeom prst="rect">
            <a:avLst/>
          </a:prstGeom>
          <a:noFill/>
          <a:ln>
            <a:noFill/>
          </a:ln>
        </p:spPr>
      </p:pic>
      <p:pic>
        <p:nvPicPr>
          <p:cNvPr id="15" name="Google Shape;15;p1"/>
          <p:cNvPicPr preferRelativeResize="0"/>
          <p:nvPr/>
        </p:nvPicPr>
        <p:blipFill rotWithShape="1">
          <a:blip r:embed="rId17">
            <a:alphaModFix/>
          </a:blip>
          <a:srcRect/>
          <a:stretch/>
        </p:blipFill>
        <p:spPr>
          <a:xfrm>
            <a:off x="824875" y="1820447"/>
            <a:ext cx="7495887" cy="7811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609600" y="2682240"/>
            <a:ext cx="7772400" cy="15795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959"/>
              <a:buFont typeface="Calibri"/>
              <a:buNone/>
            </a:pPr>
            <a:r>
              <a:rPr lang="en-US" sz="3959" b="1" i="1" dirty="0" smtClean="0">
                <a:solidFill>
                  <a:schemeClr val="dk1"/>
                </a:solidFill>
                <a:latin typeface="Calibri"/>
                <a:ea typeface="Calibri"/>
                <a:cs typeface="Calibri"/>
                <a:sym typeface="Calibri"/>
              </a:rPr>
              <a:t>Annual Update </a:t>
            </a:r>
            <a:endParaRPr sz="3959" dirty="0">
              <a:solidFill>
                <a:schemeClr val="dk1"/>
              </a:solidFill>
              <a:latin typeface="Calibri"/>
              <a:ea typeface="Calibri"/>
              <a:cs typeface="Calibri"/>
              <a:sym typeface="Calibri"/>
            </a:endParaRPr>
          </a:p>
        </p:txBody>
      </p:sp>
      <p:sp>
        <p:nvSpPr>
          <p:cNvPr id="93" name="Google Shape;93;p13"/>
          <p:cNvSpPr txBox="1">
            <a:spLocks noGrp="1"/>
          </p:cNvSpPr>
          <p:nvPr>
            <p:ph type="subTitle" idx="1"/>
          </p:nvPr>
        </p:nvSpPr>
        <p:spPr>
          <a:xfrm>
            <a:off x="1066800" y="5715000"/>
            <a:ext cx="6669280" cy="620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r>
              <a:rPr lang="en-US" sz="3200" i="1" dirty="0" smtClean="0">
                <a:solidFill>
                  <a:schemeClr val="dk1"/>
                </a:solidFill>
                <a:latin typeface="Calibri"/>
                <a:ea typeface="Calibri"/>
                <a:cs typeface="Calibri"/>
                <a:sym typeface="Calibri"/>
              </a:rPr>
              <a:t>November 6</a:t>
            </a:r>
            <a:r>
              <a:rPr lang="en-US" sz="3200" i="1" baseline="30000" dirty="0" smtClean="0">
                <a:solidFill>
                  <a:schemeClr val="dk1"/>
                </a:solidFill>
                <a:latin typeface="Calibri"/>
                <a:ea typeface="Calibri"/>
                <a:cs typeface="Calibri"/>
                <a:sym typeface="Calibri"/>
              </a:rPr>
              <a:t>th</a:t>
            </a:r>
            <a:r>
              <a:rPr lang="en-US" sz="3200" b="0" i="1" u="none" strike="noStrike" cap="none" dirty="0" smtClean="0">
                <a:solidFill>
                  <a:schemeClr val="dk1"/>
                </a:solidFill>
                <a:latin typeface="Calibri"/>
                <a:ea typeface="Calibri"/>
                <a:cs typeface="Calibri"/>
                <a:sym typeface="Calibri"/>
              </a:rPr>
              <a:t>, </a:t>
            </a:r>
            <a:r>
              <a:rPr lang="en-US" sz="3200" b="0" i="1" u="none" strike="noStrike" cap="none" dirty="0">
                <a:solidFill>
                  <a:schemeClr val="dk1"/>
                </a:solidFill>
                <a:latin typeface="Calibri"/>
                <a:ea typeface="Calibri"/>
                <a:cs typeface="Calibri"/>
                <a:sym typeface="Calibri"/>
              </a:rPr>
              <a:t>201</a:t>
            </a:r>
            <a:r>
              <a:rPr lang="en-US" sz="3200" i="1" dirty="0">
                <a:solidFill>
                  <a:schemeClr val="dk1"/>
                </a:solidFill>
                <a:latin typeface="Calibri"/>
                <a:ea typeface="Calibri"/>
                <a:cs typeface="Calibri"/>
                <a:sym typeface="Calibri"/>
              </a:rPr>
              <a:t>9</a:t>
            </a:r>
            <a:endParaRPr sz="3200" b="0" i="1"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354013"/>
            <a:ext cx="7274157" cy="858837"/>
          </a:xfrm>
        </p:spPr>
        <p:txBody>
          <a:bodyPr/>
          <a:lstStyle/>
          <a:p>
            <a:r>
              <a:rPr lang="en-US" b="1" dirty="0">
                <a:latin typeface="Calibri Light" panose="020F0302020204030204" pitchFamily="34" charset="0"/>
                <a:cs typeface="Calibri Light" panose="020F0302020204030204" pitchFamily="34" charset="0"/>
              </a:rPr>
              <a:t>CA School Dashboard – Local Indicators</a:t>
            </a:r>
          </a:p>
        </p:txBody>
      </p:sp>
      <p:sp>
        <p:nvSpPr>
          <p:cNvPr id="3" name="Text Placeholder 2"/>
          <p:cNvSpPr>
            <a:spLocks noGrp="1"/>
          </p:cNvSpPr>
          <p:nvPr>
            <p:ph type="body" idx="2"/>
          </p:nvPr>
        </p:nvSpPr>
        <p:spPr>
          <a:xfrm>
            <a:off x="236538" y="1535112"/>
            <a:ext cx="3878262" cy="5159375"/>
          </a:xfrm>
        </p:spPr>
        <p:txBody>
          <a:bodyPr/>
          <a:lstStyle/>
          <a:p>
            <a:pPr lvl="0" indent="-457200">
              <a:spcBef>
                <a:spcPts val="0"/>
              </a:spcBef>
              <a:buSzPts val="2400"/>
              <a:buFont typeface="+mj-lt"/>
              <a:buAutoNum type="arabicPeriod"/>
            </a:pPr>
            <a:r>
              <a:rPr lang="en-US" sz="2400" dirty="0"/>
              <a:t>Basic Conditions</a:t>
            </a:r>
          </a:p>
          <a:p>
            <a:pPr marL="0" lvl="0" indent="0">
              <a:spcBef>
                <a:spcPts val="0"/>
              </a:spcBef>
              <a:buSzPts val="2400"/>
              <a:buNone/>
            </a:pPr>
            <a:endParaRPr lang="en-US" sz="2400" dirty="0"/>
          </a:p>
          <a:p>
            <a:pPr lvl="0" indent="-457200">
              <a:spcBef>
                <a:spcPts val="480"/>
              </a:spcBef>
              <a:buSzPts val="2400"/>
              <a:buFont typeface="+mj-lt"/>
              <a:buAutoNum type="arabicPeriod" startAt="2"/>
            </a:pPr>
            <a:r>
              <a:rPr lang="en-US" sz="2400" dirty="0"/>
              <a:t>Implementation of Academic Standards</a:t>
            </a:r>
          </a:p>
          <a:p>
            <a:pPr marL="0" lvl="0" indent="0">
              <a:spcBef>
                <a:spcPts val="480"/>
              </a:spcBef>
              <a:buSzPts val="2400"/>
              <a:buNone/>
            </a:pPr>
            <a:endParaRPr lang="en-US" sz="2400" dirty="0"/>
          </a:p>
          <a:p>
            <a:pPr lvl="0" indent="-457200">
              <a:spcBef>
                <a:spcPts val="480"/>
              </a:spcBef>
              <a:buSzPts val="2400"/>
              <a:buFont typeface="+mj-lt"/>
              <a:buAutoNum type="arabicPeriod" startAt="3"/>
            </a:pPr>
            <a:r>
              <a:rPr lang="en-US" sz="2400" dirty="0"/>
              <a:t>School Climate Surveys</a:t>
            </a:r>
          </a:p>
          <a:p>
            <a:pPr marL="0" lvl="0" indent="0">
              <a:spcBef>
                <a:spcPts val="480"/>
              </a:spcBef>
              <a:buSzPts val="2400"/>
              <a:buNone/>
            </a:pPr>
            <a:endParaRPr lang="en-US" sz="2400" dirty="0"/>
          </a:p>
          <a:p>
            <a:pPr lvl="0" indent="-457200">
              <a:spcBef>
                <a:spcPts val="480"/>
              </a:spcBef>
              <a:buSzPts val="2400"/>
              <a:buFont typeface="+mj-lt"/>
              <a:buAutoNum type="arabicPeriod" startAt="4"/>
            </a:pPr>
            <a:r>
              <a:rPr lang="en-US" sz="2400" dirty="0"/>
              <a:t>Parent Involvement and Engagement</a:t>
            </a:r>
          </a:p>
          <a:p>
            <a:endParaRPr lang="en-US" sz="2400" dirty="0"/>
          </a:p>
        </p:txBody>
      </p:sp>
      <p:sp>
        <p:nvSpPr>
          <p:cNvPr id="4" name="Google Shape;252;p35"/>
          <p:cNvSpPr txBox="1">
            <a:spLocks/>
          </p:cNvSpPr>
          <p:nvPr/>
        </p:nvSpPr>
        <p:spPr>
          <a:xfrm>
            <a:off x="5080854" y="1535113"/>
            <a:ext cx="3883025" cy="2928938"/>
          </a:xfrm>
          <a:prstGeom prst="rect">
            <a:avLst/>
          </a:prstGeom>
          <a:noFill/>
          <a:ln>
            <a:solidFill>
              <a:schemeClr val="tx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480"/>
              </a:spcBef>
              <a:buClr>
                <a:schemeClr val="dk1"/>
              </a:buClr>
              <a:buSzPts val="2400"/>
            </a:pPr>
            <a:r>
              <a:rPr lang="en-US" sz="2000" dirty="0" smtClean="0">
                <a:solidFill>
                  <a:srgbClr val="FF0000"/>
                </a:solidFill>
                <a:latin typeface="+mn-lt"/>
              </a:rPr>
              <a:t>Did we measure the data during the year? </a:t>
            </a:r>
          </a:p>
          <a:p>
            <a:pPr algn="ctr">
              <a:spcBef>
                <a:spcPts val="480"/>
              </a:spcBef>
              <a:buClr>
                <a:schemeClr val="dk1"/>
              </a:buClr>
              <a:buSzPts val="2400"/>
            </a:pPr>
            <a:endParaRPr lang="en-US" sz="2000" dirty="0" smtClean="0">
              <a:solidFill>
                <a:srgbClr val="FF0000"/>
              </a:solidFill>
              <a:latin typeface="+mn-lt"/>
            </a:endParaRPr>
          </a:p>
          <a:p>
            <a:pPr algn="ctr">
              <a:spcBef>
                <a:spcPts val="480"/>
              </a:spcBef>
              <a:buClr>
                <a:schemeClr val="dk1"/>
              </a:buClr>
              <a:buSzPts val="2400"/>
            </a:pPr>
            <a:r>
              <a:rPr lang="en-US" sz="2000" dirty="0" smtClean="0">
                <a:solidFill>
                  <a:srgbClr val="FF0000"/>
                </a:solidFill>
                <a:latin typeface="+mn-lt"/>
              </a:rPr>
              <a:t>Did we report this data to our governing board?</a:t>
            </a:r>
          </a:p>
          <a:p>
            <a:pPr algn="ctr">
              <a:spcBef>
                <a:spcPts val="480"/>
              </a:spcBef>
              <a:buClr>
                <a:schemeClr val="dk1"/>
              </a:buClr>
              <a:buSzPts val="2400"/>
            </a:pPr>
            <a:r>
              <a:rPr lang="en-US" sz="2000" dirty="0" smtClean="0">
                <a:solidFill>
                  <a:srgbClr val="FF0000"/>
                </a:solidFill>
                <a:latin typeface="+mn-lt"/>
              </a:rPr>
              <a:t> </a:t>
            </a:r>
          </a:p>
          <a:p>
            <a:pPr algn="ctr">
              <a:spcBef>
                <a:spcPts val="480"/>
              </a:spcBef>
              <a:buClr>
                <a:schemeClr val="dk1"/>
              </a:buClr>
              <a:buSzPts val="2400"/>
            </a:pPr>
            <a:r>
              <a:rPr lang="en-US" sz="2000" dirty="0" smtClean="0">
                <a:solidFill>
                  <a:srgbClr val="FF0000"/>
                </a:solidFill>
                <a:latin typeface="+mn-lt"/>
                <a:sym typeface="Calibri"/>
              </a:rPr>
              <a:t>Did we upload it to the dashboard website? </a:t>
            </a:r>
          </a:p>
          <a:p>
            <a:pPr algn="ctr">
              <a:spcBef>
                <a:spcPts val="480"/>
              </a:spcBef>
              <a:buClr>
                <a:schemeClr val="dk1"/>
              </a:buClr>
              <a:buSzPts val="2400"/>
            </a:pPr>
            <a:endParaRPr lang="en-US" sz="2400" dirty="0" smtClean="0">
              <a:solidFill>
                <a:schemeClr val="dk1"/>
              </a:solidFill>
              <a:latin typeface="Calibri"/>
              <a:ea typeface="Calibri"/>
              <a:cs typeface="Calibri"/>
              <a:sym typeface="Calibri"/>
            </a:endParaRPr>
          </a:p>
          <a:p>
            <a:pPr>
              <a:spcBef>
                <a:spcPts val="640"/>
              </a:spcBef>
              <a:buClr>
                <a:schemeClr val="dk1"/>
              </a:buClr>
              <a:buSzPts val="3200"/>
            </a:pPr>
            <a:endParaRPr lang="en-US" sz="3200" dirty="0">
              <a:solidFill>
                <a:schemeClr val="dk1"/>
              </a:solidFill>
              <a:latin typeface="Calibri"/>
              <a:ea typeface="Calibri"/>
              <a:cs typeface="Calibri"/>
              <a:sym typeface="Calibri"/>
            </a:endParaRPr>
          </a:p>
        </p:txBody>
      </p:sp>
      <p:sp>
        <p:nvSpPr>
          <p:cNvPr id="5" name="Text Placeholder 1"/>
          <p:cNvSpPr txBox="1">
            <a:spLocks/>
          </p:cNvSpPr>
          <p:nvPr/>
        </p:nvSpPr>
        <p:spPr>
          <a:xfrm>
            <a:off x="5080854" y="4639283"/>
            <a:ext cx="3883025" cy="1742831"/>
          </a:xfrm>
          <a:prstGeom prst="rect">
            <a:avLst/>
          </a:prstGeom>
          <a:ln>
            <a:solidFill>
              <a:schemeClr val="tx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480"/>
              </a:spcBef>
              <a:buSzPts val="2400"/>
            </a:pPr>
            <a:r>
              <a:rPr lang="en-US" sz="2000" b="1" u="sng" smtClean="0">
                <a:solidFill>
                  <a:schemeClr val="tx1"/>
                </a:solidFill>
              </a:rPr>
              <a:t>Standards: </a:t>
            </a:r>
          </a:p>
          <a:p>
            <a:pPr algn="ctr">
              <a:spcBef>
                <a:spcPts val="480"/>
              </a:spcBef>
              <a:buSzPts val="2400"/>
            </a:pPr>
            <a:r>
              <a:rPr lang="en-US" sz="2000" b="1" i="1" smtClean="0">
                <a:solidFill>
                  <a:schemeClr val="tx1"/>
                </a:solidFill>
              </a:rPr>
              <a:t>Met </a:t>
            </a:r>
            <a:endParaRPr lang="en-US" sz="2000" i="1" smtClean="0">
              <a:solidFill>
                <a:schemeClr val="tx1"/>
              </a:solidFill>
            </a:endParaRPr>
          </a:p>
          <a:p>
            <a:pPr algn="ctr">
              <a:spcBef>
                <a:spcPts val="480"/>
              </a:spcBef>
              <a:buSzPts val="2400"/>
            </a:pPr>
            <a:r>
              <a:rPr lang="en-US" sz="2000" b="1" i="1" smtClean="0">
                <a:solidFill>
                  <a:schemeClr val="tx1"/>
                </a:solidFill>
              </a:rPr>
              <a:t>Not Met</a:t>
            </a:r>
            <a:r>
              <a:rPr lang="en-US" sz="2400" b="1" i="1" smtClean="0">
                <a:solidFill>
                  <a:schemeClr val="tx1"/>
                </a:solidFill>
              </a:rPr>
              <a:t> </a:t>
            </a:r>
            <a:endParaRPr lang="en-US" sz="2400" i="1" smtClean="0">
              <a:solidFill>
                <a:schemeClr val="tx1"/>
              </a:solidFill>
            </a:endParaRPr>
          </a:p>
          <a:p>
            <a:pPr algn="ctr">
              <a:spcBef>
                <a:spcPts val="480"/>
              </a:spcBef>
              <a:buSzPts val="2400"/>
            </a:pPr>
            <a:r>
              <a:rPr lang="en-US" sz="2000" b="1" i="1" smtClean="0">
                <a:solidFill>
                  <a:schemeClr val="tx1"/>
                </a:solidFill>
              </a:rPr>
              <a:t>Not Met for Two Years</a:t>
            </a:r>
            <a:endParaRPr lang="en-US" sz="2000" i="1" smtClean="0">
              <a:solidFill>
                <a:schemeClr val="tx1"/>
              </a:solidFill>
            </a:endParaRPr>
          </a:p>
          <a:p>
            <a:pPr algn="ctr">
              <a:spcBef>
                <a:spcPts val="480"/>
              </a:spcBef>
              <a:buSzPts val="2400"/>
            </a:pPr>
            <a:endParaRPr lang="en-US" smtClean="0"/>
          </a:p>
          <a:p>
            <a:endParaRPr lang="en-US" dirty="0"/>
          </a:p>
        </p:txBody>
      </p:sp>
      <p:sp>
        <p:nvSpPr>
          <p:cNvPr id="6"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10</a:t>
            </a:fld>
            <a:endParaRPr lang="en-US" sz="1200" dirty="0">
              <a:solidFill>
                <a:srgbClr val="888888"/>
              </a:solidFill>
              <a:latin typeface="Calibri"/>
              <a:ea typeface="Calibri"/>
              <a:cs typeface="Calibri"/>
              <a:sym typeface="Calibri"/>
            </a:endParaRPr>
          </a:p>
        </p:txBody>
      </p:sp>
      <p:sp>
        <p:nvSpPr>
          <p:cNvPr id="8"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mtClean="0"/>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20052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2800" b="1" i="0" u="none" strike="noStrike" cap="none" dirty="0">
                <a:solidFill>
                  <a:schemeClr val="dk1"/>
                </a:solidFill>
                <a:latin typeface="+mj-lt"/>
                <a:sym typeface="Calibri"/>
              </a:rPr>
              <a:t>Our Dashboard: Local </a:t>
            </a:r>
            <a:r>
              <a:rPr lang="en-US" sz="2800" b="1" i="0" u="none" strike="noStrike" cap="none" dirty="0" smtClean="0">
                <a:solidFill>
                  <a:schemeClr val="dk1"/>
                </a:solidFill>
                <a:latin typeface="+mj-lt"/>
                <a:sym typeface="Calibri"/>
              </a:rPr>
              <a:t>Indicators 2017-18 </a:t>
            </a:r>
            <a:endParaRPr sz="2800" b="1" dirty="0">
              <a:latin typeface="+mj-lt"/>
            </a:endParaRPr>
          </a:p>
          <a:p>
            <a:pPr marL="0" marR="0" lvl="0" indent="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
        <p:nvSpPr>
          <p:cNvPr id="305" name="Google Shape;305;p43"/>
          <p:cNvSpPr txBox="1">
            <a:spLocks noGrp="1"/>
          </p:cNvSpPr>
          <p:nvPr>
            <p:ph type="body" idx="2"/>
          </p:nvPr>
        </p:nvSpPr>
        <p:spPr>
          <a:xfrm>
            <a:off x="236538" y="1535112"/>
            <a:ext cx="8712200" cy="5159375"/>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lang="en-US" sz="1800" b="1" u="sng" dirty="0" smtClean="0">
              <a:highlight>
                <a:srgbClr val="FFFFFF"/>
              </a:highlight>
              <a:latin typeface="Arial"/>
              <a:ea typeface="Arial"/>
              <a:cs typeface="Arial"/>
              <a:sym typeface="Arial"/>
            </a:endParaRPr>
          </a:p>
          <a:p>
            <a:pPr marL="342900" marR="0" lvl="0" indent="-139700" algn="l" rtl="0">
              <a:spcBef>
                <a:spcPts val="0"/>
              </a:spcBef>
              <a:spcAft>
                <a:spcPts val="0"/>
              </a:spcAft>
              <a:buClr>
                <a:schemeClr val="dk1"/>
              </a:buClr>
              <a:buSzPts val="3200"/>
              <a:buFont typeface="Arial"/>
              <a:buNone/>
            </a:pPr>
            <a:endParaRPr lang="en-US" sz="1800" b="1" u="sng" dirty="0">
              <a:highlight>
                <a:srgbClr val="FFFFFF"/>
              </a:highlight>
              <a:latin typeface="Arial"/>
              <a:ea typeface="Arial"/>
              <a:cs typeface="Arial"/>
              <a:sym typeface="Arial"/>
            </a:endParaRPr>
          </a:p>
          <a:p>
            <a:pPr marL="342900" marR="0" lvl="0" indent="-139700" algn="l" rtl="0">
              <a:spcBef>
                <a:spcPts val="0"/>
              </a:spcBef>
              <a:spcAft>
                <a:spcPts val="0"/>
              </a:spcAft>
              <a:buClr>
                <a:schemeClr val="dk1"/>
              </a:buClr>
              <a:buSzPts val="3200"/>
              <a:buFont typeface="Arial"/>
              <a:buNone/>
            </a:pPr>
            <a:endParaRPr lang="en-US" sz="1800" b="1" u="sng" dirty="0" smtClean="0">
              <a:highlight>
                <a:srgbClr val="FFFFFF"/>
              </a:highlight>
              <a:latin typeface="Arial"/>
              <a:ea typeface="Arial"/>
              <a:cs typeface="Arial"/>
              <a:sym typeface="Arial"/>
            </a:endParaRPr>
          </a:p>
          <a:p>
            <a:pPr marL="342900" marR="0" lvl="0" indent="-139700" algn="l" rtl="0">
              <a:spcBef>
                <a:spcPts val="0"/>
              </a:spcBef>
              <a:spcAft>
                <a:spcPts val="0"/>
              </a:spcAft>
              <a:buClr>
                <a:schemeClr val="dk1"/>
              </a:buClr>
              <a:buSzPts val="3200"/>
              <a:buFont typeface="Arial"/>
              <a:buNone/>
            </a:pPr>
            <a:endParaRPr lang="en-US" sz="1800" b="1" u="sng" dirty="0">
              <a:highlight>
                <a:srgbClr val="FFFFFF"/>
              </a:highlight>
              <a:latin typeface="Arial"/>
              <a:ea typeface="Arial"/>
              <a:cs typeface="Arial"/>
              <a:sym typeface="Arial"/>
            </a:endParaRPr>
          </a:p>
          <a:p>
            <a:pPr marL="342900" marR="0" lvl="0" indent="-139700" algn="l" rtl="0">
              <a:spcBef>
                <a:spcPts val="0"/>
              </a:spcBef>
              <a:spcAft>
                <a:spcPts val="0"/>
              </a:spcAft>
              <a:buClr>
                <a:schemeClr val="dk1"/>
              </a:buClr>
              <a:buSzPts val="3200"/>
              <a:buFont typeface="Arial"/>
              <a:buNone/>
            </a:pPr>
            <a:endParaRPr lang="en-US" sz="1800" b="1" u="sng" dirty="0" smtClean="0">
              <a:highlight>
                <a:srgbClr val="FFFFFF"/>
              </a:highlight>
              <a:latin typeface="Arial"/>
              <a:ea typeface="Arial"/>
              <a:cs typeface="Arial"/>
              <a:sym typeface="Arial"/>
            </a:endParaRPr>
          </a:p>
          <a:p>
            <a:pPr marL="342900" marR="0" lvl="0" indent="-139700" algn="l" rtl="0">
              <a:spcBef>
                <a:spcPts val="0"/>
              </a:spcBef>
              <a:spcAft>
                <a:spcPts val="0"/>
              </a:spcAft>
              <a:buClr>
                <a:schemeClr val="dk1"/>
              </a:buClr>
              <a:buSzPts val="3200"/>
              <a:buFont typeface="Arial"/>
              <a:buNone/>
            </a:pPr>
            <a:endParaRPr lang="en-US" sz="1800" b="1" u="sng" dirty="0">
              <a:highlight>
                <a:srgbClr val="FFFFFF"/>
              </a:highlight>
              <a:latin typeface="Arial"/>
              <a:ea typeface="Arial"/>
              <a:cs typeface="Arial"/>
              <a:sym typeface="Arial"/>
            </a:endParaRPr>
          </a:p>
          <a:p>
            <a:pPr marL="342900" marR="0" lvl="0" indent="-139700" algn="l" rtl="0">
              <a:spcBef>
                <a:spcPts val="0"/>
              </a:spcBef>
              <a:spcAft>
                <a:spcPts val="0"/>
              </a:spcAft>
              <a:buClr>
                <a:schemeClr val="dk1"/>
              </a:buClr>
              <a:buSzPts val="3200"/>
              <a:buFont typeface="Arial"/>
              <a:buNone/>
            </a:pPr>
            <a:endParaRPr lang="en-US" sz="1800" b="1" u="sng" dirty="0" smtClean="0">
              <a:highlight>
                <a:srgbClr val="FFFFFF"/>
              </a:highlight>
              <a:latin typeface="Arial"/>
              <a:ea typeface="Arial"/>
              <a:cs typeface="Arial"/>
              <a:sym typeface="Arial"/>
            </a:endParaRPr>
          </a:p>
          <a:p>
            <a:pPr marL="342900" marR="0" lvl="0" indent="-139700" algn="l" rtl="0">
              <a:spcBef>
                <a:spcPts val="0"/>
              </a:spcBef>
              <a:spcAft>
                <a:spcPts val="0"/>
              </a:spcAft>
              <a:buClr>
                <a:schemeClr val="dk1"/>
              </a:buClr>
              <a:buSzPts val="3200"/>
              <a:buFont typeface="Arial"/>
              <a:buNone/>
            </a:pPr>
            <a:endParaRPr lang="en-US" sz="1800" b="1" u="sng" dirty="0">
              <a:highlight>
                <a:srgbClr val="FFFFFF"/>
              </a:highlight>
              <a:latin typeface="Arial"/>
              <a:ea typeface="Arial"/>
              <a:cs typeface="Arial"/>
              <a:sym typeface="Arial"/>
            </a:endParaRPr>
          </a:p>
        </p:txBody>
      </p:sp>
      <p:graphicFrame>
        <p:nvGraphicFramePr>
          <p:cNvPr id="2" name="Table 1"/>
          <p:cNvGraphicFramePr>
            <a:graphicFrameLocks noGrp="1"/>
          </p:cNvGraphicFramePr>
          <p:nvPr>
            <p:extLst/>
          </p:nvPr>
        </p:nvGraphicFramePr>
        <p:xfrm>
          <a:off x="679938" y="1535112"/>
          <a:ext cx="7722700" cy="4472229"/>
        </p:xfrm>
        <a:graphic>
          <a:graphicData uri="http://schemas.openxmlformats.org/drawingml/2006/table">
            <a:tbl>
              <a:tblPr firstRow="1" bandRow="1">
                <a:tableStyleId>{7DF18680-E054-41AD-8BC1-D1AEF772440D}</a:tableStyleId>
              </a:tblPr>
              <a:tblGrid>
                <a:gridCol w="3861350">
                  <a:extLst>
                    <a:ext uri="{9D8B030D-6E8A-4147-A177-3AD203B41FA5}">
                      <a16:colId xmlns:a16="http://schemas.microsoft.com/office/drawing/2014/main" val="485327034"/>
                    </a:ext>
                  </a:extLst>
                </a:gridCol>
                <a:gridCol w="3861350">
                  <a:extLst>
                    <a:ext uri="{9D8B030D-6E8A-4147-A177-3AD203B41FA5}">
                      <a16:colId xmlns:a16="http://schemas.microsoft.com/office/drawing/2014/main" val="1908297082"/>
                    </a:ext>
                  </a:extLst>
                </a:gridCol>
              </a:tblGrid>
              <a:tr h="597039">
                <a:tc>
                  <a:txBody>
                    <a:bodyPr/>
                    <a:lstStyle/>
                    <a:p>
                      <a:pPr algn="ctr"/>
                      <a:r>
                        <a:rPr lang="en-US" sz="2000" dirty="0" smtClean="0"/>
                        <a:t>Local Indicator </a:t>
                      </a:r>
                      <a:endParaRPr lang="en-US" sz="2000" dirty="0"/>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2000" dirty="0" smtClean="0"/>
                        <a:t>Performance Standard </a:t>
                      </a:r>
                      <a:endParaRPr lang="en-US" sz="2000" dirty="0"/>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36054476"/>
                  </a:ext>
                </a:extLst>
              </a:tr>
              <a:tr h="945168">
                <a:tc>
                  <a:txBody>
                    <a:bodyPr/>
                    <a:lstStyle/>
                    <a:p>
                      <a:pPr algn="ctr"/>
                      <a:r>
                        <a:rPr lang="en-US" sz="1800" b="1" dirty="0" smtClean="0"/>
                        <a:t>Priority</a:t>
                      </a:r>
                      <a:r>
                        <a:rPr lang="en-US" sz="1800" b="1" baseline="0" dirty="0" smtClean="0"/>
                        <a:t> 1: </a:t>
                      </a:r>
                    </a:p>
                    <a:p>
                      <a:pPr algn="ctr"/>
                      <a:r>
                        <a:rPr lang="en-US" sz="1800" baseline="0" dirty="0" smtClean="0"/>
                        <a:t>Basic Services &amp; Conditions at Schools </a:t>
                      </a:r>
                      <a:endParaRPr lang="en-US" sz="1800"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800" b="1" dirty="0" smtClean="0"/>
                        <a:t>Met </a:t>
                      </a:r>
                      <a:endParaRPr lang="en-US" sz="1800" b="1" dirty="0"/>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1690461"/>
                  </a:ext>
                </a:extLst>
              </a:tr>
              <a:tr h="945168">
                <a:tc>
                  <a:txBody>
                    <a:bodyPr/>
                    <a:lstStyle/>
                    <a:p>
                      <a:pPr algn="ctr"/>
                      <a:r>
                        <a:rPr lang="en-US" sz="1800" b="1" dirty="0" smtClean="0"/>
                        <a:t>Priority 2: </a:t>
                      </a:r>
                    </a:p>
                    <a:p>
                      <a:pPr algn="ctr"/>
                      <a:r>
                        <a:rPr lang="en-US" sz="1800" dirty="0" smtClean="0"/>
                        <a:t>Implementation of State</a:t>
                      </a:r>
                      <a:r>
                        <a:rPr lang="en-US" sz="1800" baseline="0" dirty="0" smtClean="0"/>
                        <a:t> Academic Standards </a:t>
                      </a:r>
                      <a:endParaRPr lang="en-US" sz="18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smtClean="0"/>
                        <a:t>Met </a:t>
                      </a:r>
                      <a:endParaRPr lang="en-US" sz="1800" b="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3994896"/>
                  </a:ext>
                </a:extLst>
              </a:tr>
              <a:tr h="661618">
                <a:tc>
                  <a:txBody>
                    <a:bodyPr/>
                    <a:lstStyle/>
                    <a:p>
                      <a:pPr algn="ctr"/>
                      <a:r>
                        <a:rPr lang="en-US" sz="1800" b="1" dirty="0" smtClean="0"/>
                        <a:t>Priority 3: </a:t>
                      </a:r>
                    </a:p>
                    <a:p>
                      <a:pPr algn="ctr"/>
                      <a:r>
                        <a:rPr lang="en-US" sz="1800" dirty="0" smtClean="0"/>
                        <a:t>Parent Engagement </a:t>
                      </a:r>
                      <a:endParaRPr lang="en-US" sz="18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smtClean="0"/>
                        <a:t>Met </a:t>
                      </a:r>
                      <a:endParaRPr lang="en-US" sz="1800" b="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0821515"/>
                  </a:ext>
                </a:extLst>
              </a:tr>
              <a:tr h="661618">
                <a:tc>
                  <a:txBody>
                    <a:bodyPr/>
                    <a:lstStyle/>
                    <a:p>
                      <a:pPr algn="ctr"/>
                      <a:r>
                        <a:rPr lang="en-US" sz="1800" b="1" dirty="0" smtClean="0"/>
                        <a:t>Priority 6: </a:t>
                      </a:r>
                    </a:p>
                    <a:p>
                      <a:pPr algn="ctr"/>
                      <a:r>
                        <a:rPr lang="en-US" sz="1800" dirty="0" smtClean="0"/>
                        <a:t>School Climate </a:t>
                      </a:r>
                      <a:endParaRPr lang="en-US" sz="18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Met </a:t>
                      </a:r>
                      <a:endParaRPr lang="en-US" sz="1800" b="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073727"/>
                  </a:ext>
                </a:extLst>
              </a:tr>
              <a:tr h="661618">
                <a:tc>
                  <a:txBody>
                    <a:bodyPr/>
                    <a:lstStyle/>
                    <a:p>
                      <a:pPr algn="ctr"/>
                      <a:r>
                        <a:rPr lang="en-US" sz="1800" b="1" dirty="0" smtClean="0"/>
                        <a:t>Priority</a:t>
                      </a:r>
                      <a:r>
                        <a:rPr lang="en-US" sz="1800" b="1" baseline="0" dirty="0" smtClean="0"/>
                        <a:t> 7: </a:t>
                      </a:r>
                    </a:p>
                    <a:p>
                      <a:pPr algn="ctr"/>
                      <a:r>
                        <a:rPr lang="en-US" sz="1800" baseline="0" dirty="0" smtClean="0"/>
                        <a:t>Access to Broad Course of Study</a:t>
                      </a:r>
                      <a:endParaRPr lang="en-US" sz="18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Met</a:t>
                      </a:r>
                      <a:endParaRPr lang="en-US" sz="1800" b="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017203"/>
                  </a:ext>
                </a:extLst>
              </a:tr>
            </a:tbl>
          </a:graphicData>
        </a:graphic>
      </p:graphicFrame>
      <p:sp>
        <p:nvSpPr>
          <p:cNvPr id="5"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11</a:t>
            </a:fld>
            <a:endParaRPr lang="en-US" sz="1200" dirty="0">
              <a:solidFill>
                <a:srgbClr val="888888"/>
              </a:solidFill>
              <a:latin typeface="Calibri"/>
              <a:ea typeface="Calibri"/>
              <a:cs typeface="Calibri"/>
              <a:sym typeface="Calibri"/>
            </a:endParaRPr>
          </a:p>
        </p:txBody>
      </p:sp>
      <p:sp>
        <p:nvSpPr>
          <p:cNvPr id="7"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mtClean="0"/>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7438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47506" y="2976563"/>
            <a:ext cx="7274157" cy="858837"/>
          </a:xfrm>
        </p:spPr>
        <p:txBody>
          <a:bodyPr/>
          <a:lstStyle/>
          <a:p>
            <a:pPr algn="ctr"/>
            <a:r>
              <a:rPr lang="en-US" b="1" dirty="0">
                <a:latin typeface="+mj-lt"/>
                <a:cs typeface="Calibri Light" panose="020F0302020204030204" pitchFamily="34" charset="0"/>
                <a:sym typeface="Arial"/>
              </a:rPr>
              <a:t>II. Local Control and Accountability Plan</a:t>
            </a:r>
          </a:p>
        </p:txBody>
      </p:sp>
      <p:sp>
        <p:nvSpPr>
          <p:cNvPr id="3"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12</a:t>
            </a:fld>
            <a:endParaRPr lang="en-US" sz="1200" dirty="0">
              <a:solidFill>
                <a:srgbClr val="888888"/>
              </a:solidFill>
              <a:latin typeface="Calibri"/>
              <a:ea typeface="Calibri"/>
              <a:cs typeface="Calibri"/>
              <a:sym typeface="Calibri"/>
            </a:endParaRPr>
          </a:p>
        </p:txBody>
      </p:sp>
      <p:sp>
        <p:nvSpPr>
          <p:cNvPr id="5"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mtClean="0"/>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03285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0" indent="0">
              <a:spcBef>
                <a:spcPts val="0"/>
              </a:spcBef>
            </a:pPr>
            <a:r>
              <a:rPr lang="en-US" sz="2800" b="1" dirty="0">
                <a:latin typeface="+mj-lt"/>
              </a:rPr>
              <a:t>Local Control and Accountability Plan </a:t>
            </a:r>
          </a:p>
        </p:txBody>
      </p:sp>
      <p:sp>
        <p:nvSpPr>
          <p:cNvPr id="5" name="Text Placeholder 4"/>
          <p:cNvSpPr>
            <a:spLocks noGrp="1"/>
          </p:cNvSpPr>
          <p:nvPr>
            <p:ph type="body" idx="2"/>
          </p:nvPr>
        </p:nvSpPr>
        <p:spPr/>
        <p:txBody>
          <a:bodyPr/>
          <a:lstStyle/>
          <a:p>
            <a:r>
              <a:rPr lang="en-US" dirty="0" smtClean="0"/>
              <a:t>Stakeholder Engagement</a:t>
            </a:r>
          </a:p>
          <a:p>
            <a:r>
              <a:rPr lang="en-US" dirty="0" smtClean="0"/>
              <a:t>Parent Budget Overview </a:t>
            </a:r>
          </a:p>
          <a:p>
            <a:r>
              <a:rPr lang="en-US" dirty="0" smtClean="0"/>
              <a:t>LCAP Highlights </a:t>
            </a:r>
          </a:p>
        </p:txBody>
      </p:sp>
      <p:sp>
        <p:nvSpPr>
          <p:cNvPr id="6"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13</a:t>
            </a:fld>
            <a:endParaRPr lang="en-US" sz="1200" dirty="0">
              <a:solidFill>
                <a:srgbClr val="888888"/>
              </a:solidFill>
              <a:latin typeface="Calibri"/>
              <a:ea typeface="Calibri"/>
              <a:cs typeface="Calibri"/>
              <a:sym typeface="Calibri"/>
            </a:endParaRPr>
          </a:p>
        </p:txBody>
      </p:sp>
      <p:sp>
        <p:nvSpPr>
          <p:cNvPr id="8"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mtClean="0"/>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51077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400" b="1" dirty="0" smtClean="0"/>
              <a:t>Local Control &amp; Accountability Plan - Stakeholder Engagement </a:t>
            </a:r>
            <a:endParaRPr lang="en-US" sz="2400" b="1" dirty="0"/>
          </a:p>
        </p:txBody>
      </p:sp>
      <p:grpSp>
        <p:nvGrpSpPr>
          <p:cNvPr id="6" name="Group 5"/>
          <p:cNvGrpSpPr/>
          <p:nvPr/>
        </p:nvGrpSpPr>
        <p:grpSpPr>
          <a:xfrm>
            <a:off x="236306" y="1395283"/>
            <a:ext cx="8431444" cy="646331"/>
            <a:chOff x="236306" y="1555750"/>
            <a:chExt cx="8431444" cy="646331"/>
          </a:xfrm>
        </p:grpSpPr>
        <p:sp>
          <p:nvSpPr>
            <p:cNvPr id="4" name="TextBox 3"/>
            <p:cNvSpPr txBox="1"/>
            <p:nvPr/>
          </p:nvSpPr>
          <p:spPr>
            <a:xfrm>
              <a:off x="236306" y="1670050"/>
              <a:ext cx="963844" cy="276999"/>
            </a:xfrm>
            <a:prstGeom prst="rect">
              <a:avLst/>
            </a:prstGeom>
            <a:noFill/>
          </p:spPr>
          <p:txBody>
            <a:bodyPr wrap="square" rtlCol="0">
              <a:spAutoFit/>
            </a:bodyPr>
            <a:lstStyle/>
            <a:p>
              <a:r>
                <a:rPr lang="en-US" sz="1200" dirty="0" smtClean="0"/>
                <a:t>October </a:t>
              </a:r>
              <a:endParaRPr lang="en-US" sz="1200" dirty="0"/>
            </a:p>
          </p:txBody>
        </p:sp>
        <p:sp>
          <p:nvSpPr>
            <p:cNvPr id="5" name="TextBox 4"/>
            <p:cNvSpPr txBox="1"/>
            <p:nvPr/>
          </p:nvSpPr>
          <p:spPr>
            <a:xfrm>
              <a:off x="1200150" y="1555750"/>
              <a:ext cx="7467600" cy="646331"/>
            </a:xfrm>
            <a:prstGeom prst="rect">
              <a:avLst/>
            </a:prstGeom>
            <a:noFill/>
          </p:spPr>
          <p:txBody>
            <a:bodyPr wrap="square" rtlCol="0">
              <a:spAutoFit/>
            </a:bodyPr>
            <a:lstStyle/>
            <a:p>
              <a:r>
                <a:rPr lang="en-US" sz="1200" dirty="0"/>
                <a:t>The SSC and ELAC received formal training on the roles and responsibility of the School Site Council, the SPSA and LCAP process. Such training incorporated current legislation updates around AB716 and the integration of the SPSA and LCAP for applicable LEAs.</a:t>
              </a:r>
            </a:p>
          </p:txBody>
        </p:sp>
      </p:grpSp>
      <p:grpSp>
        <p:nvGrpSpPr>
          <p:cNvPr id="7" name="Group 6"/>
          <p:cNvGrpSpPr/>
          <p:nvPr/>
        </p:nvGrpSpPr>
        <p:grpSpPr>
          <a:xfrm>
            <a:off x="190500" y="2076965"/>
            <a:ext cx="8477250" cy="830997"/>
            <a:chOff x="190500" y="1555750"/>
            <a:chExt cx="8477250" cy="830997"/>
          </a:xfrm>
        </p:grpSpPr>
        <p:sp>
          <p:nvSpPr>
            <p:cNvPr id="8" name="TextBox 7"/>
            <p:cNvSpPr txBox="1"/>
            <p:nvPr/>
          </p:nvSpPr>
          <p:spPr>
            <a:xfrm>
              <a:off x="190500" y="1670050"/>
              <a:ext cx="1009650" cy="276999"/>
            </a:xfrm>
            <a:prstGeom prst="rect">
              <a:avLst/>
            </a:prstGeom>
            <a:noFill/>
          </p:spPr>
          <p:txBody>
            <a:bodyPr wrap="square" rtlCol="0">
              <a:spAutoFit/>
            </a:bodyPr>
            <a:lstStyle/>
            <a:p>
              <a:r>
                <a:rPr lang="en-US" sz="1200" dirty="0" smtClean="0"/>
                <a:t>November </a:t>
              </a:r>
              <a:endParaRPr lang="en-US" sz="1200" dirty="0"/>
            </a:p>
          </p:txBody>
        </p:sp>
        <p:sp>
          <p:nvSpPr>
            <p:cNvPr id="9" name="TextBox 8"/>
            <p:cNvSpPr txBox="1"/>
            <p:nvPr/>
          </p:nvSpPr>
          <p:spPr>
            <a:xfrm>
              <a:off x="1200150" y="1555750"/>
              <a:ext cx="7467600" cy="830997"/>
            </a:xfrm>
            <a:prstGeom prst="rect">
              <a:avLst/>
            </a:prstGeom>
            <a:noFill/>
          </p:spPr>
          <p:txBody>
            <a:bodyPr wrap="square" rtlCol="0">
              <a:spAutoFit/>
            </a:bodyPr>
            <a:lstStyle/>
            <a:p>
              <a:r>
                <a:rPr lang="en-US" sz="1200" dirty="0"/>
                <a:t>The SSC received formal training on the WASC cycle and how such will be incorporated into the LCAP process beginning summer of 2019.  In addition the SSC hosted the textbook public hearing. At this meeting parents, students and teachers were able to ask detailed questions around the textbooks and curriculum set forth in MWA's education program. </a:t>
              </a:r>
            </a:p>
          </p:txBody>
        </p:sp>
      </p:grpSp>
      <p:grpSp>
        <p:nvGrpSpPr>
          <p:cNvPr id="10" name="Group 9"/>
          <p:cNvGrpSpPr/>
          <p:nvPr/>
        </p:nvGrpSpPr>
        <p:grpSpPr>
          <a:xfrm>
            <a:off x="190500" y="2904657"/>
            <a:ext cx="8477250" cy="646331"/>
            <a:chOff x="190500" y="1555750"/>
            <a:chExt cx="8477250" cy="646331"/>
          </a:xfrm>
        </p:grpSpPr>
        <p:sp>
          <p:nvSpPr>
            <p:cNvPr id="11" name="TextBox 10"/>
            <p:cNvSpPr txBox="1"/>
            <p:nvPr/>
          </p:nvSpPr>
          <p:spPr>
            <a:xfrm>
              <a:off x="190500" y="1670050"/>
              <a:ext cx="1009650" cy="276999"/>
            </a:xfrm>
            <a:prstGeom prst="rect">
              <a:avLst/>
            </a:prstGeom>
            <a:noFill/>
          </p:spPr>
          <p:txBody>
            <a:bodyPr wrap="square" rtlCol="0">
              <a:spAutoFit/>
            </a:bodyPr>
            <a:lstStyle/>
            <a:p>
              <a:r>
                <a:rPr lang="en-US" sz="1200" dirty="0" smtClean="0"/>
                <a:t>December </a:t>
              </a:r>
              <a:endParaRPr lang="en-US" sz="1200" dirty="0"/>
            </a:p>
          </p:txBody>
        </p:sp>
        <p:sp>
          <p:nvSpPr>
            <p:cNvPr id="12" name="TextBox 11"/>
            <p:cNvSpPr txBox="1"/>
            <p:nvPr/>
          </p:nvSpPr>
          <p:spPr>
            <a:xfrm>
              <a:off x="1200150" y="1555750"/>
              <a:ext cx="7467600" cy="646331"/>
            </a:xfrm>
            <a:prstGeom prst="rect">
              <a:avLst/>
            </a:prstGeom>
            <a:noFill/>
          </p:spPr>
          <p:txBody>
            <a:bodyPr wrap="square" rtlCol="0">
              <a:spAutoFit/>
            </a:bodyPr>
            <a:lstStyle/>
            <a:p>
              <a:r>
                <a:rPr lang="en-US" sz="1200" dirty="0"/>
                <a:t>December 2018 - The SCC was reminded of their role around monitoring and evaluating the SPSA and in the following year, the LCAP. Each SSC member reviewed the components of the evaluation process and was able to ask questions of clarity.  </a:t>
              </a:r>
            </a:p>
          </p:txBody>
        </p:sp>
      </p:grpSp>
      <p:grpSp>
        <p:nvGrpSpPr>
          <p:cNvPr id="13" name="Group 12"/>
          <p:cNvGrpSpPr/>
          <p:nvPr/>
        </p:nvGrpSpPr>
        <p:grpSpPr>
          <a:xfrm>
            <a:off x="190500" y="3567222"/>
            <a:ext cx="8477250" cy="646331"/>
            <a:chOff x="190500" y="1555750"/>
            <a:chExt cx="8477250" cy="646331"/>
          </a:xfrm>
        </p:grpSpPr>
        <p:sp>
          <p:nvSpPr>
            <p:cNvPr id="14" name="TextBox 13"/>
            <p:cNvSpPr txBox="1"/>
            <p:nvPr/>
          </p:nvSpPr>
          <p:spPr>
            <a:xfrm>
              <a:off x="190500" y="1670050"/>
              <a:ext cx="1009650" cy="276999"/>
            </a:xfrm>
            <a:prstGeom prst="rect">
              <a:avLst/>
            </a:prstGeom>
            <a:noFill/>
          </p:spPr>
          <p:txBody>
            <a:bodyPr wrap="square" rtlCol="0">
              <a:spAutoFit/>
            </a:bodyPr>
            <a:lstStyle/>
            <a:p>
              <a:r>
                <a:rPr lang="en-US" sz="1200" dirty="0" smtClean="0"/>
                <a:t>March </a:t>
              </a:r>
              <a:endParaRPr lang="en-US" sz="1200" dirty="0"/>
            </a:p>
          </p:txBody>
        </p:sp>
        <p:sp>
          <p:nvSpPr>
            <p:cNvPr id="15" name="TextBox 14"/>
            <p:cNvSpPr txBox="1"/>
            <p:nvPr/>
          </p:nvSpPr>
          <p:spPr>
            <a:xfrm>
              <a:off x="1200150" y="1555750"/>
              <a:ext cx="7467600" cy="646331"/>
            </a:xfrm>
            <a:prstGeom prst="rect">
              <a:avLst/>
            </a:prstGeom>
            <a:noFill/>
          </p:spPr>
          <p:txBody>
            <a:bodyPr wrap="square" rtlCol="0">
              <a:spAutoFit/>
            </a:bodyPr>
            <a:lstStyle/>
            <a:p>
              <a:r>
                <a:rPr lang="en-US" sz="1200" dirty="0"/>
                <a:t>March 2019 - The SSC hosted the LCAP Stakeholder Feedback Session. During this time, over 50 attendees were given an overview of the LCAP process, what the LCAP is and the importance and impact of stakeholder feedback.</a:t>
              </a:r>
            </a:p>
          </p:txBody>
        </p:sp>
      </p:grpSp>
      <p:grpSp>
        <p:nvGrpSpPr>
          <p:cNvPr id="17" name="Group 16"/>
          <p:cNvGrpSpPr/>
          <p:nvPr/>
        </p:nvGrpSpPr>
        <p:grpSpPr>
          <a:xfrm>
            <a:off x="190500" y="4213553"/>
            <a:ext cx="8477250" cy="1015663"/>
            <a:chOff x="190500" y="1555750"/>
            <a:chExt cx="8477250" cy="1015663"/>
          </a:xfrm>
        </p:grpSpPr>
        <p:sp>
          <p:nvSpPr>
            <p:cNvPr id="18" name="TextBox 17"/>
            <p:cNvSpPr txBox="1"/>
            <p:nvPr/>
          </p:nvSpPr>
          <p:spPr>
            <a:xfrm>
              <a:off x="190500" y="1670050"/>
              <a:ext cx="1009650" cy="276999"/>
            </a:xfrm>
            <a:prstGeom prst="rect">
              <a:avLst/>
            </a:prstGeom>
            <a:noFill/>
          </p:spPr>
          <p:txBody>
            <a:bodyPr wrap="square" rtlCol="0">
              <a:spAutoFit/>
            </a:bodyPr>
            <a:lstStyle/>
            <a:p>
              <a:r>
                <a:rPr lang="en-US" sz="1200" dirty="0" smtClean="0"/>
                <a:t>April  </a:t>
              </a:r>
              <a:endParaRPr lang="en-US" sz="1200" dirty="0"/>
            </a:p>
          </p:txBody>
        </p:sp>
        <p:sp>
          <p:nvSpPr>
            <p:cNvPr id="19" name="TextBox 18"/>
            <p:cNvSpPr txBox="1"/>
            <p:nvPr/>
          </p:nvSpPr>
          <p:spPr>
            <a:xfrm>
              <a:off x="1200150" y="1555750"/>
              <a:ext cx="7467600" cy="1015663"/>
            </a:xfrm>
            <a:prstGeom prst="rect">
              <a:avLst/>
            </a:prstGeom>
            <a:noFill/>
          </p:spPr>
          <p:txBody>
            <a:bodyPr wrap="square" rtlCol="0">
              <a:spAutoFit/>
            </a:bodyPr>
            <a:lstStyle/>
            <a:p>
              <a:r>
                <a:rPr lang="en-US" sz="1200" dirty="0"/>
                <a:t>The SSC was given an updated draft the LCAP Annual Update and expenditures to assist with the evaluation process. Members of the public were also included within this process and were able to review the Stakeholder feedback collected during the LCAP stakeholder feedback session. Such feedback provided in both the March and April meetings will also be incorporated into the WASC Self-Study process as the new goals are developed for 2020-2023. </a:t>
              </a:r>
            </a:p>
          </p:txBody>
        </p:sp>
      </p:grpSp>
      <p:grpSp>
        <p:nvGrpSpPr>
          <p:cNvPr id="20" name="Group 19"/>
          <p:cNvGrpSpPr/>
          <p:nvPr/>
        </p:nvGrpSpPr>
        <p:grpSpPr>
          <a:xfrm>
            <a:off x="190500" y="5258119"/>
            <a:ext cx="8477250" cy="461665"/>
            <a:chOff x="190500" y="1555750"/>
            <a:chExt cx="8477250" cy="461665"/>
          </a:xfrm>
        </p:grpSpPr>
        <p:sp>
          <p:nvSpPr>
            <p:cNvPr id="21" name="TextBox 20"/>
            <p:cNvSpPr txBox="1"/>
            <p:nvPr/>
          </p:nvSpPr>
          <p:spPr>
            <a:xfrm>
              <a:off x="190500" y="1670050"/>
              <a:ext cx="1009650" cy="276999"/>
            </a:xfrm>
            <a:prstGeom prst="rect">
              <a:avLst/>
            </a:prstGeom>
            <a:noFill/>
          </p:spPr>
          <p:txBody>
            <a:bodyPr wrap="square" rtlCol="0">
              <a:spAutoFit/>
            </a:bodyPr>
            <a:lstStyle/>
            <a:p>
              <a:r>
                <a:rPr lang="en-US" sz="1200" dirty="0" smtClean="0"/>
                <a:t>May </a:t>
              </a:r>
              <a:endParaRPr lang="en-US" sz="1200" dirty="0"/>
            </a:p>
          </p:txBody>
        </p:sp>
        <p:sp>
          <p:nvSpPr>
            <p:cNvPr id="22" name="TextBox 21"/>
            <p:cNvSpPr txBox="1"/>
            <p:nvPr/>
          </p:nvSpPr>
          <p:spPr>
            <a:xfrm>
              <a:off x="1200150" y="1555750"/>
              <a:ext cx="7467600" cy="461665"/>
            </a:xfrm>
            <a:prstGeom prst="rect">
              <a:avLst/>
            </a:prstGeom>
            <a:noFill/>
          </p:spPr>
          <p:txBody>
            <a:bodyPr wrap="square" rtlCol="0">
              <a:spAutoFit/>
            </a:bodyPr>
            <a:lstStyle/>
            <a:p>
              <a:r>
                <a:rPr lang="en-US" sz="1200" dirty="0"/>
                <a:t>The SSC and public stakeholders received a presentation on intervention services offered to all students throughout the year from both the Middle and Upper schools. </a:t>
              </a:r>
            </a:p>
          </p:txBody>
        </p:sp>
      </p:grpSp>
      <p:sp>
        <p:nvSpPr>
          <p:cNvPr id="26" name="Rectangle 25"/>
          <p:cNvSpPr/>
          <p:nvPr/>
        </p:nvSpPr>
        <p:spPr>
          <a:xfrm>
            <a:off x="318856" y="5945983"/>
            <a:ext cx="8748944" cy="738664"/>
          </a:xfrm>
          <a:prstGeom prst="rect">
            <a:avLst/>
          </a:prstGeom>
        </p:spPr>
        <p:txBody>
          <a:bodyPr wrap="square">
            <a:spAutoFit/>
          </a:bodyPr>
          <a:lstStyle/>
          <a:p>
            <a:r>
              <a:rPr lang="en-US" i="1" dirty="0"/>
              <a:t>In addition to the School Site Council parent stakeholders were able to provide feedback on the current education program through the ELAC and numerous parent meetings held at different times (Saturdays, mornings and after school) allowing for additional feedback opportunities.</a:t>
            </a:r>
          </a:p>
        </p:txBody>
      </p:sp>
    </p:spTree>
    <p:extLst>
      <p:ext uri="{BB962C8B-B14F-4D97-AF65-F5344CB8AC3E}">
        <p14:creationId xmlns:p14="http://schemas.microsoft.com/office/powerpoint/2010/main" val="33513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b="1" dirty="0" smtClean="0">
                <a:solidFill>
                  <a:schemeClr val="dk1"/>
                </a:solidFill>
                <a:latin typeface="+mj-lt"/>
                <a:ea typeface="Calibri"/>
                <a:cs typeface="Calibri"/>
                <a:sym typeface="Calibri"/>
              </a:rPr>
              <a:t>LCAP - Parent </a:t>
            </a:r>
            <a:r>
              <a:rPr lang="en-US" sz="2800" b="1" dirty="0">
                <a:solidFill>
                  <a:schemeClr val="dk1"/>
                </a:solidFill>
                <a:latin typeface="+mj-lt"/>
                <a:ea typeface="Calibri"/>
                <a:cs typeface="Calibri"/>
                <a:sym typeface="Calibri"/>
              </a:rPr>
              <a:t>Budget Overview </a:t>
            </a:r>
          </a:p>
        </p:txBody>
      </p:sp>
      <p:sp>
        <p:nvSpPr>
          <p:cNvPr id="5" name="Content Placeholder 4"/>
          <p:cNvSpPr>
            <a:spLocks noGrp="1"/>
          </p:cNvSpPr>
          <p:nvPr>
            <p:ph sz="quarter" idx="14"/>
          </p:nvPr>
        </p:nvSpPr>
        <p:spPr>
          <a:xfrm>
            <a:off x="236538" y="1535112"/>
            <a:ext cx="8672512" cy="5159375"/>
          </a:xfrm>
        </p:spPr>
        <p:txBody>
          <a:bodyPr/>
          <a:lstStyle/>
          <a:p>
            <a:r>
              <a:rPr lang="en-US" sz="2400" dirty="0">
                <a:latin typeface="Gill Sans MT" panose="020B0502020104020203" pitchFamily="34" charset="0"/>
              </a:rPr>
              <a:t>AB1808 added EC Section </a:t>
            </a:r>
            <a:r>
              <a:rPr lang="en-US" sz="2400" dirty="0" smtClean="0">
                <a:latin typeface="Gill Sans MT" panose="020B0502020104020203" pitchFamily="34" charset="0"/>
              </a:rPr>
              <a:t>52064.1- Must </a:t>
            </a:r>
            <a:r>
              <a:rPr lang="en-US" sz="2400" dirty="0">
                <a:latin typeface="Gill Sans MT" panose="020B0502020104020203" pitchFamily="34" charset="0"/>
              </a:rPr>
              <a:t>be developed in conjunction with, and attached as a cover to, the LCAP for 2019-20. </a:t>
            </a:r>
          </a:p>
          <a:p>
            <a:r>
              <a:rPr lang="en-US" sz="2400" dirty="0" smtClean="0">
                <a:latin typeface="Gill Sans MT" panose="020B0502020104020203" pitchFamily="34" charset="0"/>
              </a:rPr>
              <a:t>                                                                                                                                                                                                                                                                                                                                                                                                                                                                                                                                                                                                                                                                                                                                                                                                                                                                                                                                                                                                                  Funds are broken out as follows:</a:t>
            </a:r>
          </a:p>
          <a:p>
            <a:pPr marL="285750" lvl="2" indent="-285750">
              <a:buFont typeface="Arial" panose="020B0604020202020204" pitchFamily="34" charset="0"/>
              <a:buChar char="•"/>
            </a:pPr>
            <a:r>
              <a:rPr lang="en-US" dirty="0">
                <a:latin typeface="Gill Sans MT" panose="020B0502020104020203" pitchFamily="34" charset="0"/>
              </a:rPr>
              <a:t>The LCFF </a:t>
            </a:r>
            <a:r>
              <a:rPr lang="en-US" dirty="0" smtClean="0">
                <a:latin typeface="Gill Sans MT" panose="020B0502020104020203" pitchFamily="34" charset="0"/>
              </a:rPr>
              <a:t>revenue</a:t>
            </a:r>
          </a:p>
          <a:p>
            <a:pPr marL="285750" lvl="2" indent="-285750">
              <a:buFont typeface="Arial" panose="020B0604020202020204" pitchFamily="34" charset="0"/>
              <a:buChar char="•"/>
            </a:pPr>
            <a:r>
              <a:rPr lang="en-US" dirty="0" smtClean="0">
                <a:latin typeface="Gill Sans MT" panose="020B0502020104020203" pitchFamily="34" charset="0"/>
              </a:rPr>
              <a:t>The </a:t>
            </a:r>
            <a:r>
              <a:rPr lang="en-US" dirty="0">
                <a:latin typeface="Gill Sans MT" panose="020B0502020104020203" pitchFamily="34" charset="0"/>
              </a:rPr>
              <a:t>LCFF supplemental and concentration </a:t>
            </a:r>
            <a:r>
              <a:rPr lang="en-US" dirty="0" smtClean="0">
                <a:latin typeface="Gill Sans MT" panose="020B0502020104020203" pitchFamily="34" charset="0"/>
              </a:rPr>
              <a:t>grants</a:t>
            </a:r>
          </a:p>
          <a:p>
            <a:pPr marL="285750" lvl="2" indent="-285750">
              <a:buFont typeface="Arial" panose="020B0604020202020204" pitchFamily="34" charset="0"/>
              <a:buChar char="•"/>
            </a:pPr>
            <a:r>
              <a:rPr lang="en-US" dirty="0" smtClean="0">
                <a:latin typeface="Gill Sans MT" panose="020B0502020104020203" pitchFamily="34" charset="0"/>
              </a:rPr>
              <a:t>All </a:t>
            </a:r>
            <a:r>
              <a:rPr lang="en-US" dirty="0">
                <a:latin typeface="Gill Sans MT" panose="020B0502020104020203" pitchFamily="34" charset="0"/>
              </a:rPr>
              <a:t>other state </a:t>
            </a:r>
            <a:r>
              <a:rPr lang="en-US" dirty="0" smtClean="0">
                <a:latin typeface="Gill Sans MT" panose="020B0502020104020203" pitchFamily="34" charset="0"/>
              </a:rPr>
              <a:t>funds</a:t>
            </a:r>
          </a:p>
          <a:p>
            <a:pPr marL="285750" lvl="2" indent="-285750">
              <a:buFont typeface="Arial" panose="020B0604020202020204" pitchFamily="34" charset="0"/>
              <a:buChar char="•"/>
            </a:pPr>
            <a:r>
              <a:rPr lang="en-US" dirty="0" smtClean="0">
                <a:latin typeface="Gill Sans MT" panose="020B0502020104020203" pitchFamily="34" charset="0"/>
              </a:rPr>
              <a:t>All </a:t>
            </a:r>
            <a:r>
              <a:rPr lang="en-US" dirty="0">
                <a:latin typeface="Gill Sans MT" panose="020B0502020104020203" pitchFamily="34" charset="0"/>
              </a:rPr>
              <a:t>local </a:t>
            </a:r>
            <a:r>
              <a:rPr lang="en-US" dirty="0" smtClean="0">
                <a:latin typeface="Gill Sans MT" panose="020B0502020104020203" pitchFamily="34" charset="0"/>
              </a:rPr>
              <a:t>funds</a:t>
            </a:r>
          </a:p>
          <a:p>
            <a:pPr marL="285750" lvl="2" indent="-285750">
              <a:buFont typeface="Arial" panose="020B0604020202020204" pitchFamily="34" charset="0"/>
              <a:buChar char="•"/>
            </a:pPr>
            <a:r>
              <a:rPr lang="en-US" dirty="0" smtClean="0">
                <a:latin typeface="Gill Sans MT" panose="020B0502020104020203" pitchFamily="34" charset="0"/>
              </a:rPr>
              <a:t>All </a:t>
            </a:r>
            <a:r>
              <a:rPr lang="en-US" dirty="0">
                <a:latin typeface="Gill Sans MT" panose="020B0502020104020203" pitchFamily="34" charset="0"/>
              </a:rPr>
              <a:t>federal </a:t>
            </a:r>
            <a:r>
              <a:rPr lang="en-US" dirty="0" smtClean="0">
                <a:latin typeface="Gill Sans MT" panose="020B0502020104020203" pitchFamily="34" charset="0"/>
              </a:rPr>
              <a:t>funds</a:t>
            </a:r>
          </a:p>
        </p:txBody>
      </p:sp>
      <p:sp>
        <p:nvSpPr>
          <p:cNvPr id="4"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15</a:t>
            </a:fld>
            <a:endParaRPr lang="en-US" sz="1200" dirty="0">
              <a:solidFill>
                <a:srgbClr val="888888"/>
              </a:solidFill>
              <a:latin typeface="Calibri"/>
              <a:ea typeface="Calibri"/>
              <a:cs typeface="Calibri"/>
              <a:sym typeface="Calibri"/>
            </a:endParaRPr>
          </a:p>
        </p:txBody>
      </p:sp>
      <p:sp>
        <p:nvSpPr>
          <p:cNvPr id="7"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rgbClr val="888888"/>
                </a:solidFill>
                <a:latin typeface="Calibri"/>
                <a:ea typeface="Calibri"/>
                <a:cs typeface="Calibri"/>
              </a:rPr>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04806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800" b="1" dirty="0" smtClean="0">
                <a:latin typeface="+mj-lt"/>
                <a:sym typeface="Arial"/>
              </a:rPr>
              <a:t>LCAP - Parent Budget Overview </a:t>
            </a:r>
            <a:endParaRPr lang="en-US" sz="2800" b="1" dirty="0">
              <a:latin typeface="+mj-lt"/>
              <a:sym typeface="Arial"/>
            </a:endParaRPr>
          </a:p>
        </p:txBody>
      </p:sp>
      <p:pic>
        <p:nvPicPr>
          <p:cNvPr id="4" name="Picture 3"/>
          <p:cNvPicPr>
            <a:picLocks noChangeAspect="1"/>
          </p:cNvPicPr>
          <p:nvPr/>
        </p:nvPicPr>
        <p:blipFill>
          <a:blip r:embed="rId2"/>
          <a:stretch>
            <a:fillRect/>
          </a:stretch>
        </p:blipFill>
        <p:spPr>
          <a:xfrm>
            <a:off x="692150" y="1805867"/>
            <a:ext cx="7721600" cy="4571120"/>
          </a:xfrm>
          <a:prstGeom prst="rect">
            <a:avLst/>
          </a:prstGeom>
        </p:spPr>
      </p:pic>
      <p:sp>
        <p:nvSpPr>
          <p:cNvPr id="5"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16</a:t>
            </a:fld>
            <a:endParaRPr lang="en-US" sz="1200" dirty="0">
              <a:solidFill>
                <a:srgbClr val="888888"/>
              </a:solidFill>
              <a:latin typeface="Calibri"/>
              <a:ea typeface="Calibri"/>
              <a:cs typeface="Calibri"/>
              <a:sym typeface="Calibri"/>
            </a:endParaRPr>
          </a:p>
        </p:txBody>
      </p:sp>
      <p:sp>
        <p:nvSpPr>
          <p:cNvPr id="7"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rgbClr val="888888"/>
                </a:solidFill>
                <a:latin typeface="Calibri"/>
                <a:ea typeface="Calibri"/>
                <a:cs typeface="Calibri"/>
              </a:rPr>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83264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800" b="1" dirty="0">
                <a:latin typeface="+mj-lt"/>
              </a:rPr>
              <a:t>LCAP Budget Overview 2019-20</a:t>
            </a:r>
          </a:p>
        </p:txBody>
      </p:sp>
      <p:pic>
        <p:nvPicPr>
          <p:cNvPr id="4" name="Picture 3"/>
          <p:cNvPicPr>
            <a:picLocks noChangeAspect="1"/>
          </p:cNvPicPr>
          <p:nvPr/>
        </p:nvPicPr>
        <p:blipFill>
          <a:blip r:embed="rId2"/>
          <a:stretch>
            <a:fillRect/>
          </a:stretch>
        </p:blipFill>
        <p:spPr>
          <a:xfrm>
            <a:off x="1085850" y="1597794"/>
            <a:ext cx="6946900" cy="5018906"/>
          </a:xfrm>
          <a:prstGeom prst="rect">
            <a:avLst/>
          </a:prstGeom>
        </p:spPr>
      </p:pic>
    </p:spTree>
    <p:extLst>
      <p:ext uri="{BB962C8B-B14F-4D97-AF65-F5344CB8AC3E}">
        <p14:creationId xmlns:p14="http://schemas.microsoft.com/office/powerpoint/2010/main" val="2689674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6306" y="423817"/>
            <a:ext cx="7274157" cy="858837"/>
          </a:xfrm>
        </p:spPr>
        <p:txBody>
          <a:bodyPr/>
          <a:lstStyle/>
          <a:p>
            <a:r>
              <a:rPr lang="en-US" sz="2800" b="1" dirty="0" smtClean="0">
                <a:solidFill>
                  <a:schemeClr val="dk1"/>
                </a:solidFill>
                <a:latin typeface="+mj-lt"/>
                <a:ea typeface="Calibri"/>
                <a:cs typeface="Calibri"/>
                <a:sym typeface="Calibri"/>
              </a:rPr>
              <a:t>LCAP - Annual </a:t>
            </a:r>
            <a:r>
              <a:rPr lang="en-US" sz="2800" b="1" dirty="0">
                <a:solidFill>
                  <a:schemeClr val="dk1"/>
                </a:solidFill>
                <a:latin typeface="+mj-lt"/>
                <a:ea typeface="Calibri"/>
                <a:cs typeface="Calibri"/>
                <a:sym typeface="Calibri"/>
              </a:rPr>
              <a:t>Update </a:t>
            </a:r>
          </a:p>
        </p:txBody>
      </p:sp>
      <p:sp>
        <p:nvSpPr>
          <p:cNvPr id="4" name="Content Placeholder 3"/>
          <p:cNvSpPr>
            <a:spLocks noGrp="1"/>
          </p:cNvSpPr>
          <p:nvPr>
            <p:ph sz="quarter" idx="14"/>
          </p:nvPr>
        </p:nvSpPr>
        <p:spPr>
          <a:xfrm>
            <a:off x="236307" y="1930400"/>
            <a:ext cx="8731345" cy="4456914"/>
          </a:xfrm>
        </p:spPr>
        <p:txBody>
          <a:bodyPr/>
          <a:lstStyle/>
          <a:p>
            <a:pPr marL="342900" indent="-342900" algn="just">
              <a:buFont typeface="Arial" panose="020B0604020202020204" pitchFamily="34" charset="0"/>
              <a:buChar char="•"/>
            </a:pPr>
            <a:r>
              <a:rPr lang="en-US" sz="1600" dirty="0" smtClean="0">
                <a:latin typeface="+mj-lt"/>
              </a:rPr>
              <a:t>Increase in Parent Engagement </a:t>
            </a:r>
          </a:p>
          <a:p>
            <a:pPr marL="342900" indent="-342900" algn="just">
              <a:buFont typeface="Arial" panose="020B0604020202020204" pitchFamily="34" charset="0"/>
              <a:buChar char="•"/>
            </a:pPr>
            <a:r>
              <a:rPr lang="en-US" sz="1600" dirty="0" smtClean="0">
                <a:latin typeface="+mj-lt"/>
              </a:rPr>
              <a:t>Building Capacity with the SSC </a:t>
            </a:r>
          </a:p>
          <a:p>
            <a:pPr marL="342900" indent="-342900" algn="just">
              <a:buFont typeface="Arial" panose="020B0604020202020204" pitchFamily="34" charset="0"/>
              <a:buChar char="•"/>
            </a:pPr>
            <a:r>
              <a:rPr lang="en-US" sz="1600" dirty="0" smtClean="0">
                <a:latin typeface="+mj-lt"/>
              </a:rPr>
              <a:t>Highest number of EL reclassifications (30+)</a:t>
            </a:r>
          </a:p>
          <a:p>
            <a:pPr marL="342900" indent="-342900" algn="just">
              <a:buFont typeface="Arial" panose="020B0604020202020204" pitchFamily="34" charset="0"/>
              <a:buChar char="•"/>
            </a:pPr>
            <a:r>
              <a:rPr lang="en-US" sz="1600" dirty="0" smtClean="0">
                <a:latin typeface="+mj-lt"/>
              </a:rPr>
              <a:t>Expanded course options at the US for CTE </a:t>
            </a:r>
          </a:p>
          <a:p>
            <a:pPr marL="342900" indent="-342900" algn="just">
              <a:buFont typeface="Arial" panose="020B0604020202020204" pitchFamily="34" charset="0"/>
              <a:buChar char="•"/>
            </a:pPr>
            <a:r>
              <a:rPr lang="en-US" sz="1600" dirty="0" smtClean="0">
                <a:latin typeface="+mj-lt"/>
              </a:rPr>
              <a:t>Increased 10 points in mathematics </a:t>
            </a:r>
          </a:p>
          <a:p>
            <a:pPr marL="342900" indent="-342900" algn="just">
              <a:buFont typeface="Arial" panose="020B0604020202020204" pitchFamily="34" charset="0"/>
              <a:buChar char="•"/>
            </a:pPr>
            <a:r>
              <a:rPr lang="en-US" sz="1600" dirty="0">
                <a:latin typeface="+mj-lt"/>
              </a:rPr>
              <a:t> 70.8% of seniors were prepared for college, which was a 6.8% increase bringing MWA into the Blue on College and Career readiness and a graduation rate of 94.4%. </a:t>
            </a:r>
            <a:endParaRPr lang="en-US" sz="1600" dirty="0" smtClean="0">
              <a:latin typeface="+mj-lt"/>
            </a:endParaRPr>
          </a:p>
          <a:p>
            <a:pPr marL="342900" indent="-342900" algn="just">
              <a:buFont typeface="Arial" panose="020B0604020202020204" pitchFamily="34" charset="0"/>
              <a:buChar char="•"/>
            </a:pPr>
            <a:r>
              <a:rPr lang="en-US" sz="1600" dirty="0" smtClean="0">
                <a:latin typeface="+mj-lt"/>
              </a:rPr>
              <a:t>MWA </a:t>
            </a:r>
            <a:r>
              <a:rPr lang="en-US" sz="1600" dirty="0">
                <a:latin typeface="+mj-lt"/>
              </a:rPr>
              <a:t>developed and implemented a Black/ African American Student Achievement Initiative (B/AASAI) in the 2018-19 school year. </a:t>
            </a:r>
          </a:p>
        </p:txBody>
      </p:sp>
      <p:sp>
        <p:nvSpPr>
          <p:cNvPr id="5" name="Content Placeholder 4"/>
          <p:cNvSpPr>
            <a:spLocks noGrp="1"/>
          </p:cNvSpPr>
          <p:nvPr>
            <p:ph sz="quarter" idx="15"/>
          </p:nvPr>
        </p:nvSpPr>
        <p:spPr>
          <a:xfrm>
            <a:off x="236306" y="4781509"/>
            <a:ext cx="8731346" cy="1395033"/>
          </a:xfrm>
        </p:spPr>
        <p:txBody>
          <a:bodyPr/>
          <a:lstStyle/>
          <a:p>
            <a:pPr marL="342900" indent="-342900">
              <a:buFont typeface="Arial" panose="020B0604020202020204" pitchFamily="34" charset="0"/>
              <a:buChar char="•"/>
            </a:pPr>
            <a:r>
              <a:rPr lang="en-US" sz="1800" dirty="0">
                <a:latin typeface="Gill Sans MT" panose="020B0502020104020203" pitchFamily="34" charset="0"/>
              </a:rPr>
              <a:t>Suspension rates </a:t>
            </a:r>
            <a:r>
              <a:rPr lang="en-US" sz="1800" dirty="0" smtClean="0">
                <a:latin typeface="Gill Sans MT" panose="020B0502020104020203" pitchFamily="34" charset="0"/>
              </a:rPr>
              <a:t>(Students w/disabilities &amp; African American students)</a:t>
            </a:r>
            <a:endParaRPr lang="en-US" sz="1800" dirty="0">
              <a:latin typeface="Gill Sans MT" panose="020B0502020104020203" pitchFamily="34" charset="0"/>
            </a:endParaRPr>
          </a:p>
          <a:p>
            <a:pPr marL="342900" indent="-342900">
              <a:buFont typeface="Arial" panose="020B0604020202020204" pitchFamily="34" charset="0"/>
              <a:buChar char="•"/>
            </a:pPr>
            <a:r>
              <a:rPr lang="en-US" sz="1800" dirty="0" smtClean="0">
                <a:latin typeface="Gill Sans MT" panose="020B0502020104020203" pitchFamily="34" charset="0"/>
              </a:rPr>
              <a:t>ELA </a:t>
            </a:r>
            <a:r>
              <a:rPr lang="en-US" sz="1800" dirty="0">
                <a:latin typeface="Gill Sans MT" panose="020B0502020104020203" pitchFamily="34" charset="0"/>
              </a:rPr>
              <a:t>and Math Scores </a:t>
            </a:r>
          </a:p>
          <a:p>
            <a:pPr marL="342900" indent="-342900">
              <a:buFont typeface="Arial" panose="020B0604020202020204" pitchFamily="34" charset="0"/>
              <a:buChar char="•"/>
            </a:pPr>
            <a:r>
              <a:rPr lang="en-US" sz="1800" dirty="0">
                <a:latin typeface="Gill Sans MT" panose="020B0502020104020203" pitchFamily="34" charset="0"/>
              </a:rPr>
              <a:t>Chronic Absenteeism</a:t>
            </a:r>
          </a:p>
          <a:p>
            <a:pPr lvl="1"/>
            <a:endParaRPr lang="en-US" dirty="0"/>
          </a:p>
        </p:txBody>
      </p:sp>
      <p:sp>
        <p:nvSpPr>
          <p:cNvPr id="6" name="Text Placeholder 5"/>
          <p:cNvSpPr>
            <a:spLocks noGrp="1"/>
          </p:cNvSpPr>
          <p:nvPr>
            <p:ph type="body" sz="quarter" idx="16"/>
          </p:nvPr>
        </p:nvSpPr>
        <p:spPr>
          <a:xfrm>
            <a:off x="236306" y="1388156"/>
            <a:ext cx="4273817" cy="542244"/>
          </a:xfrm>
        </p:spPr>
        <p:txBody>
          <a:bodyPr/>
          <a:lstStyle/>
          <a:p>
            <a:r>
              <a:rPr lang="en-US" sz="2000" b="1" dirty="0">
                <a:latin typeface="+mj-lt"/>
              </a:rPr>
              <a:t>Greatest Progress</a:t>
            </a:r>
            <a:r>
              <a:rPr lang="en-US" sz="2800" b="1" dirty="0" smtClean="0">
                <a:latin typeface="Gill Sans MT" panose="020B0502020104020203" pitchFamily="34" charset="0"/>
              </a:rPr>
              <a:t>	</a:t>
            </a:r>
            <a:r>
              <a:rPr lang="en-US" dirty="0" smtClean="0"/>
              <a:t>	</a:t>
            </a:r>
            <a:endParaRPr lang="en-US" dirty="0"/>
          </a:p>
        </p:txBody>
      </p:sp>
      <p:sp>
        <p:nvSpPr>
          <p:cNvPr id="7" name="Text Placeholder 6"/>
          <p:cNvSpPr>
            <a:spLocks noGrp="1"/>
          </p:cNvSpPr>
          <p:nvPr>
            <p:ph type="body" sz="quarter" idx="17"/>
          </p:nvPr>
        </p:nvSpPr>
        <p:spPr>
          <a:xfrm>
            <a:off x="236306" y="4344853"/>
            <a:ext cx="4228345" cy="442626"/>
          </a:xfrm>
        </p:spPr>
        <p:txBody>
          <a:bodyPr/>
          <a:lstStyle/>
          <a:p>
            <a:r>
              <a:rPr lang="en-US" sz="2000" b="1" dirty="0" smtClean="0">
                <a:latin typeface="+mj-lt"/>
              </a:rPr>
              <a:t>Greatest Needs</a:t>
            </a:r>
            <a:endParaRPr lang="en-US" sz="2000" b="1" dirty="0">
              <a:latin typeface="+mj-lt"/>
            </a:endParaRPr>
          </a:p>
        </p:txBody>
      </p:sp>
      <p:sp>
        <p:nvSpPr>
          <p:cNvPr id="8"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18</a:t>
            </a:fld>
            <a:endParaRPr lang="en-US" sz="1200" dirty="0">
              <a:solidFill>
                <a:srgbClr val="888888"/>
              </a:solidFill>
              <a:latin typeface="Calibri"/>
              <a:ea typeface="Calibri"/>
              <a:cs typeface="Calibri"/>
              <a:sym typeface="Calibri"/>
            </a:endParaRPr>
          </a:p>
        </p:txBody>
      </p:sp>
      <p:sp>
        <p:nvSpPr>
          <p:cNvPr id="10"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rgbClr val="888888"/>
                </a:solidFill>
                <a:latin typeface="Calibri"/>
                <a:ea typeface="Calibri"/>
                <a:cs typeface="Calibri"/>
              </a:rPr>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40575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b="1" dirty="0">
                <a:solidFill>
                  <a:schemeClr val="dk1"/>
                </a:solidFill>
                <a:latin typeface="+mj-lt"/>
                <a:ea typeface="Calibri"/>
                <a:cs typeface="Calibri"/>
              </a:rPr>
              <a:t>2019-20 LCAP &amp; Next Steps</a:t>
            </a:r>
          </a:p>
        </p:txBody>
      </p:sp>
      <p:sp>
        <p:nvSpPr>
          <p:cNvPr id="3" name="Content Placeholder 2"/>
          <p:cNvSpPr>
            <a:spLocks noGrp="1"/>
          </p:cNvSpPr>
          <p:nvPr>
            <p:ph sz="quarter" idx="14"/>
          </p:nvPr>
        </p:nvSpPr>
        <p:spPr/>
        <p:txBody>
          <a:bodyPr/>
          <a:lstStyle/>
          <a:p>
            <a:pPr marL="285750" indent="-285750">
              <a:buFont typeface="Arial" panose="020B0604020202020204" pitchFamily="34" charset="0"/>
              <a:buChar char="•"/>
            </a:pPr>
            <a:r>
              <a:rPr lang="en-US" sz="1800" dirty="0" smtClean="0">
                <a:latin typeface="+mj-lt"/>
              </a:rPr>
              <a:t>Goals will remain the same for 2019-20</a:t>
            </a:r>
          </a:p>
          <a:p>
            <a:pPr marL="285750" indent="-285750">
              <a:buFont typeface="Arial" panose="020B0604020202020204" pitchFamily="34" charset="0"/>
              <a:buChar char="•"/>
            </a:pPr>
            <a:r>
              <a:rPr lang="en-US" sz="1800" dirty="0" smtClean="0">
                <a:latin typeface="+mj-lt"/>
              </a:rPr>
              <a:t>LCAP will also serve as the SPSA </a:t>
            </a:r>
          </a:p>
          <a:p>
            <a:pPr marL="285750" indent="-285750">
              <a:buFont typeface="Arial" panose="020B0604020202020204" pitchFamily="34" charset="0"/>
              <a:buChar char="•"/>
            </a:pPr>
            <a:r>
              <a:rPr lang="en-US" sz="1800" dirty="0" smtClean="0">
                <a:latin typeface="+mj-lt"/>
              </a:rPr>
              <a:t>Beginning this summer - development of the 2020-2023 LCAP will begin. </a:t>
            </a:r>
          </a:p>
          <a:p>
            <a:pPr marL="285750" lvl="1" indent="-285750">
              <a:buFont typeface="Arial" panose="020B0604020202020204" pitchFamily="34" charset="0"/>
              <a:buChar char="•"/>
            </a:pPr>
            <a:r>
              <a:rPr lang="en-US" sz="1800" dirty="0" smtClean="0">
                <a:latin typeface="+mj-lt"/>
              </a:rPr>
              <a:t>Integrated with WASC Self-Study process </a:t>
            </a:r>
          </a:p>
          <a:p>
            <a:pPr marL="457200" lvl="1" indent="0">
              <a:buNone/>
            </a:pPr>
            <a:endParaRPr lang="en-US" dirty="0" smtClean="0">
              <a:latin typeface="Gill Sans MT" panose="020B0502020104020203" pitchFamily="34" charset="0"/>
            </a:endParaRPr>
          </a:p>
          <a:p>
            <a:pPr marL="457200" lvl="1" indent="0">
              <a:buNone/>
            </a:pPr>
            <a:endParaRPr lang="en-US" dirty="0">
              <a:latin typeface="Gill Sans MT" panose="020B0502020104020203" pitchFamily="34" charset="0"/>
            </a:endParaRPr>
          </a:p>
        </p:txBody>
      </p:sp>
      <p:sp>
        <p:nvSpPr>
          <p:cNvPr id="4"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19</a:t>
            </a:fld>
            <a:endParaRPr lang="en-US" sz="1200" dirty="0">
              <a:solidFill>
                <a:srgbClr val="888888"/>
              </a:solidFill>
              <a:latin typeface="Calibri"/>
              <a:ea typeface="Calibri"/>
              <a:cs typeface="Calibri"/>
              <a:sym typeface="Calibri"/>
            </a:endParaRPr>
          </a:p>
        </p:txBody>
      </p:sp>
      <p:sp>
        <p:nvSpPr>
          <p:cNvPr id="6"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rgbClr val="888888"/>
                </a:solidFill>
                <a:latin typeface="Calibri"/>
                <a:ea typeface="Calibri"/>
                <a:cs typeface="Calibri"/>
              </a:rPr>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95282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About Us</a:t>
            </a:r>
            <a:endParaRPr lang="en-US" dirty="0"/>
          </a:p>
        </p:txBody>
      </p:sp>
      <p:sp>
        <p:nvSpPr>
          <p:cNvPr id="4" name="Text Placeholder 3"/>
          <p:cNvSpPr>
            <a:spLocks noGrp="1"/>
          </p:cNvSpPr>
          <p:nvPr>
            <p:ph type="body" idx="2"/>
          </p:nvPr>
        </p:nvSpPr>
        <p:spPr/>
        <p:txBody>
          <a:bodyPr/>
          <a:lstStyle/>
          <a:p>
            <a:r>
              <a:rPr lang="en-US" dirty="0" smtClean="0"/>
              <a:t>We are a public charter school serving grades 5-12 in Richmond, CA founded in 2007.</a:t>
            </a:r>
          </a:p>
          <a:p>
            <a:r>
              <a:rPr lang="en-US" dirty="0" smtClean="0"/>
              <a:t>Mission </a:t>
            </a:r>
          </a:p>
          <a:p>
            <a:pPr lvl="1"/>
            <a:r>
              <a:rPr lang="en-US"/>
              <a:t>Making Waves commits to rigorously and holistically preparing students to gain acceptance to and graduate from college to ultimately become valuable contributors to the workforce and their communities.</a:t>
            </a:r>
            <a:endParaRPr lang="en-US" dirty="0"/>
          </a:p>
        </p:txBody>
      </p:sp>
      <p:sp>
        <p:nvSpPr>
          <p:cNvPr id="2" name="Slide Number Placeholder 1"/>
          <p:cNvSpPr>
            <a:spLocks noGrp="1"/>
          </p:cNvSpPr>
          <p:nvPr>
            <p:ph type="sldNum" idx="4294967295"/>
          </p:nvPr>
        </p:nvSpPr>
        <p:spPr>
          <a:xfrm>
            <a:off x="7010400" y="6356350"/>
            <a:ext cx="2133600" cy="365125"/>
          </a:xfrm>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502265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47506" y="2976563"/>
            <a:ext cx="7274157" cy="858837"/>
          </a:xfrm>
        </p:spPr>
        <p:txBody>
          <a:bodyPr/>
          <a:lstStyle/>
          <a:p>
            <a:pPr algn="ctr"/>
            <a:r>
              <a:rPr lang="en-US" b="1" dirty="0">
                <a:latin typeface="+mj-lt"/>
                <a:cs typeface="Calibri Light" panose="020F0302020204030204" pitchFamily="34" charset="0"/>
                <a:sym typeface="Arial"/>
              </a:rPr>
              <a:t>III. Governance Proceedings and Process </a:t>
            </a:r>
          </a:p>
        </p:txBody>
      </p:sp>
      <p:sp>
        <p:nvSpPr>
          <p:cNvPr id="3"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20</a:t>
            </a:fld>
            <a:endParaRPr lang="en-US" sz="1200" dirty="0">
              <a:solidFill>
                <a:srgbClr val="888888"/>
              </a:solidFill>
              <a:latin typeface="Calibri"/>
              <a:ea typeface="Calibri"/>
              <a:cs typeface="Calibri"/>
              <a:sym typeface="Calibri"/>
            </a:endParaRPr>
          </a:p>
        </p:txBody>
      </p:sp>
      <p:sp>
        <p:nvSpPr>
          <p:cNvPr id="5"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rgbClr val="888888"/>
                </a:solidFill>
                <a:latin typeface="Calibri"/>
                <a:ea typeface="Calibri"/>
                <a:cs typeface="Calibri"/>
              </a:rPr>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95474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School Site Council </a:t>
            </a:r>
            <a:endParaRPr lang="en-US" dirty="0"/>
          </a:p>
        </p:txBody>
      </p:sp>
      <p:sp>
        <p:nvSpPr>
          <p:cNvPr id="3" name="Text Placeholder 2"/>
          <p:cNvSpPr>
            <a:spLocks noGrp="1"/>
          </p:cNvSpPr>
          <p:nvPr>
            <p:ph type="body" idx="2"/>
          </p:nvPr>
        </p:nvSpPr>
        <p:spPr>
          <a:xfrm>
            <a:off x="236306" y="1425930"/>
            <a:ext cx="8712200" cy="5159375"/>
          </a:xfrm>
        </p:spPr>
        <p:txBody>
          <a:bodyPr/>
          <a:lstStyle/>
          <a:p>
            <a:r>
              <a:rPr lang="en-US" sz="2800" dirty="0" smtClean="0"/>
              <a:t>Officer Training on 9/12/19 on positions, member nominations/elections, as well as roles and responsibilities of the SSC in school oversight </a:t>
            </a:r>
          </a:p>
          <a:p>
            <a:r>
              <a:rPr lang="en-US" sz="2800" dirty="0" smtClean="0"/>
              <a:t>Year-long schedule was created to ensure all compliance and oversight functions are completed including review and approval of the LCAP </a:t>
            </a:r>
          </a:p>
          <a:p>
            <a:r>
              <a:rPr lang="en-US" sz="2800" dirty="0" smtClean="0"/>
              <a:t>Elections are happening in the Spring </a:t>
            </a:r>
          </a:p>
          <a:p>
            <a:endParaRPr lang="en-US" sz="2800" dirty="0" smtClean="0"/>
          </a:p>
          <a:p>
            <a:endParaRPr lang="en-US" sz="2800" dirty="0"/>
          </a:p>
        </p:txBody>
      </p:sp>
    </p:spTree>
    <p:extLst>
      <p:ext uri="{BB962C8B-B14F-4D97-AF65-F5344CB8AC3E}">
        <p14:creationId xmlns:p14="http://schemas.microsoft.com/office/powerpoint/2010/main" val="687381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Board Meetings </a:t>
            </a:r>
            <a:endParaRPr lang="en-US" dirty="0"/>
          </a:p>
        </p:txBody>
      </p:sp>
      <p:sp>
        <p:nvSpPr>
          <p:cNvPr id="3" name="Text Placeholder 2"/>
          <p:cNvSpPr>
            <a:spLocks noGrp="1"/>
          </p:cNvSpPr>
          <p:nvPr>
            <p:ph type="body" idx="2"/>
          </p:nvPr>
        </p:nvSpPr>
        <p:spPr/>
        <p:txBody>
          <a:bodyPr/>
          <a:lstStyle/>
          <a:p>
            <a:r>
              <a:rPr lang="en-US" sz="2800" dirty="0" smtClean="0"/>
              <a:t>Updated </a:t>
            </a:r>
            <a:r>
              <a:rPr lang="en-US" sz="2800" dirty="0"/>
              <a:t>B</a:t>
            </a:r>
            <a:r>
              <a:rPr lang="en-US" sz="2800" dirty="0" smtClean="0"/>
              <a:t>ylaws </a:t>
            </a:r>
          </a:p>
          <a:p>
            <a:pPr lvl="1"/>
            <a:r>
              <a:rPr lang="en-US" sz="2400" dirty="0" smtClean="0"/>
              <a:t>removal of sole statutory structure </a:t>
            </a:r>
          </a:p>
          <a:p>
            <a:r>
              <a:rPr lang="en-US" sz="2800" dirty="0" smtClean="0"/>
              <a:t>Updated Practices to increase transparency</a:t>
            </a:r>
          </a:p>
          <a:p>
            <a:pPr lvl="1"/>
            <a:r>
              <a:rPr lang="en-US" sz="2400" dirty="0"/>
              <a:t>P</a:t>
            </a:r>
            <a:r>
              <a:rPr lang="en-US" sz="2400" dirty="0" smtClean="0"/>
              <a:t>iloting </a:t>
            </a:r>
            <a:r>
              <a:rPr lang="en-US" sz="2400" dirty="0"/>
              <a:t>the recording of the </a:t>
            </a:r>
            <a:r>
              <a:rPr lang="en-US" sz="2400" dirty="0" smtClean="0"/>
              <a:t>meetings</a:t>
            </a:r>
          </a:p>
          <a:p>
            <a:pPr lvl="1"/>
            <a:r>
              <a:rPr lang="en-US" sz="2400" dirty="0" smtClean="0"/>
              <a:t>Board </a:t>
            </a:r>
            <a:r>
              <a:rPr lang="en-US" sz="2400" dirty="0"/>
              <a:t>is utilizing microphones to support </a:t>
            </a:r>
            <a:r>
              <a:rPr lang="en-US" sz="2400" dirty="0" smtClean="0"/>
              <a:t>accessibility</a:t>
            </a:r>
            <a:endParaRPr lang="en-US" sz="2400" dirty="0"/>
          </a:p>
          <a:p>
            <a:pPr lvl="1"/>
            <a:r>
              <a:rPr lang="en-US" sz="2400" dirty="0"/>
              <a:t>Agendas are translated to Spanish </a:t>
            </a:r>
          </a:p>
          <a:p>
            <a:pPr lvl="1"/>
            <a:r>
              <a:rPr lang="en-US" sz="2400" dirty="0"/>
              <a:t>Presentations are included as a part of the board </a:t>
            </a:r>
            <a:r>
              <a:rPr lang="en-US" sz="2400" dirty="0" smtClean="0"/>
              <a:t>packet ahead of the meetings</a:t>
            </a:r>
          </a:p>
          <a:p>
            <a:r>
              <a:rPr lang="en-US" sz="2800" dirty="0" smtClean="0"/>
              <a:t>Increased participation from members of the public</a:t>
            </a:r>
          </a:p>
          <a:p>
            <a:endParaRPr lang="en-US" sz="2800" dirty="0" smtClean="0"/>
          </a:p>
          <a:p>
            <a:endParaRPr lang="en-US" sz="2800" dirty="0"/>
          </a:p>
        </p:txBody>
      </p:sp>
    </p:spTree>
    <p:extLst>
      <p:ext uri="{BB962C8B-B14F-4D97-AF65-F5344CB8AC3E}">
        <p14:creationId xmlns:p14="http://schemas.microsoft.com/office/powerpoint/2010/main" val="3373810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47506" y="2976563"/>
            <a:ext cx="7274157" cy="858837"/>
          </a:xfrm>
        </p:spPr>
        <p:txBody>
          <a:bodyPr/>
          <a:lstStyle/>
          <a:p>
            <a:pPr algn="ctr"/>
            <a:r>
              <a:rPr lang="en-US" b="1" dirty="0" smtClean="0">
                <a:latin typeface="+mj-lt"/>
                <a:cs typeface="Calibri Light" panose="020F0302020204030204" pitchFamily="34" charset="0"/>
                <a:sym typeface="Arial"/>
              </a:rPr>
              <a:t>IV. General Updates</a:t>
            </a:r>
            <a:endParaRPr lang="en-US" b="1" dirty="0">
              <a:latin typeface="+mj-lt"/>
              <a:cs typeface="Calibri Light" panose="020F0302020204030204" pitchFamily="34" charset="0"/>
              <a:sym typeface="Arial"/>
            </a:endParaRPr>
          </a:p>
        </p:txBody>
      </p:sp>
      <p:sp>
        <p:nvSpPr>
          <p:cNvPr id="3"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23</a:t>
            </a:fld>
            <a:endParaRPr lang="en-US" sz="1200" dirty="0">
              <a:solidFill>
                <a:srgbClr val="888888"/>
              </a:solidFill>
              <a:latin typeface="Calibri"/>
              <a:ea typeface="Calibri"/>
              <a:cs typeface="Calibri"/>
              <a:sym typeface="Calibri"/>
            </a:endParaRPr>
          </a:p>
        </p:txBody>
      </p:sp>
      <p:sp>
        <p:nvSpPr>
          <p:cNvPr id="5"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rgbClr val="888888"/>
                </a:solidFill>
                <a:latin typeface="Calibri"/>
                <a:ea typeface="Calibri"/>
                <a:cs typeface="Calibri"/>
              </a:rPr>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97027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smtClean="0">
                <a:latin typeface="+mj-lt"/>
              </a:rPr>
              <a:t>General Updates</a:t>
            </a:r>
            <a:endParaRPr lang="en-US" b="1" dirty="0">
              <a:latin typeface="+mj-lt"/>
            </a:endParaRPr>
          </a:p>
        </p:txBody>
      </p:sp>
      <p:sp>
        <p:nvSpPr>
          <p:cNvPr id="3" name="Text Placeholder 2"/>
          <p:cNvSpPr>
            <a:spLocks noGrp="1"/>
          </p:cNvSpPr>
          <p:nvPr>
            <p:ph type="body" idx="2"/>
          </p:nvPr>
        </p:nvSpPr>
        <p:spPr/>
        <p:txBody>
          <a:bodyPr/>
          <a:lstStyle/>
          <a:p>
            <a:pPr lvl="0">
              <a:buClr>
                <a:srgbClr val="000000"/>
              </a:buClr>
            </a:pPr>
            <a:r>
              <a:rPr lang="en-US" dirty="0">
                <a:solidFill>
                  <a:srgbClr val="000000"/>
                </a:solidFill>
                <a:latin typeface="Arial"/>
              </a:rPr>
              <a:t>Change in SELPA</a:t>
            </a:r>
          </a:p>
          <a:p>
            <a:r>
              <a:rPr lang="en-US" dirty="0" smtClean="0">
                <a:latin typeface="+mj-lt"/>
              </a:rPr>
              <a:t>WASC Accreditation Year </a:t>
            </a:r>
          </a:p>
          <a:p>
            <a:pPr lvl="1"/>
            <a:r>
              <a:rPr lang="en-US" dirty="0" smtClean="0">
                <a:latin typeface="+mj-lt"/>
              </a:rPr>
              <a:t>Visit is scheduled for March 2020</a:t>
            </a:r>
          </a:p>
          <a:p>
            <a:r>
              <a:rPr lang="en-US" dirty="0" smtClean="0">
                <a:latin typeface="+mj-lt"/>
              </a:rPr>
              <a:t>Ribbon Cutting – October 5</a:t>
            </a:r>
            <a:r>
              <a:rPr lang="en-US" baseline="30000" dirty="0" smtClean="0">
                <a:latin typeface="+mj-lt"/>
              </a:rPr>
              <a:t>th</a:t>
            </a:r>
            <a:r>
              <a:rPr lang="en-US" dirty="0" smtClean="0">
                <a:latin typeface="+mj-lt"/>
              </a:rPr>
              <a:t>, 2019</a:t>
            </a:r>
          </a:p>
          <a:p>
            <a:pPr lvl="0">
              <a:buClr>
                <a:srgbClr val="000000"/>
              </a:buClr>
            </a:pPr>
            <a:r>
              <a:rPr lang="en-US" dirty="0" smtClean="0">
                <a:solidFill>
                  <a:srgbClr val="000000"/>
                </a:solidFill>
                <a:latin typeface="Arial"/>
              </a:rPr>
              <a:t>Material </a:t>
            </a:r>
            <a:r>
              <a:rPr lang="en-US" dirty="0">
                <a:solidFill>
                  <a:srgbClr val="000000"/>
                </a:solidFill>
                <a:latin typeface="Arial"/>
              </a:rPr>
              <a:t>Revision </a:t>
            </a:r>
            <a:r>
              <a:rPr lang="en-US" dirty="0" smtClean="0">
                <a:solidFill>
                  <a:srgbClr val="000000"/>
                </a:solidFill>
                <a:latin typeface="Arial"/>
              </a:rPr>
              <a:t>– Fall 19-Spring 20</a:t>
            </a:r>
            <a:endParaRPr lang="en-US" dirty="0">
              <a:solidFill>
                <a:srgbClr val="000000"/>
              </a:solidFill>
              <a:latin typeface="Arial"/>
            </a:endParaRPr>
          </a:p>
          <a:p>
            <a:endParaRPr lang="en-US" dirty="0">
              <a:latin typeface="+mj-lt"/>
            </a:endParaRPr>
          </a:p>
        </p:txBody>
      </p:sp>
      <p:sp>
        <p:nvSpPr>
          <p:cNvPr id="4"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24</a:t>
            </a:fld>
            <a:endParaRPr lang="en-US" sz="1200" dirty="0">
              <a:solidFill>
                <a:srgbClr val="888888"/>
              </a:solidFill>
              <a:latin typeface="Calibri"/>
              <a:ea typeface="Calibri"/>
              <a:cs typeface="Calibri"/>
              <a:sym typeface="Calibri"/>
            </a:endParaRPr>
          </a:p>
        </p:txBody>
      </p:sp>
      <p:sp>
        <p:nvSpPr>
          <p:cNvPr id="6"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rgbClr val="888888"/>
                </a:solidFill>
                <a:latin typeface="Calibri"/>
                <a:ea typeface="Calibri"/>
                <a:cs typeface="Calibri"/>
              </a:rPr>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90277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47506" y="2976563"/>
            <a:ext cx="7274157" cy="858837"/>
          </a:xfrm>
        </p:spPr>
        <p:txBody>
          <a:bodyPr/>
          <a:lstStyle/>
          <a:p>
            <a:pPr algn="ctr"/>
            <a:r>
              <a:rPr lang="en-US" b="1" dirty="0" smtClean="0">
                <a:latin typeface="+mj-lt"/>
                <a:cs typeface="Calibri Light" panose="020F0302020204030204" pitchFamily="34" charset="0"/>
                <a:sym typeface="Arial"/>
              </a:rPr>
              <a:t>V. Pittsburg MWA</a:t>
            </a:r>
            <a:endParaRPr lang="en-US" b="1" dirty="0">
              <a:latin typeface="+mj-lt"/>
              <a:cs typeface="Calibri Light" panose="020F0302020204030204" pitchFamily="34" charset="0"/>
              <a:sym typeface="Arial"/>
            </a:endParaRPr>
          </a:p>
        </p:txBody>
      </p:sp>
      <p:sp>
        <p:nvSpPr>
          <p:cNvPr id="3"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25</a:t>
            </a:fld>
            <a:endParaRPr lang="en-US" sz="1200" dirty="0">
              <a:solidFill>
                <a:srgbClr val="888888"/>
              </a:solidFill>
              <a:latin typeface="Calibri"/>
              <a:ea typeface="Calibri"/>
              <a:cs typeface="Calibri"/>
              <a:sym typeface="Calibri"/>
            </a:endParaRPr>
          </a:p>
        </p:txBody>
      </p:sp>
      <p:sp>
        <p:nvSpPr>
          <p:cNvPr id="5"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rgbClr val="888888"/>
                </a:solidFill>
                <a:latin typeface="Calibri"/>
                <a:ea typeface="Calibri"/>
                <a:cs typeface="Calibri"/>
              </a:rPr>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96768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Pittsburg MWA</a:t>
            </a:r>
            <a:endParaRPr lang="en-US" dirty="0"/>
          </a:p>
        </p:txBody>
      </p:sp>
      <p:sp>
        <p:nvSpPr>
          <p:cNvPr id="4" name="Text Placeholder 3"/>
          <p:cNvSpPr>
            <a:spLocks noGrp="1"/>
          </p:cNvSpPr>
          <p:nvPr>
            <p:ph type="body" idx="2"/>
          </p:nvPr>
        </p:nvSpPr>
        <p:spPr/>
        <p:txBody>
          <a:bodyPr/>
          <a:lstStyle/>
          <a:p>
            <a:pPr marL="0" indent="0" algn="just">
              <a:buNone/>
            </a:pPr>
            <a:r>
              <a:rPr lang="en-US" sz="2400" b="1" dirty="0"/>
              <a:t>MWA Pittsburg </a:t>
            </a:r>
            <a:endParaRPr lang="en-US" sz="2400" dirty="0"/>
          </a:p>
          <a:p>
            <a:pPr algn="just"/>
            <a:r>
              <a:rPr lang="en-US" sz="2400" dirty="0" smtClean="0"/>
              <a:t>On October 17</a:t>
            </a:r>
            <a:r>
              <a:rPr lang="en-US" sz="2400" baseline="30000" dirty="0" smtClean="0"/>
              <a:t>th</a:t>
            </a:r>
            <a:r>
              <a:rPr lang="en-US" sz="2400" dirty="0" smtClean="0"/>
              <a:t> the MWA Board voted to </a:t>
            </a:r>
            <a:r>
              <a:rPr lang="en-US" sz="2400" dirty="0"/>
              <a:t>NOT move forward with MWA Pittsburg </a:t>
            </a:r>
            <a:r>
              <a:rPr lang="en-US" sz="2400" dirty="0" smtClean="0"/>
              <a:t>and move forward with school closure procedures</a:t>
            </a:r>
            <a:endParaRPr lang="en-US" sz="2400" dirty="0"/>
          </a:p>
          <a:p>
            <a:endParaRPr lang="en-US" sz="2400" dirty="0"/>
          </a:p>
        </p:txBody>
      </p:sp>
    </p:spTree>
    <p:extLst>
      <p:ext uri="{BB962C8B-B14F-4D97-AF65-F5344CB8AC3E}">
        <p14:creationId xmlns:p14="http://schemas.microsoft.com/office/powerpoint/2010/main" val="230146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0" y="411337"/>
            <a:ext cx="7795500" cy="7844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000"/>
              <a:buFont typeface="Calibri"/>
              <a:buNone/>
            </a:pPr>
            <a:r>
              <a:rPr lang="en-US" sz="3200" b="1" dirty="0">
                <a:solidFill>
                  <a:schemeClr val="dk1"/>
                </a:solidFill>
                <a:latin typeface="+mj-lt"/>
                <a:ea typeface="Calibri"/>
                <a:cs typeface="Calibri Light" panose="020F0302020204030204" pitchFamily="34" charset="0"/>
                <a:sym typeface="Calibri"/>
              </a:rPr>
              <a:t>Presentation Outline </a:t>
            </a:r>
            <a:endParaRPr sz="1100" dirty="0">
              <a:latin typeface="+mj-lt"/>
              <a:cs typeface="Calibri Light" panose="020F0302020204030204" pitchFamily="34" charset="0"/>
            </a:endParaRPr>
          </a:p>
        </p:txBody>
      </p:sp>
      <p:sp>
        <p:nvSpPr>
          <p:cNvPr id="99" name="Google Shape;99;p14"/>
          <p:cNvSpPr txBox="1">
            <a:spLocks noGrp="1"/>
          </p:cNvSpPr>
          <p:nvPr>
            <p:ph type="body" idx="1"/>
          </p:nvPr>
        </p:nvSpPr>
        <p:spPr>
          <a:xfrm>
            <a:off x="457200" y="1535125"/>
            <a:ext cx="8229600" cy="4348500"/>
          </a:xfrm>
          <a:prstGeom prst="rect">
            <a:avLst/>
          </a:prstGeom>
          <a:noFill/>
          <a:ln>
            <a:noFill/>
          </a:ln>
        </p:spPr>
        <p:txBody>
          <a:bodyPr spcFirstLastPara="1" wrap="square" lIns="91425" tIns="45700" rIns="91425" bIns="45700" anchor="t" anchorCtr="0">
            <a:noAutofit/>
          </a:bodyPr>
          <a:lstStyle/>
          <a:p>
            <a:pPr marL="457200" marR="0" lvl="0" indent="-431800" algn="l" rtl="0">
              <a:spcBef>
                <a:spcPts val="640"/>
              </a:spcBef>
              <a:spcAft>
                <a:spcPts val="0"/>
              </a:spcAft>
              <a:buClr>
                <a:schemeClr val="dk1"/>
              </a:buClr>
              <a:buSzPts val="3200"/>
              <a:buFont typeface="Calibri"/>
              <a:buAutoNum type="romanUcPeriod"/>
            </a:pPr>
            <a:r>
              <a:rPr lang="en-US" sz="2800" dirty="0" smtClean="0">
                <a:solidFill>
                  <a:schemeClr val="dk1"/>
                </a:solidFill>
                <a:latin typeface="+mj-lt"/>
                <a:ea typeface="Calibri"/>
                <a:cs typeface="Calibri Light" panose="020F0302020204030204" pitchFamily="34" charset="0"/>
                <a:sym typeface="Calibri"/>
              </a:rPr>
              <a:t>2018-19 CA School Dashboard </a:t>
            </a:r>
            <a:endParaRPr sz="2800" dirty="0">
              <a:solidFill>
                <a:schemeClr val="dk1"/>
              </a:solidFill>
              <a:latin typeface="+mj-lt"/>
              <a:ea typeface="Calibri"/>
              <a:cs typeface="Calibri Light" panose="020F0302020204030204" pitchFamily="34" charset="0"/>
              <a:sym typeface="Calibri"/>
            </a:endParaRPr>
          </a:p>
          <a:p>
            <a:pPr marL="457200" marR="0" lvl="0" indent="-431800" algn="l" rtl="0">
              <a:spcBef>
                <a:spcPts val="0"/>
              </a:spcBef>
              <a:spcAft>
                <a:spcPts val="0"/>
              </a:spcAft>
              <a:buClr>
                <a:schemeClr val="dk1"/>
              </a:buClr>
              <a:buSzPts val="3200"/>
              <a:buFont typeface="Calibri"/>
              <a:buAutoNum type="romanUcPeriod"/>
            </a:pPr>
            <a:r>
              <a:rPr lang="en-US" sz="2800" dirty="0">
                <a:solidFill>
                  <a:schemeClr val="dk1"/>
                </a:solidFill>
                <a:latin typeface="+mj-lt"/>
                <a:ea typeface="Calibri"/>
                <a:cs typeface="Calibri Light" panose="020F0302020204030204" pitchFamily="34" charset="0"/>
                <a:sym typeface="Calibri"/>
              </a:rPr>
              <a:t>LCAP Goals, Actions, Services &amp; </a:t>
            </a:r>
            <a:r>
              <a:rPr lang="en-US" sz="2800" dirty="0" smtClean="0">
                <a:solidFill>
                  <a:schemeClr val="dk1"/>
                </a:solidFill>
                <a:latin typeface="+mj-lt"/>
                <a:ea typeface="Calibri"/>
                <a:cs typeface="Calibri Light" panose="020F0302020204030204" pitchFamily="34" charset="0"/>
                <a:sym typeface="Calibri"/>
              </a:rPr>
              <a:t>Budget</a:t>
            </a:r>
            <a:endParaRPr sz="2800" dirty="0">
              <a:solidFill>
                <a:schemeClr val="dk1"/>
              </a:solidFill>
              <a:latin typeface="+mj-lt"/>
              <a:ea typeface="Calibri"/>
              <a:cs typeface="Calibri Light" panose="020F0302020204030204" pitchFamily="34" charset="0"/>
              <a:sym typeface="Calibri"/>
            </a:endParaRPr>
          </a:p>
          <a:p>
            <a:pPr marL="457200" marR="0" lvl="0" indent="-431800" algn="l" rtl="0">
              <a:spcBef>
                <a:spcPts val="0"/>
              </a:spcBef>
              <a:spcAft>
                <a:spcPts val="0"/>
              </a:spcAft>
              <a:buClr>
                <a:schemeClr val="dk1"/>
              </a:buClr>
              <a:buSzPts val="3200"/>
              <a:buFont typeface="Calibri"/>
              <a:buAutoNum type="romanUcPeriod"/>
            </a:pPr>
            <a:r>
              <a:rPr lang="en-US" sz="2800" dirty="0">
                <a:solidFill>
                  <a:schemeClr val="dk1"/>
                </a:solidFill>
                <a:latin typeface="+mj-lt"/>
                <a:ea typeface="Calibri"/>
                <a:cs typeface="Calibri Light" panose="020F0302020204030204" pitchFamily="34" charset="0"/>
                <a:sym typeface="Calibri"/>
              </a:rPr>
              <a:t>Governance Proceedings and Process </a:t>
            </a:r>
            <a:endParaRPr sz="2800" dirty="0">
              <a:solidFill>
                <a:schemeClr val="dk1"/>
              </a:solidFill>
              <a:latin typeface="+mj-lt"/>
              <a:ea typeface="Calibri"/>
              <a:cs typeface="Calibri Light" panose="020F0302020204030204" pitchFamily="34" charset="0"/>
              <a:sym typeface="Calibri"/>
            </a:endParaRPr>
          </a:p>
          <a:p>
            <a:pPr marL="457200" marR="0" lvl="0" indent="-431800" algn="l" rtl="0">
              <a:spcBef>
                <a:spcPts val="0"/>
              </a:spcBef>
              <a:spcAft>
                <a:spcPts val="0"/>
              </a:spcAft>
              <a:buClr>
                <a:schemeClr val="dk1"/>
              </a:buClr>
              <a:buSzPts val="3200"/>
              <a:buFont typeface="Calibri"/>
              <a:buAutoNum type="romanUcPeriod"/>
            </a:pPr>
            <a:r>
              <a:rPr lang="en-US" sz="2800" dirty="0">
                <a:solidFill>
                  <a:schemeClr val="dk1"/>
                </a:solidFill>
                <a:latin typeface="+mj-lt"/>
                <a:ea typeface="Calibri"/>
                <a:cs typeface="Calibri Light" panose="020F0302020204030204" pitchFamily="34" charset="0"/>
                <a:sym typeface="Calibri"/>
              </a:rPr>
              <a:t>General Updates </a:t>
            </a:r>
            <a:endParaRPr sz="2800" dirty="0">
              <a:solidFill>
                <a:schemeClr val="dk1"/>
              </a:solidFill>
              <a:latin typeface="+mj-lt"/>
              <a:ea typeface="Calibri"/>
              <a:cs typeface="Calibri Light" panose="020F0302020204030204" pitchFamily="34" charset="0"/>
              <a:sym typeface="Calibri"/>
            </a:endParaRPr>
          </a:p>
          <a:p>
            <a:pPr marL="457200" marR="0" lvl="0" indent="-431800" algn="l" rtl="0">
              <a:spcBef>
                <a:spcPts val="0"/>
              </a:spcBef>
              <a:spcAft>
                <a:spcPts val="0"/>
              </a:spcAft>
              <a:buClr>
                <a:schemeClr val="dk1"/>
              </a:buClr>
              <a:buSzPts val="3200"/>
              <a:buFont typeface="Calibri"/>
              <a:buAutoNum type="romanUcPeriod"/>
            </a:pPr>
            <a:r>
              <a:rPr lang="en-US" sz="2800" dirty="0">
                <a:solidFill>
                  <a:schemeClr val="dk1"/>
                </a:solidFill>
                <a:latin typeface="+mj-lt"/>
                <a:ea typeface="Calibri"/>
                <a:cs typeface="Calibri Light" panose="020F0302020204030204" pitchFamily="34" charset="0"/>
                <a:sym typeface="Calibri"/>
              </a:rPr>
              <a:t>MWA Pittsburg</a:t>
            </a:r>
            <a:endParaRPr sz="2800" dirty="0">
              <a:solidFill>
                <a:schemeClr val="dk1"/>
              </a:solidFill>
              <a:latin typeface="+mj-lt"/>
              <a:ea typeface="Calibri"/>
              <a:cs typeface="Calibri Light" panose="020F0302020204030204" pitchFamily="34" charset="0"/>
              <a:sym typeface="Calibri"/>
            </a:endParaRPr>
          </a:p>
        </p:txBody>
      </p:sp>
      <p:sp>
        <p:nvSpPr>
          <p:cNvPr id="100" name="Google Shape;10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47506" y="2976563"/>
            <a:ext cx="7274157" cy="858837"/>
          </a:xfrm>
        </p:spPr>
        <p:txBody>
          <a:bodyPr/>
          <a:lstStyle/>
          <a:p>
            <a:pPr algn="ctr"/>
            <a:r>
              <a:rPr lang="en-US" b="1" dirty="0">
                <a:latin typeface="+mj-lt"/>
                <a:cs typeface="Calibri Light" panose="020F0302020204030204" pitchFamily="34" charset="0"/>
                <a:sym typeface="Arial"/>
              </a:rPr>
              <a:t>I. 2017-18 CA School Dashboard </a:t>
            </a:r>
          </a:p>
        </p:txBody>
      </p:sp>
      <p:sp>
        <p:nvSpPr>
          <p:cNvPr id="12"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4</a:t>
            </a:fld>
            <a:endParaRPr lang="en-US" sz="1200" dirty="0">
              <a:solidFill>
                <a:srgbClr val="888888"/>
              </a:solidFill>
              <a:latin typeface="Calibri"/>
              <a:ea typeface="Calibri"/>
              <a:cs typeface="Calibri"/>
              <a:sym typeface="Calibri"/>
            </a:endParaRPr>
          </a:p>
        </p:txBody>
      </p:sp>
      <p:sp>
        <p:nvSpPr>
          <p:cNvPr id="14"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rgbClr val="888888"/>
                </a:solidFill>
                <a:latin typeface="Calibri"/>
                <a:ea typeface="Calibri"/>
                <a:cs typeface="Calibri"/>
              </a:rPr>
              <a:t>CCCOE Annual Update</a:t>
            </a: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05275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LCAP/ WASC Alignment </a:t>
            </a:r>
            <a:endParaRPr sz="3200" b="1" i="0" u="none" strike="noStrike" cap="none">
              <a:solidFill>
                <a:schemeClr val="dk1"/>
              </a:solidFill>
              <a:latin typeface="Arial"/>
              <a:ea typeface="Arial"/>
              <a:cs typeface="Arial"/>
              <a:sym typeface="Arial"/>
            </a:endParaRPr>
          </a:p>
        </p:txBody>
      </p:sp>
      <p:graphicFrame>
        <p:nvGraphicFramePr>
          <p:cNvPr id="2" name="Diagram 1"/>
          <p:cNvGraphicFramePr/>
          <p:nvPr>
            <p:extLst/>
          </p:nvPr>
        </p:nvGraphicFramePr>
        <p:xfrm>
          <a:off x="381000" y="1336674"/>
          <a:ext cx="6699250" cy="2251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92175" y="2939264"/>
            <a:ext cx="1393825" cy="954107"/>
          </a:xfrm>
          <a:prstGeom prst="rect">
            <a:avLst/>
          </a:prstGeom>
          <a:noFill/>
        </p:spPr>
        <p:txBody>
          <a:bodyPr wrap="square" rtlCol="0">
            <a:spAutoFit/>
          </a:bodyPr>
          <a:lstStyle/>
          <a:p>
            <a:r>
              <a:rPr lang="en-US" dirty="0" smtClean="0"/>
              <a:t>Identifies an LEA’s areas of strength and areas of need.</a:t>
            </a:r>
            <a:endParaRPr lang="en-US" dirty="0"/>
          </a:p>
        </p:txBody>
      </p:sp>
      <p:sp>
        <p:nvSpPr>
          <p:cNvPr id="6" name="TextBox 5"/>
          <p:cNvSpPr txBox="1"/>
          <p:nvPr/>
        </p:nvSpPr>
        <p:spPr>
          <a:xfrm>
            <a:off x="2853531" y="2939264"/>
            <a:ext cx="1587500" cy="1815882"/>
          </a:xfrm>
          <a:prstGeom prst="rect">
            <a:avLst/>
          </a:prstGeom>
          <a:noFill/>
        </p:spPr>
        <p:txBody>
          <a:bodyPr wrap="square" rtlCol="0">
            <a:spAutoFit/>
          </a:bodyPr>
          <a:lstStyle/>
          <a:p>
            <a:r>
              <a:rPr lang="en-US" dirty="0" smtClean="0"/>
              <a:t>Provides an LEA with additional data to inform decision-making and planning</a:t>
            </a:r>
          </a:p>
          <a:p>
            <a:endParaRPr lang="en-US" dirty="0" smtClean="0"/>
          </a:p>
          <a:p>
            <a:r>
              <a:rPr lang="en-US" dirty="0" smtClean="0"/>
              <a:t>Example: WASC Self-Study </a:t>
            </a:r>
            <a:endParaRPr lang="en-US" dirty="0"/>
          </a:p>
        </p:txBody>
      </p:sp>
      <p:sp>
        <p:nvSpPr>
          <p:cNvPr id="7" name="TextBox 6"/>
          <p:cNvSpPr txBox="1"/>
          <p:nvPr/>
        </p:nvSpPr>
        <p:spPr>
          <a:xfrm>
            <a:off x="5008562" y="2939264"/>
            <a:ext cx="1587500" cy="2462213"/>
          </a:xfrm>
          <a:prstGeom prst="rect">
            <a:avLst/>
          </a:prstGeom>
          <a:noFill/>
        </p:spPr>
        <p:txBody>
          <a:bodyPr wrap="square" rtlCol="0">
            <a:spAutoFit/>
          </a:bodyPr>
          <a:lstStyle/>
          <a:p>
            <a:r>
              <a:rPr lang="en-US" dirty="0" smtClean="0"/>
              <a:t>The vehicle for an LEA to review its progress, articulate their plans to address the areas of identified need, and communicate its plan to educational stakeholders. </a:t>
            </a:r>
            <a:endParaRPr lang="en-US" dirty="0"/>
          </a:p>
        </p:txBody>
      </p:sp>
      <p:sp>
        <p:nvSpPr>
          <p:cNvPr id="4" name="5-Point Star 3"/>
          <p:cNvSpPr/>
          <p:nvPr/>
        </p:nvSpPr>
        <p:spPr>
          <a:xfrm>
            <a:off x="7181850" y="2087561"/>
            <a:ext cx="806450" cy="7493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p:cNvSpPr txBox="1"/>
          <p:nvPr/>
        </p:nvSpPr>
        <p:spPr>
          <a:xfrm>
            <a:off x="8089900" y="1985157"/>
            <a:ext cx="996950" cy="954107"/>
          </a:xfrm>
          <a:prstGeom prst="rect">
            <a:avLst/>
          </a:prstGeom>
          <a:noFill/>
        </p:spPr>
        <p:txBody>
          <a:bodyPr wrap="square" rtlCol="0">
            <a:spAutoFit/>
          </a:bodyPr>
          <a:lstStyle/>
          <a:p>
            <a:pPr algn="ctr"/>
            <a:r>
              <a:rPr lang="en-US" b="1" dirty="0" smtClean="0"/>
              <a:t>Goal: </a:t>
            </a:r>
            <a:r>
              <a:rPr lang="en-US" dirty="0" smtClean="0"/>
              <a:t>Improved Student Outcomes</a:t>
            </a:r>
            <a:endParaRPr lang="en-US" dirty="0"/>
          </a:p>
        </p:txBody>
      </p:sp>
    </p:spTree>
    <p:extLst>
      <p:ext uri="{BB962C8B-B14F-4D97-AF65-F5344CB8AC3E}">
        <p14:creationId xmlns:p14="http://schemas.microsoft.com/office/powerpoint/2010/main" val="295062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82520"/>
            <a:ext cx="7772400" cy="858837"/>
          </a:xfrm>
        </p:spPr>
        <p:txBody>
          <a:bodyPr/>
          <a:lstStyle/>
          <a:p>
            <a:r>
              <a:rPr lang="en-US" sz="2800" b="1" dirty="0">
                <a:latin typeface="+mj-lt"/>
                <a:cs typeface="Calibri Light" panose="020F0302020204030204" pitchFamily="34" charset="0"/>
              </a:rPr>
              <a:t>CA School Dashboard – State Indicators</a:t>
            </a:r>
          </a:p>
        </p:txBody>
      </p:sp>
      <p:sp>
        <p:nvSpPr>
          <p:cNvPr id="4" name="Text Placeholder 3"/>
          <p:cNvSpPr>
            <a:spLocks noGrp="1"/>
          </p:cNvSpPr>
          <p:nvPr>
            <p:ph type="body" idx="2"/>
          </p:nvPr>
        </p:nvSpPr>
        <p:spPr>
          <a:xfrm>
            <a:off x="236538" y="1535112"/>
            <a:ext cx="3186112" cy="5159375"/>
          </a:xfrm>
        </p:spPr>
        <p:txBody>
          <a:bodyPr/>
          <a:lstStyle/>
          <a:p>
            <a:pPr marL="571500" lvl="0" indent="-514350">
              <a:spcBef>
                <a:spcPts val="0"/>
              </a:spcBef>
              <a:buFont typeface="Calibri"/>
              <a:buAutoNum type="arabicPeriod"/>
            </a:pPr>
            <a:r>
              <a:rPr lang="en-US" sz="2400" dirty="0"/>
              <a:t>Academic Indicator </a:t>
            </a:r>
            <a:r>
              <a:rPr lang="en-US" sz="1600" dirty="0"/>
              <a:t>(includes standardized test results - CAASPP)</a:t>
            </a:r>
          </a:p>
          <a:p>
            <a:pPr marL="571500" lvl="0" indent="-514350">
              <a:buFont typeface="Calibri"/>
              <a:buAutoNum type="arabicPeriod"/>
            </a:pPr>
            <a:r>
              <a:rPr lang="en-US" sz="2400" dirty="0"/>
              <a:t>Career/ College Readiness</a:t>
            </a:r>
          </a:p>
          <a:p>
            <a:pPr marL="571500" lvl="0" indent="-514350">
              <a:buFont typeface="Calibri"/>
              <a:buAutoNum type="arabicPeriod"/>
            </a:pPr>
            <a:r>
              <a:rPr lang="en-US" sz="2400" dirty="0"/>
              <a:t>English Learner Progress </a:t>
            </a:r>
          </a:p>
          <a:p>
            <a:pPr marL="571500" lvl="0" indent="-514350">
              <a:buFont typeface="Calibri"/>
              <a:buAutoNum type="arabicPeriod"/>
            </a:pPr>
            <a:r>
              <a:rPr lang="en-US" sz="2400" dirty="0"/>
              <a:t>Graduation Rate</a:t>
            </a:r>
          </a:p>
          <a:p>
            <a:pPr marL="571500" lvl="0" indent="-514350">
              <a:buFont typeface="Calibri"/>
              <a:buAutoNum type="arabicPeriod"/>
            </a:pPr>
            <a:r>
              <a:rPr lang="en-US" sz="2400" dirty="0"/>
              <a:t>Suspension Rate </a:t>
            </a:r>
          </a:p>
          <a:p>
            <a:pPr marL="571500" lvl="0" indent="-514350">
              <a:buFont typeface="Calibri"/>
              <a:buAutoNum type="arabicPeriod"/>
            </a:pPr>
            <a:r>
              <a:rPr lang="en-US" sz="2400" dirty="0"/>
              <a:t>Chronic Absenteeism</a:t>
            </a:r>
            <a:endParaRPr lang="en-US" sz="1400" dirty="0"/>
          </a:p>
          <a:p>
            <a:pPr marL="25400" indent="0">
              <a:buNone/>
            </a:pPr>
            <a:endParaRPr lang="en-US" dirty="0"/>
          </a:p>
        </p:txBody>
      </p:sp>
      <p:sp>
        <p:nvSpPr>
          <p:cNvPr id="14" name="Google Shape;100;p14"/>
          <p:cNvSpPr txBox="1">
            <a:spLocks/>
          </p:cNvSpPr>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solidFill>
                  <a:srgbClr val="888888"/>
                </a:solidFill>
                <a:latin typeface="Calibri"/>
                <a:ea typeface="Calibri"/>
                <a:cs typeface="Calibri"/>
                <a:sym typeface="Calibri"/>
              </a:rPr>
              <a:pPr algn="r"/>
              <a:t>6</a:t>
            </a:fld>
            <a:endParaRPr lang="en-US" sz="1200" dirty="0">
              <a:solidFill>
                <a:srgbClr val="888888"/>
              </a:solidFill>
              <a:latin typeface="Calibri"/>
              <a:ea typeface="Calibri"/>
              <a:cs typeface="Calibri"/>
              <a:sym typeface="Calibri"/>
            </a:endParaRPr>
          </a:p>
        </p:txBody>
      </p:sp>
      <p:sp>
        <p:nvSpPr>
          <p:cNvPr id="16" name="Google Shape;102;p14"/>
          <p:cNvSpPr txBox="1">
            <a:spLocks/>
          </p:cNvSpPr>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solidFill>
                  <a:srgbClr val="888888"/>
                </a:solidFill>
                <a:latin typeface="Calibri"/>
                <a:ea typeface="Calibri"/>
                <a:cs typeface="Calibri"/>
              </a:rPr>
              <a:t>CCCOE Annual Update</a:t>
            </a:r>
            <a:endParaRPr lang="en-US" sz="1200" dirty="0">
              <a:solidFill>
                <a:srgbClr val="888888"/>
              </a:solidFill>
              <a:latin typeface="Calibri"/>
              <a:ea typeface="Calibri"/>
              <a:cs typeface="Calibri"/>
              <a:sym typeface="Calibri"/>
            </a:endParaRPr>
          </a:p>
        </p:txBody>
      </p:sp>
      <p:pic>
        <p:nvPicPr>
          <p:cNvPr id="11" name="Picture 10"/>
          <p:cNvPicPr>
            <a:picLocks noChangeAspect="1"/>
          </p:cNvPicPr>
          <p:nvPr/>
        </p:nvPicPr>
        <p:blipFill>
          <a:blip r:embed="rId2"/>
          <a:stretch>
            <a:fillRect/>
          </a:stretch>
        </p:blipFill>
        <p:spPr>
          <a:xfrm>
            <a:off x="3529139" y="2388198"/>
            <a:ext cx="5445744" cy="2814970"/>
          </a:xfrm>
          <a:prstGeom prst="rect">
            <a:avLst/>
          </a:prstGeom>
          <a:ln>
            <a:solidFill>
              <a:schemeClr val="tx1"/>
            </a:solidFill>
          </a:ln>
        </p:spPr>
      </p:pic>
    </p:spTree>
    <p:extLst>
      <p:ext uri="{BB962C8B-B14F-4D97-AF65-F5344CB8AC3E}">
        <p14:creationId xmlns:p14="http://schemas.microsoft.com/office/powerpoint/2010/main" val="1146869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Our Dashboard: State Indicators </a:t>
            </a:r>
            <a:endParaRPr sz="3200" b="1" i="0" u="none" strike="noStrike" cap="none">
              <a:solidFill>
                <a:schemeClr val="dk1"/>
              </a:solidFill>
              <a:latin typeface="Arial"/>
              <a:ea typeface="Arial"/>
              <a:cs typeface="Arial"/>
              <a:sym typeface="Arial"/>
            </a:endParaRPr>
          </a:p>
        </p:txBody>
      </p:sp>
      <p:sp>
        <p:nvSpPr>
          <p:cNvPr id="204" name="Google Shape;204;p29"/>
          <p:cNvSpPr txBox="1">
            <a:spLocks noGrp="1"/>
          </p:cNvSpPr>
          <p:nvPr>
            <p:ph type="body" idx="3"/>
          </p:nvPr>
        </p:nvSpPr>
        <p:spPr>
          <a:xfrm>
            <a:off x="0" y="1306700"/>
            <a:ext cx="7979508" cy="1043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640"/>
              </a:spcBef>
              <a:spcAft>
                <a:spcPts val="0"/>
              </a:spcAft>
              <a:buClr>
                <a:schemeClr val="dk1"/>
              </a:buClr>
              <a:buSzPts val="3200"/>
              <a:buFont typeface="Arial"/>
              <a:buNone/>
            </a:pPr>
            <a:r>
              <a:rPr lang="en-US" sz="2000" b="1">
                <a:highlight>
                  <a:srgbClr val="FFFFFF"/>
                </a:highlight>
                <a:latin typeface="Arial"/>
                <a:ea typeface="Arial"/>
                <a:cs typeface="Arial"/>
                <a:sym typeface="Arial"/>
              </a:rPr>
              <a:t>Priority 4: Student Achievement </a:t>
            </a:r>
            <a:r>
              <a:rPr lang="en-US" sz="2000">
                <a:highlight>
                  <a:srgbClr val="FFFFFF"/>
                </a:highlight>
                <a:latin typeface="Arial"/>
                <a:ea typeface="Arial"/>
                <a:cs typeface="Arial"/>
                <a:sym typeface="Arial"/>
              </a:rPr>
              <a:t>(Academic Indicator) </a:t>
            </a:r>
            <a:endParaRPr sz="2000">
              <a:highlight>
                <a:srgbClr val="FFFFFF"/>
              </a:highlight>
            </a:endParaRPr>
          </a:p>
          <a:p>
            <a:pPr marL="457200" marR="0" lvl="0" indent="-228600" algn="l" rtl="0">
              <a:lnSpc>
                <a:spcPct val="100000"/>
              </a:lnSpc>
              <a:spcBef>
                <a:spcPts val="640"/>
              </a:spcBef>
              <a:spcAft>
                <a:spcPts val="0"/>
              </a:spcAft>
              <a:buClr>
                <a:schemeClr val="dk1"/>
              </a:buClr>
              <a:buSzPts val="3200"/>
              <a:buFont typeface="Arial"/>
              <a:buNone/>
            </a:pPr>
            <a:endParaRPr sz="2000"/>
          </a:p>
        </p:txBody>
      </p:sp>
      <p:graphicFrame>
        <p:nvGraphicFramePr>
          <p:cNvPr id="206" name="Google Shape;206;p29"/>
          <p:cNvGraphicFramePr/>
          <p:nvPr>
            <p:extLst>
              <p:ext uri="{D42A27DB-BD31-4B8C-83A1-F6EECF244321}">
                <p14:modId xmlns:p14="http://schemas.microsoft.com/office/powerpoint/2010/main" val="3026257176"/>
              </p:ext>
            </p:extLst>
          </p:nvPr>
        </p:nvGraphicFramePr>
        <p:xfrm>
          <a:off x="776056" y="1828547"/>
          <a:ext cx="7119436" cy="4378821"/>
        </p:xfrm>
        <a:graphic>
          <a:graphicData uri="http://schemas.openxmlformats.org/drawingml/2006/table">
            <a:tbl>
              <a:tblPr>
                <a:noFill/>
              </a:tblPr>
              <a:tblGrid>
                <a:gridCol w="1536492">
                  <a:extLst>
                    <a:ext uri="{9D8B030D-6E8A-4147-A177-3AD203B41FA5}">
                      <a16:colId xmlns:a16="http://schemas.microsoft.com/office/drawing/2014/main" val="20000"/>
                    </a:ext>
                  </a:extLst>
                </a:gridCol>
                <a:gridCol w="1909152">
                  <a:extLst>
                    <a:ext uri="{9D8B030D-6E8A-4147-A177-3AD203B41FA5}">
                      <a16:colId xmlns:a16="http://schemas.microsoft.com/office/drawing/2014/main" val="2187107067"/>
                    </a:ext>
                  </a:extLst>
                </a:gridCol>
                <a:gridCol w="1862776">
                  <a:extLst>
                    <a:ext uri="{9D8B030D-6E8A-4147-A177-3AD203B41FA5}">
                      <a16:colId xmlns:a16="http://schemas.microsoft.com/office/drawing/2014/main" val="1494105018"/>
                    </a:ext>
                  </a:extLst>
                </a:gridCol>
                <a:gridCol w="1811016">
                  <a:extLst>
                    <a:ext uri="{9D8B030D-6E8A-4147-A177-3AD203B41FA5}">
                      <a16:colId xmlns:a16="http://schemas.microsoft.com/office/drawing/2014/main" val="1995148933"/>
                    </a:ext>
                  </a:extLst>
                </a:gridCol>
              </a:tblGrid>
              <a:tr h="276519">
                <a:tc gridSpan="4">
                  <a:txBody>
                    <a:bodyPr/>
                    <a:lstStyle/>
                    <a:p>
                      <a:pPr marL="0" marR="0" lvl="0" indent="0" algn="ctr" rtl="0">
                        <a:lnSpc>
                          <a:spcPct val="119000"/>
                        </a:lnSpc>
                        <a:spcBef>
                          <a:spcPts val="0"/>
                        </a:spcBef>
                        <a:spcAft>
                          <a:spcPts val="0"/>
                        </a:spcAft>
                        <a:buNone/>
                      </a:pPr>
                      <a:r>
                        <a:rPr lang="en-US" sz="1400" b="1" u="none" strike="noStrike" cap="none" dirty="0">
                          <a:solidFill>
                            <a:srgbClr val="000000"/>
                          </a:solidFill>
                          <a:latin typeface="Arial"/>
                          <a:ea typeface="Arial"/>
                          <a:cs typeface="Arial"/>
                          <a:sym typeface="Arial"/>
                        </a:rPr>
                        <a:t>Making Waves Academy English Language Arts </a:t>
                      </a:r>
                      <a:endParaRPr sz="1400" u="none" strike="noStrike" cap="none" dirty="0">
                        <a:solidFill>
                          <a:srgbClr val="000000"/>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DE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0779">
                <a:tc>
                  <a:txBody>
                    <a:bodyPr/>
                    <a:lstStyle/>
                    <a:p>
                      <a:pPr marL="0" marR="0" lvl="0" indent="0" algn="ctr" rtl="0">
                        <a:lnSpc>
                          <a:spcPct val="119000"/>
                        </a:lnSpc>
                        <a:spcBef>
                          <a:spcPts val="0"/>
                        </a:spcBef>
                        <a:spcAft>
                          <a:spcPts val="0"/>
                        </a:spcAft>
                        <a:buNone/>
                      </a:pPr>
                      <a:r>
                        <a:rPr lang="en-US" sz="1000" b="1" u="none" strike="noStrike" cap="none">
                          <a:solidFill>
                            <a:srgbClr val="000000"/>
                          </a:solidFill>
                          <a:latin typeface="Arial"/>
                          <a:ea typeface="Arial"/>
                          <a:cs typeface="Arial"/>
                          <a:sym typeface="Arial"/>
                        </a:rPr>
                        <a:t>Grades </a:t>
                      </a:r>
                      <a:endParaRPr sz="100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EF3"/>
                    </a:solidFill>
                  </a:tcPr>
                </a:tc>
                <a:tc>
                  <a:txBody>
                    <a:bodyPr/>
                    <a:lstStyle/>
                    <a:p>
                      <a:pPr marL="0" marR="0" lvl="0" indent="0" algn="ctr" rtl="0">
                        <a:lnSpc>
                          <a:spcPct val="119000"/>
                        </a:lnSpc>
                        <a:spcBef>
                          <a:spcPts val="0"/>
                        </a:spcBef>
                        <a:spcAft>
                          <a:spcPts val="0"/>
                        </a:spcAft>
                        <a:buNone/>
                      </a:pPr>
                      <a:r>
                        <a:rPr lang="en-US" sz="1000" b="1" u="none" strike="noStrike" cap="none" dirty="0" smtClean="0">
                          <a:solidFill>
                            <a:srgbClr val="000000"/>
                          </a:solidFill>
                          <a:latin typeface="Arial"/>
                          <a:ea typeface="Arial"/>
                          <a:cs typeface="Arial"/>
                          <a:sym typeface="Arial"/>
                        </a:rPr>
                        <a:t>2019 </a:t>
                      </a:r>
                    </a:p>
                    <a:p>
                      <a:pPr marL="0" marR="0" lvl="0" indent="0" algn="ctr" rtl="0">
                        <a:lnSpc>
                          <a:spcPct val="119000"/>
                        </a:lnSpc>
                        <a:spcBef>
                          <a:spcPts val="0"/>
                        </a:spcBef>
                        <a:spcAft>
                          <a:spcPts val="0"/>
                        </a:spcAft>
                        <a:buNone/>
                      </a:pPr>
                      <a:r>
                        <a:rPr lang="en-US" sz="1000" b="1" u="none" strike="noStrike" cap="none" dirty="0" smtClean="0">
                          <a:solidFill>
                            <a:srgbClr val="000000"/>
                          </a:solidFill>
                          <a:latin typeface="Arial"/>
                          <a:ea typeface="Arial"/>
                          <a:cs typeface="Arial"/>
                          <a:sym typeface="Arial"/>
                        </a:rPr>
                        <a:t>Achievement </a:t>
                      </a:r>
                      <a:r>
                        <a:rPr lang="en-US" sz="1000" b="1" u="none" strike="noStrike" cap="none" dirty="0">
                          <a:solidFill>
                            <a:srgbClr val="000000"/>
                          </a:solidFill>
                          <a:latin typeface="Arial"/>
                          <a:ea typeface="Arial"/>
                          <a:cs typeface="Arial"/>
                          <a:sym typeface="Arial"/>
                        </a:rPr>
                        <a:t>Level </a:t>
                      </a:r>
                      <a:endParaRPr sz="1000" u="none" strike="noStrike" cap="none" dirty="0">
                        <a:solidFill>
                          <a:srgbClr val="000000"/>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DAEEF3"/>
                    </a:solidFill>
                  </a:tcPr>
                </a:tc>
                <a:tc>
                  <a:txBody>
                    <a:bodyPr/>
                    <a:lstStyle/>
                    <a:p>
                      <a:pPr marL="0" marR="0" lvl="0" indent="0" algn="ctr" rtl="0">
                        <a:lnSpc>
                          <a:spcPct val="119000"/>
                        </a:lnSpc>
                        <a:spcBef>
                          <a:spcPts val="0"/>
                        </a:spcBef>
                        <a:spcAft>
                          <a:spcPts val="0"/>
                        </a:spcAft>
                        <a:buNone/>
                      </a:pPr>
                      <a:r>
                        <a:rPr lang="en-US" sz="1000" b="1" u="none" strike="noStrike" cap="none" dirty="0" smtClean="0">
                          <a:solidFill>
                            <a:srgbClr val="000000"/>
                          </a:solidFill>
                          <a:latin typeface="Arial"/>
                          <a:ea typeface="Arial"/>
                          <a:cs typeface="Arial"/>
                          <a:sym typeface="Arial"/>
                        </a:rPr>
                        <a:t>2018</a:t>
                      </a:r>
                    </a:p>
                    <a:p>
                      <a:pPr marL="0" marR="0" lvl="0" indent="0" algn="ctr" rtl="0">
                        <a:lnSpc>
                          <a:spcPct val="119000"/>
                        </a:lnSpc>
                        <a:spcBef>
                          <a:spcPts val="0"/>
                        </a:spcBef>
                        <a:spcAft>
                          <a:spcPts val="0"/>
                        </a:spcAft>
                        <a:buNone/>
                      </a:pPr>
                      <a:r>
                        <a:rPr lang="en-US" sz="1000" b="1" u="none" strike="noStrike" cap="none" dirty="0" smtClean="0">
                          <a:solidFill>
                            <a:srgbClr val="000000"/>
                          </a:solidFill>
                          <a:latin typeface="Arial"/>
                          <a:ea typeface="Arial"/>
                          <a:cs typeface="Arial"/>
                          <a:sym typeface="Arial"/>
                        </a:rPr>
                        <a:t>Achievement </a:t>
                      </a:r>
                      <a:r>
                        <a:rPr lang="en-US" sz="1000" b="1" u="none" strike="noStrike" cap="none" dirty="0">
                          <a:solidFill>
                            <a:srgbClr val="000000"/>
                          </a:solidFill>
                          <a:latin typeface="Arial"/>
                          <a:ea typeface="Arial"/>
                          <a:cs typeface="Arial"/>
                          <a:sym typeface="Arial"/>
                        </a:rPr>
                        <a:t>Level </a:t>
                      </a:r>
                      <a:endParaRPr sz="1000" u="none" strike="noStrike" cap="none" dirty="0">
                        <a:solidFill>
                          <a:srgbClr val="000000"/>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DAEEF3"/>
                    </a:solidFill>
                  </a:tcPr>
                </a:tc>
                <a:tc>
                  <a:txBody>
                    <a:bodyPr/>
                    <a:lstStyle/>
                    <a:p>
                      <a:pPr marL="0" marR="0" lvl="0" indent="0" algn="ctr" rtl="0">
                        <a:lnSpc>
                          <a:spcPct val="119000"/>
                        </a:lnSpc>
                        <a:spcBef>
                          <a:spcPts val="0"/>
                        </a:spcBef>
                        <a:spcAft>
                          <a:spcPts val="0"/>
                        </a:spcAft>
                        <a:buNone/>
                      </a:pPr>
                      <a:r>
                        <a:rPr lang="en-US" sz="1000" b="1" u="none" strike="noStrike" cap="none">
                          <a:solidFill>
                            <a:srgbClr val="000000"/>
                          </a:solidFill>
                          <a:latin typeface="Arial"/>
                          <a:ea typeface="Arial"/>
                          <a:cs typeface="Arial"/>
                          <a:sym typeface="Arial"/>
                        </a:rPr>
                        <a:t>Change </a:t>
                      </a:r>
                      <a:endParaRPr sz="1000" u="none" strike="noStrike" cap="none">
                        <a:solidFill>
                          <a:srgbClr val="000000"/>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DAEEF3"/>
                    </a:solidFill>
                  </a:tcPr>
                </a:tc>
                <a:extLst>
                  <a:ext uri="{0D108BD9-81ED-4DB2-BD59-A6C34878D82A}">
                    <a16:rowId xmlns:a16="http://schemas.microsoft.com/office/drawing/2014/main" val="10001"/>
                  </a:ext>
                </a:extLst>
              </a:tr>
              <a:tr h="289881">
                <a:tc>
                  <a:txBody>
                    <a:bodyPr/>
                    <a:lstStyle/>
                    <a:p>
                      <a:pPr marL="0" marR="0" lvl="0" indent="0" algn="ctr" rtl="0">
                        <a:lnSpc>
                          <a:spcPct val="119000"/>
                        </a:lnSpc>
                        <a:spcBef>
                          <a:spcPts val="0"/>
                        </a:spcBef>
                        <a:spcAft>
                          <a:spcPts val="0"/>
                        </a:spcAft>
                        <a:buNone/>
                      </a:pPr>
                      <a:r>
                        <a:rPr lang="en-US" sz="1000" u="none" strike="noStrike" cap="none" dirty="0">
                          <a:solidFill>
                            <a:schemeClr val="tx1"/>
                          </a:solidFill>
                          <a:latin typeface="Arial"/>
                          <a:ea typeface="Arial"/>
                          <a:cs typeface="Arial"/>
                          <a:sym typeface="Arial"/>
                        </a:rPr>
                        <a:t>5th Grade</a:t>
                      </a:r>
                      <a:endParaRPr sz="1000" u="none" strike="noStrike" cap="none" dirty="0">
                        <a:solidFill>
                          <a:schemeClr val="tx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a:solidFill>
                            <a:schemeClr val="tx1"/>
                          </a:solidFill>
                          <a:latin typeface="Calibri"/>
                          <a:ea typeface="Calibri"/>
                          <a:cs typeface="Calibri"/>
                          <a:sym typeface="Calibri"/>
                        </a:rPr>
                        <a:t>Standard Nearly Met </a:t>
                      </a:r>
                      <a:endParaRPr sz="1000" u="none" strike="noStrike" cap="none">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a:solidFill>
                            <a:schemeClr val="tx1"/>
                          </a:solidFill>
                          <a:latin typeface="Calibri"/>
                          <a:ea typeface="Calibri"/>
                          <a:cs typeface="Calibri"/>
                          <a:sym typeface="Calibri"/>
                        </a:rPr>
                        <a:t>Standard Nearly Met </a:t>
                      </a:r>
                      <a:endParaRPr sz="1000" u="none" strike="noStrike" cap="none">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a:solidFill>
                            <a:schemeClr val="tx1"/>
                          </a:solidFill>
                          <a:latin typeface="Calibri"/>
                          <a:ea typeface="Calibri"/>
                          <a:cs typeface="Calibri"/>
                          <a:sym typeface="Calibri"/>
                        </a:rPr>
                        <a:t>-4.8</a:t>
                      </a:r>
                      <a:endParaRPr sz="1000">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9881">
                <a:tc>
                  <a:txBody>
                    <a:bodyPr/>
                    <a:lstStyle/>
                    <a:p>
                      <a:pPr marL="0" marR="0" lvl="0" indent="0" algn="ctr" rtl="0">
                        <a:lnSpc>
                          <a:spcPct val="119000"/>
                        </a:lnSpc>
                        <a:spcBef>
                          <a:spcPts val="0"/>
                        </a:spcBef>
                        <a:spcAft>
                          <a:spcPts val="0"/>
                        </a:spcAft>
                        <a:buNone/>
                      </a:pPr>
                      <a:r>
                        <a:rPr lang="en-US" sz="1000" u="none" strike="noStrike" cap="none">
                          <a:solidFill>
                            <a:schemeClr val="tx1"/>
                          </a:solidFill>
                          <a:latin typeface="Arial"/>
                          <a:ea typeface="Arial"/>
                          <a:cs typeface="Arial"/>
                          <a:sym typeface="Arial"/>
                        </a:rPr>
                        <a:t>6th Grade</a:t>
                      </a:r>
                      <a:endParaRPr sz="1000" u="none" strike="noStrike" cap="none">
                        <a:solidFill>
                          <a:schemeClr val="tx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9000"/>
                        </a:lnSpc>
                        <a:spcBef>
                          <a:spcPts val="0"/>
                        </a:spcBef>
                        <a:spcAft>
                          <a:spcPts val="0"/>
                        </a:spcAft>
                        <a:buClr>
                          <a:schemeClr val="dk1"/>
                        </a:buClr>
                        <a:buFont typeface="Arial"/>
                        <a:buNone/>
                      </a:pPr>
                      <a:r>
                        <a:rPr lang="en-US" sz="1000" dirty="0">
                          <a:solidFill>
                            <a:schemeClr val="tx1"/>
                          </a:solidFill>
                          <a:latin typeface="Calibri"/>
                          <a:ea typeface="Calibri"/>
                          <a:cs typeface="Calibri"/>
                          <a:sym typeface="Calibri"/>
                        </a:rPr>
                        <a:t>Standard Nearly Met </a:t>
                      </a:r>
                      <a:endParaRPr sz="1000" u="none" strike="noStrike" cap="none" dirty="0">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ctr" rtl="0">
                        <a:lnSpc>
                          <a:spcPct val="119000"/>
                        </a:lnSpc>
                        <a:spcBef>
                          <a:spcPts val="0"/>
                        </a:spcBef>
                        <a:spcAft>
                          <a:spcPts val="0"/>
                        </a:spcAft>
                        <a:buNone/>
                      </a:pPr>
                      <a:r>
                        <a:rPr lang="en-US" sz="1000" dirty="0">
                          <a:solidFill>
                            <a:schemeClr val="tx1"/>
                          </a:solidFill>
                          <a:latin typeface="Calibri"/>
                          <a:ea typeface="Calibri"/>
                          <a:cs typeface="Calibri"/>
                          <a:sym typeface="Calibri"/>
                        </a:rPr>
                        <a:t>Standard Nearly Met </a:t>
                      </a:r>
                      <a:endParaRPr sz="1000" dirty="0">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dirty="0">
                          <a:solidFill>
                            <a:srgbClr val="009A46"/>
                          </a:solidFill>
                          <a:latin typeface="Calibri"/>
                          <a:ea typeface="Calibri"/>
                          <a:cs typeface="Calibri"/>
                          <a:sym typeface="Calibri"/>
                        </a:rPr>
                        <a:t>+22.2</a:t>
                      </a:r>
                      <a:endParaRPr sz="1000" u="none" strike="noStrike" cap="none" dirty="0">
                        <a:solidFill>
                          <a:srgbClr val="009A46"/>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9881">
                <a:tc>
                  <a:txBody>
                    <a:bodyPr/>
                    <a:lstStyle/>
                    <a:p>
                      <a:pPr marL="0" marR="0" lvl="0" indent="0" algn="ctr" rtl="0">
                        <a:lnSpc>
                          <a:spcPct val="119000"/>
                        </a:lnSpc>
                        <a:spcBef>
                          <a:spcPts val="0"/>
                        </a:spcBef>
                        <a:spcAft>
                          <a:spcPts val="0"/>
                        </a:spcAft>
                        <a:buNone/>
                      </a:pPr>
                      <a:r>
                        <a:rPr lang="en-US" sz="1000" u="none" strike="noStrike" cap="none">
                          <a:solidFill>
                            <a:schemeClr val="tx1"/>
                          </a:solidFill>
                          <a:latin typeface="Arial"/>
                          <a:ea typeface="Arial"/>
                          <a:cs typeface="Arial"/>
                          <a:sym typeface="Arial"/>
                        </a:rPr>
                        <a:t>7th Grade</a:t>
                      </a:r>
                      <a:endParaRPr sz="1000" u="none" strike="noStrike" cap="none">
                        <a:solidFill>
                          <a:schemeClr val="tx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a:solidFill>
                            <a:schemeClr val="tx1"/>
                          </a:solidFill>
                          <a:latin typeface="Calibri"/>
                          <a:ea typeface="Calibri"/>
                          <a:cs typeface="Calibri"/>
                          <a:sym typeface="Calibri"/>
                        </a:rPr>
                        <a:t>Standard Nearly Met </a:t>
                      </a:r>
                      <a:endParaRPr sz="1000" u="none" strike="noStrike" cap="none">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50" dirty="0">
                          <a:solidFill>
                            <a:srgbClr val="009A46"/>
                          </a:solidFill>
                          <a:latin typeface="Calibri"/>
                          <a:ea typeface="Calibri"/>
                          <a:cs typeface="Calibri"/>
                          <a:sym typeface="Calibri"/>
                        </a:rPr>
                        <a:t>Standard Met </a:t>
                      </a:r>
                      <a:endParaRPr sz="1050" u="none" strike="noStrike" cap="none" dirty="0">
                        <a:solidFill>
                          <a:srgbClr val="009A46"/>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dirty="0">
                          <a:solidFill>
                            <a:schemeClr val="tx1"/>
                          </a:solidFill>
                          <a:latin typeface="Calibri"/>
                          <a:ea typeface="Calibri"/>
                          <a:cs typeface="Calibri"/>
                          <a:sym typeface="Calibri"/>
                        </a:rPr>
                        <a:t>-10.4</a:t>
                      </a:r>
                      <a:endParaRPr sz="1000" dirty="0">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9881">
                <a:tc>
                  <a:txBody>
                    <a:bodyPr/>
                    <a:lstStyle/>
                    <a:p>
                      <a:pPr marL="0" marR="0" lvl="0" indent="0" algn="ctr" rtl="0">
                        <a:lnSpc>
                          <a:spcPct val="119000"/>
                        </a:lnSpc>
                        <a:spcBef>
                          <a:spcPts val="0"/>
                        </a:spcBef>
                        <a:spcAft>
                          <a:spcPts val="0"/>
                        </a:spcAft>
                        <a:buNone/>
                      </a:pPr>
                      <a:r>
                        <a:rPr lang="en-US" sz="1000" u="none" strike="noStrike" cap="none">
                          <a:solidFill>
                            <a:schemeClr val="tx1"/>
                          </a:solidFill>
                          <a:latin typeface="Arial"/>
                          <a:ea typeface="Arial"/>
                          <a:cs typeface="Arial"/>
                          <a:sym typeface="Arial"/>
                        </a:rPr>
                        <a:t>8th Grade </a:t>
                      </a:r>
                      <a:endParaRPr sz="1000" u="none" strike="noStrike" cap="none">
                        <a:solidFill>
                          <a:schemeClr val="tx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Clr>
                          <a:srgbClr val="000000"/>
                        </a:buClr>
                        <a:buFont typeface="Arial"/>
                        <a:buNone/>
                      </a:pPr>
                      <a:r>
                        <a:rPr lang="en-US" sz="1050" b="0" i="0" u="none" strike="noStrike" cap="none" dirty="0">
                          <a:solidFill>
                            <a:srgbClr val="009A46"/>
                          </a:solidFill>
                          <a:latin typeface="Calibri"/>
                          <a:ea typeface="Calibri"/>
                          <a:cs typeface="Calibri"/>
                          <a:sym typeface="Calibri"/>
                        </a:rPr>
                        <a:t>Standard Met </a:t>
                      </a:r>
                      <a:endParaRPr sz="1050" b="0" i="0" u="none" strike="noStrike" cap="none" dirty="0">
                        <a:solidFill>
                          <a:srgbClr val="009A46"/>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a:solidFill>
                            <a:schemeClr val="tx1"/>
                          </a:solidFill>
                          <a:latin typeface="Calibri"/>
                          <a:ea typeface="Calibri"/>
                          <a:cs typeface="Calibri"/>
                          <a:sym typeface="Calibri"/>
                        </a:rPr>
                        <a:t>Standard Nearly Met </a:t>
                      </a:r>
                      <a:endParaRPr sz="1000" u="none" strike="noStrike" cap="none">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dirty="0">
                          <a:solidFill>
                            <a:srgbClr val="009A46"/>
                          </a:solidFill>
                          <a:latin typeface="Calibri"/>
                          <a:ea typeface="Calibri"/>
                          <a:cs typeface="Calibri"/>
                          <a:sym typeface="Calibri"/>
                        </a:rPr>
                        <a:t>+34.5</a:t>
                      </a:r>
                      <a:endParaRPr sz="1000" u="none" strike="noStrike" cap="none" dirty="0">
                        <a:solidFill>
                          <a:srgbClr val="009A46"/>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9881">
                <a:tc>
                  <a:txBody>
                    <a:bodyPr/>
                    <a:lstStyle/>
                    <a:p>
                      <a:pPr marL="0" marR="0" lvl="0" indent="0" algn="ctr" rtl="0">
                        <a:lnSpc>
                          <a:spcPct val="119000"/>
                        </a:lnSpc>
                        <a:spcBef>
                          <a:spcPts val="0"/>
                        </a:spcBef>
                        <a:spcAft>
                          <a:spcPts val="0"/>
                        </a:spcAft>
                        <a:buNone/>
                      </a:pPr>
                      <a:r>
                        <a:rPr lang="en-US" sz="1000" u="none" strike="noStrike" cap="none">
                          <a:solidFill>
                            <a:schemeClr val="tx1"/>
                          </a:solidFill>
                          <a:latin typeface="Arial"/>
                          <a:ea typeface="Arial"/>
                          <a:cs typeface="Arial"/>
                          <a:sym typeface="Arial"/>
                        </a:rPr>
                        <a:t>11th Grade</a:t>
                      </a:r>
                      <a:endParaRPr sz="1000" u="none" strike="noStrike" cap="none">
                        <a:solidFill>
                          <a:schemeClr val="tx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Clr>
                          <a:srgbClr val="000000"/>
                        </a:buClr>
                        <a:buFont typeface="Arial"/>
                        <a:buNone/>
                      </a:pPr>
                      <a:r>
                        <a:rPr lang="en-US" sz="1050" b="0" i="0" u="none" strike="noStrike" cap="none" dirty="0">
                          <a:solidFill>
                            <a:srgbClr val="009A46"/>
                          </a:solidFill>
                          <a:latin typeface="Calibri"/>
                          <a:ea typeface="Calibri"/>
                          <a:cs typeface="Calibri"/>
                          <a:sym typeface="Calibri"/>
                        </a:rPr>
                        <a:t>Standard Met </a:t>
                      </a:r>
                      <a:endParaRPr sz="1050" b="0" i="0" u="none" strike="noStrike" cap="none" dirty="0">
                        <a:solidFill>
                          <a:srgbClr val="009A46"/>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Clr>
                          <a:srgbClr val="000000"/>
                        </a:buClr>
                        <a:buFont typeface="Arial"/>
                        <a:buNone/>
                      </a:pPr>
                      <a:r>
                        <a:rPr lang="en-US" sz="1050" b="0" i="0" u="none" strike="noStrike" cap="none" dirty="0">
                          <a:solidFill>
                            <a:srgbClr val="009A46"/>
                          </a:solidFill>
                          <a:latin typeface="Calibri"/>
                          <a:ea typeface="Calibri"/>
                          <a:cs typeface="Calibri"/>
                          <a:sym typeface="Calibri"/>
                        </a:rPr>
                        <a:t>Standard Met </a:t>
                      </a:r>
                      <a:endParaRPr sz="1050" b="0" i="0" u="none" strike="noStrike" cap="none" dirty="0">
                        <a:solidFill>
                          <a:srgbClr val="009A46"/>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dirty="0">
                          <a:solidFill>
                            <a:srgbClr val="009A46"/>
                          </a:solidFill>
                          <a:latin typeface="Calibri"/>
                          <a:ea typeface="Calibri"/>
                          <a:cs typeface="Calibri"/>
                          <a:sym typeface="Calibri"/>
                        </a:rPr>
                        <a:t>+21.6</a:t>
                      </a:r>
                      <a:endParaRPr sz="1000" u="none" strike="noStrike" cap="none" dirty="0">
                        <a:solidFill>
                          <a:srgbClr val="009A46"/>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89881">
                <a:tc>
                  <a:txBody>
                    <a:bodyPr/>
                    <a:lstStyle/>
                    <a:p>
                      <a:pPr marL="0" marR="0" lvl="0" indent="0" algn="ctr" rtl="0">
                        <a:lnSpc>
                          <a:spcPct val="119000"/>
                        </a:lnSpc>
                        <a:spcBef>
                          <a:spcPts val="0"/>
                        </a:spcBef>
                        <a:spcAft>
                          <a:spcPts val="0"/>
                        </a:spcAft>
                        <a:buNone/>
                      </a:pPr>
                      <a:r>
                        <a:rPr lang="en-US" sz="1000" u="none" strike="noStrike" cap="none">
                          <a:solidFill>
                            <a:srgbClr val="000000"/>
                          </a:solidFill>
                          <a:latin typeface="Arial"/>
                          <a:ea typeface="Arial"/>
                          <a:cs typeface="Arial"/>
                          <a:sym typeface="Arial"/>
                        </a:rPr>
                        <a:t> </a:t>
                      </a:r>
                      <a:endParaRPr sz="100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u="none" strike="noStrike" cap="none">
                          <a:solidFill>
                            <a:srgbClr val="000000"/>
                          </a:solidFill>
                          <a:latin typeface="Calibri"/>
                          <a:ea typeface="Calibri"/>
                          <a:cs typeface="Calibri"/>
                          <a:sym typeface="Calibri"/>
                        </a:rPr>
                        <a:t> </a:t>
                      </a:r>
                      <a:endParaRPr/>
                    </a:p>
                  </a:txBody>
                  <a:tcPr marL="9525" marR="9525" marT="9525"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u="none" strike="noStrike" cap="none">
                          <a:solidFill>
                            <a:srgbClr val="000000"/>
                          </a:solidFill>
                          <a:latin typeface="Calibri"/>
                          <a:ea typeface="Calibri"/>
                          <a:cs typeface="Calibri"/>
                          <a:sym typeface="Calibri"/>
                        </a:rPr>
                        <a:t> </a:t>
                      </a:r>
                      <a:endParaRPr/>
                    </a:p>
                  </a:txBody>
                  <a:tcPr marL="9525" marR="9525" marT="9525"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u="none" strike="noStrike" cap="none">
                          <a:solidFill>
                            <a:srgbClr val="000000"/>
                          </a:solidFill>
                          <a:latin typeface="Calibri"/>
                          <a:ea typeface="Calibri"/>
                          <a:cs typeface="Calibri"/>
                          <a:sym typeface="Calibri"/>
                        </a:rPr>
                        <a:t> </a:t>
                      </a:r>
                      <a:endParaRPr/>
                    </a:p>
                  </a:txBody>
                  <a:tcPr marL="9525" marR="9525" marT="9525"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89881">
                <a:tc gridSpan="4">
                  <a:txBody>
                    <a:bodyPr/>
                    <a:lstStyle/>
                    <a:p>
                      <a:pPr marL="0" marR="0" lvl="0" indent="0" algn="ctr" rtl="0">
                        <a:lnSpc>
                          <a:spcPct val="119000"/>
                        </a:lnSpc>
                        <a:spcBef>
                          <a:spcPts val="0"/>
                        </a:spcBef>
                        <a:spcAft>
                          <a:spcPts val="0"/>
                        </a:spcAft>
                        <a:buClr>
                          <a:srgbClr val="000000"/>
                        </a:buClr>
                        <a:buFont typeface="Arial"/>
                        <a:buNone/>
                      </a:pPr>
                      <a:r>
                        <a:rPr lang="en-US" sz="1400" b="1" i="0" u="none" strike="noStrike" cap="none" dirty="0">
                          <a:solidFill>
                            <a:srgbClr val="000000"/>
                          </a:solidFill>
                          <a:latin typeface="Arial"/>
                          <a:ea typeface="Arial"/>
                          <a:cs typeface="Arial"/>
                          <a:sym typeface="Arial"/>
                        </a:rPr>
                        <a:t>Making Waves Academy Math </a:t>
                      </a:r>
                      <a:endParaRPr sz="1400" b="1" i="0" u="none" strike="noStrike" cap="none" dirty="0">
                        <a:solidFill>
                          <a:srgbClr val="000000"/>
                        </a:solidFill>
                        <a:latin typeface="Arial"/>
                        <a:ea typeface="Arial"/>
                        <a:cs typeface="Arial"/>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DE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2951">
                <a:tc>
                  <a:txBody>
                    <a:bodyPr/>
                    <a:lstStyle/>
                    <a:p>
                      <a:pPr marL="0" marR="0" lvl="0" indent="0" algn="ctr" rtl="0">
                        <a:lnSpc>
                          <a:spcPct val="119000"/>
                        </a:lnSpc>
                        <a:spcBef>
                          <a:spcPts val="0"/>
                        </a:spcBef>
                        <a:spcAft>
                          <a:spcPts val="0"/>
                        </a:spcAft>
                        <a:buNone/>
                      </a:pPr>
                      <a:r>
                        <a:rPr lang="en-US" sz="1000" b="1" u="none" strike="noStrike" cap="none">
                          <a:solidFill>
                            <a:srgbClr val="000000"/>
                          </a:solidFill>
                          <a:latin typeface="Arial"/>
                          <a:ea typeface="Arial"/>
                          <a:cs typeface="Arial"/>
                          <a:sym typeface="Arial"/>
                        </a:rPr>
                        <a:t>Grades </a:t>
                      </a:r>
                      <a:endParaRPr sz="100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EF3"/>
                    </a:solidFill>
                  </a:tcPr>
                </a:tc>
                <a:tc>
                  <a:txBody>
                    <a:bodyPr/>
                    <a:lstStyle/>
                    <a:p>
                      <a:pPr marL="0" marR="0" lvl="0" indent="0" algn="ctr" rtl="0">
                        <a:lnSpc>
                          <a:spcPct val="119000"/>
                        </a:lnSpc>
                        <a:spcBef>
                          <a:spcPts val="0"/>
                        </a:spcBef>
                        <a:spcAft>
                          <a:spcPts val="0"/>
                        </a:spcAft>
                        <a:buNone/>
                      </a:pPr>
                      <a:r>
                        <a:rPr lang="en-US" sz="1000" b="1" u="none" strike="noStrike" cap="none" dirty="0">
                          <a:solidFill>
                            <a:srgbClr val="000000"/>
                          </a:solidFill>
                          <a:latin typeface="Arial"/>
                          <a:ea typeface="Arial"/>
                          <a:cs typeface="Arial"/>
                          <a:sym typeface="Arial"/>
                        </a:rPr>
                        <a:t>Achieve</a:t>
                      </a:r>
                      <a:r>
                        <a:rPr lang="en-US" sz="1000" b="1" i="0" u="none" strike="noStrike" cap="none" dirty="0">
                          <a:solidFill>
                            <a:srgbClr val="000000"/>
                          </a:solidFill>
                          <a:latin typeface="Arial"/>
                          <a:ea typeface="Arial"/>
                          <a:cs typeface="Arial"/>
                          <a:sym typeface="Arial"/>
                        </a:rPr>
                        <a:t>me</a:t>
                      </a:r>
                      <a:r>
                        <a:rPr lang="en-US" sz="1000" b="1" u="none" strike="noStrike" cap="none" dirty="0">
                          <a:solidFill>
                            <a:srgbClr val="000000"/>
                          </a:solidFill>
                          <a:latin typeface="Arial"/>
                          <a:ea typeface="Arial"/>
                          <a:cs typeface="Arial"/>
                          <a:sym typeface="Arial"/>
                        </a:rPr>
                        <a:t>nt Level </a:t>
                      </a:r>
                      <a:endParaRPr sz="1000" u="none" strike="noStrike" cap="none" dirty="0">
                        <a:solidFill>
                          <a:srgbClr val="000000"/>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DAEEF3"/>
                    </a:solidFill>
                  </a:tcPr>
                </a:tc>
                <a:tc>
                  <a:txBody>
                    <a:bodyPr/>
                    <a:lstStyle/>
                    <a:p>
                      <a:pPr marL="0" marR="0" lvl="0" indent="0" algn="ctr" rtl="0">
                        <a:lnSpc>
                          <a:spcPct val="119000"/>
                        </a:lnSpc>
                        <a:spcBef>
                          <a:spcPts val="0"/>
                        </a:spcBef>
                        <a:spcAft>
                          <a:spcPts val="0"/>
                        </a:spcAft>
                        <a:buNone/>
                      </a:pPr>
                      <a:r>
                        <a:rPr lang="en-US" sz="1000" b="1" u="none" strike="noStrike" cap="none" dirty="0">
                          <a:solidFill>
                            <a:srgbClr val="000000"/>
                          </a:solidFill>
                          <a:latin typeface="Arial"/>
                          <a:ea typeface="Arial"/>
                          <a:cs typeface="Arial"/>
                          <a:sym typeface="Arial"/>
                        </a:rPr>
                        <a:t>Achievement Level </a:t>
                      </a:r>
                      <a:endParaRPr sz="1000" u="none" strike="noStrike" cap="none" dirty="0">
                        <a:solidFill>
                          <a:srgbClr val="000000"/>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DAEEF3"/>
                    </a:solidFill>
                  </a:tcPr>
                </a:tc>
                <a:tc>
                  <a:txBody>
                    <a:bodyPr/>
                    <a:lstStyle/>
                    <a:p>
                      <a:pPr marL="0" marR="0" lvl="0" indent="0" algn="ctr" rtl="0">
                        <a:lnSpc>
                          <a:spcPct val="119000"/>
                        </a:lnSpc>
                        <a:spcBef>
                          <a:spcPts val="0"/>
                        </a:spcBef>
                        <a:spcAft>
                          <a:spcPts val="0"/>
                        </a:spcAft>
                        <a:buNone/>
                      </a:pPr>
                      <a:r>
                        <a:rPr lang="en-US" sz="1000" b="1" u="none" strike="noStrike" cap="none" dirty="0">
                          <a:solidFill>
                            <a:srgbClr val="000000"/>
                          </a:solidFill>
                          <a:latin typeface="Arial"/>
                          <a:ea typeface="Arial"/>
                          <a:cs typeface="Arial"/>
                          <a:sym typeface="Arial"/>
                        </a:rPr>
                        <a:t>Change </a:t>
                      </a:r>
                      <a:endParaRPr sz="1000" u="none" strike="noStrike" cap="none" dirty="0">
                        <a:solidFill>
                          <a:srgbClr val="000000"/>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DAEEF3"/>
                    </a:solidFill>
                  </a:tcPr>
                </a:tc>
                <a:extLst>
                  <a:ext uri="{0D108BD9-81ED-4DB2-BD59-A6C34878D82A}">
                    <a16:rowId xmlns:a16="http://schemas.microsoft.com/office/drawing/2014/main" val="10009"/>
                  </a:ext>
                </a:extLst>
              </a:tr>
              <a:tr h="289881">
                <a:tc>
                  <a:txBody>
                    <a:bodyPr/>
                    <a:lstStyle/>
                    <a:p>
                      <a:pPr marL="0" marR="0" lvl="0" indent="0" algn="ctr" rtl="0">
                        <a:lnSpc>
                          <a:spcPct val="119000"/>
                        </a:lnSpc>
                        <a:spcBef>
                          <a:spcPts val="0"/>
                        </a:spcBef>
                        <a:spcAft>
                          <a:spcPts val="0"/>
                        </a:spcAft>
                        <a:buNone/>
                      </a:pPr>
                      <a:r>
                        <a:rPr lang="en-US" sz="1000" u="none" strike="noStrike" cap="none" dirty="0">
                          <a:solidFill>
                            <a:schemeClr val="tx1"/>
                          </a:solidFill>
                          <a:latin typeface="Arial"/>
                          <a:ea typeface="Arial"/>
                          <a:cs typeface="Arial"/>
                          <a:sym typeface="Arial"/>
                        </a:rPr>
                        <a:t>5th Grade</a:t>
                      </a:r>
                      <a:endParaRPr sz="1000" u="none" strike="noStrike" cap="none" dirty="0">
                        <a:solidFill>
                          <a:schemeClr val="tx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dirty="0">
                          <a:solidFill>
                            <a:schemeClr val="tx1"/>
                          </a:solidFill>
                          <a:latin typeface="Calibri"/>
                          <a:ea typeface="Calibri"/>
                          <a:cs typeface="Calibri"/>
                          <a:sym typeface="Calibri"/>
                        </a:rPr>
                        <a:t>Standard Nearly Met </a:t>
                      </a:r>
                      <a:endParaRPr sz="1000" u="none" strike="noStrike" cap="none" dirty="0">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dirty="0">
                          <a:solidFill>
                            <a:schemeClr val="tx1"/>
                          </a:solidFill>
                          <a:latin typeface="Calibri"/>
                          <a:ea typeface="Calibri"/>
                          <a:cs typeface="Calibri"/>
                          <a:sym typeface="Calibri"/>
                        </a:rPr>
                        <a:t>Standard </a:t>
                      </a:r>
                      <a:r>
                        <a:rPr lang="en-US" sz="1000" dirty="0" smtClean="0">
                          <a:solidFill>
                            <a:schemeClr val="tx1"/>
                          </a:solidFill>
                          <a:latin typeface="Calibri"/>
                          <a:ea typeface="Calibri"/>
                          <a:cs typeface="Calibri"/>
                          <a:sym typeface="Calibri"/>
                        </a:rPr>
                        <a:t>Nearly </a:t>
                      </a:r>
                      <a:r>
                        <a:rPr lang="en-US" sz="1000" dirty="0">
                          <a:solidFill>
                            <a:schemeClr val="tx1"/>
                          </a:solidFill>
                          <a:latin typeface="Calibri"/>
                          <a:ea typeface="Calibri"/>
                          <a:cs typeface="Calibri"/>
                          <a:sym typeface="Calibri"/>
                        </a:rPr>
                        <a:t>Met </a:t>
                      </a:r>
                      <a:endParaRPr sz="1000" u="none" strike="noStrike" cap="none" dirty="0">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a:solidFill>
                            <a:schemeClr val="tx1"/>
                          </a:solidFill>
                          <a:latin typeface="Calibri"/>
                          <a:ea typeface="Calibri"/>
                          <a:cs typeface="Calibri"/>
                          <a:sym typeface="Calibri"/>
                        </a:rPr>
                        <a:t>-13.8</a:t>
                      </a:r>
                      <a:endParaRPr sz="1000" u="none" strike="noStrike" cap="none">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89881">
                <a:tc>
                  <a:txBody>
                    <a:bodyPr/>
                    <a:lstStyle/>
                    <a:p>
                      <a:pPr marL="0" marR="0" lvl="0" indent="0" algn="ctr" rtl="0">
                        <a:lnSpc>
                          <a:spcPct val="119000"/>
                        </a:lnSpc>
                        <a:spcBef>
                          <a:spcPts val="0"/>
                        </a:spcBef>
                        <a:spcAft>
                          <a:spcPts val="0"/>
                        </a:spcAft>
                        <a:buNone/>
                      </a:pPr>
                      <a:r>
                        <a:rPr lang="en-US" sz="1000" u="none" strike="noStrike" cap="none">
                          <a:solidFill>
                            <a:schemeClr val="tx1"/>
                          </a:solidFill>
                          <a:latin typeface="Arial"/>
                          <a:ea typeface="Arial"/>
                          <a:cs typeface="Arial"/>
                          <a:sym typeface="Arial"/>
                        </a:rPr>
                        <a:t>6th Grade</a:t>
                      </a:r>
                      <a:endParaRPr sz="1000" u="none" strike="noStrike" cap="none">
                        <a:solidFill>
                          <a:schemeClr val="tx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a:solidFill>
                            <a:schemeClr val="tx1"/>
                          </a:solidFill>
                          <a:latin typeface="Calibri"/>
                          <a:ea typeface="Calibri"/>
                          <a:cs typeface="Calibri"/>
                          <a:sym typeface="Calibri"/>
                        </a:rPr>
                        <a:t>Standard Not Met </a:t>
                      </a:r>
                      <a:endParaRPr sz="1000" u="none" strike="noStrike" cap="none">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ctr" rtl="0">
                        <a:lnSpc>
                          <a:spcPct val="119000"/>
                        </a:lnSpc>
                        <a:spcBef>
                          <a:spcPts val="0"/>
                        </a:spcBef>
                        <a:spcAft>
                          <a:spcPts val="0"/>
                        </a:spcAft>
                        <a:buClr>
                          <a:schemeClr val="dk1"/>
                        </a:buClr>
                        <a:buFont typeface="Arial"/>
                        <a:buNone/>
                      </a:pPr>
                      <a:r>
                        <a:rPr lang="en-US" sz="1000" dirty="0">
                          <a:solidFill>
                            <a:schemeClr val="tx1"/>
                          </a:solidFill>
                          <a:latin typeface="Calibri"/>
                          <a:ea typeface="Calibri"/>
                          <a:cs typeface="Calibri"/>
                          <a:sym typeface="Calibri"/>
                        </a:rPr>
                        <a:t>Standard Not Met </a:t>
                      </a:r>
                      <a:endParaRPr sz="1000" u="none" strike="noStrike" cap="none" dirty="0">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dirty="0">
                          <a:solidFill>
                            <a:srgbClr val="009A46"/>
                          </a:solidFill>
                          <a:latin typeface="Calibri"/>
                          <a:ea typeface="Calibri"/>
                          <a:cs typeface="Calibri"/>
                          <a:sym typeface="Calibri"/>
                        </a:rPr>
                        <a:t>+22.7</a:t>
                      </a:r>
                      <a:endParaRPr sz="1000" u="none" strike="noStrike" cap="none" dirty="0">
                        <a:solidFill>
                          <a:srgbClr val="009A46"/>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89881">
                <a:tc>
                  <a:txBody>
                    <a:bodyPr/>
                    <a:lstStyle/>
                    <a:p>
                      <a:pPr marL="0" marR="0" lvl="0" indent="0" algn="ctr" rtl="0">
                        <a:lnSpc>
                          <a:spcPct val="119000"/>
                        </a:lnSpc>
                        <a:spcBef>
                          <a:spcPts val="0"/>
                        </a:spcBef>
                        <a:spcAft>
                          <a:spcPts val="0"/>
                        </a:spcAft>
                        <a:buNone/>
                      </a:pPr>
                      <a:r>
                        <a:rPr lang="en-US" sz="1000" u="none" strike="noStrike" cap="none">
                          <a:solidFill>
                            <a:schemeClr val="tx1"/>
                          </a:solidFill>
                          <a:latin typeface="Arial"/>
                          <a:ea typeface="Arial"/>
                          <a:cs typeface="Arial"/>
                          <a:sym typeface="Arial"/>
                        </a:rPr>
                        <a:t>7th Grade</a:t>
                      </a:r>
                      <a:endParaRPr sz="1000" u="none" strike="noStrike" cap="none">
                        <a:solidFill>
                          <a:schemeClr val="tx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a:solidFill>
                            <a:schemeClr val="tx1"/>
                          </a:solidFill>
                          <a:latin typeface="Calibri"/>
                          <a:ea typeface="Calibri"/>
                          <a:cs typeface="Calibri"/>
                          <a:sym typeface="Calibri"/>
                        </a:rPr>
                        <a:t>Standard Nearly Met </a:t>
                      </a:r>
                      <a:endParaRPr sz="1000" u="none" strike="noStrike" cap="none">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ctr" rtl="0">
                        <a:lnSpc>
                          <a:spcPct val="119000"/>
                        </a:lnSpc>
                        <a:spcBef>
                          <a:spcPts val="0"/>
                        </a:spcBef>
                        <a:spcAft>
                          <a:spcPts val="0"/>
                        </a:spcAft>
                        <a:buClr>
                          <a:schemeClr val="dk1"/>
                        </a:buClr>
                        <a:buFont typeface="Arial"/>
                        <a:buNone/>
                      </a:pPr>
                      <a:r>
                        <a:rPr lang="en-US" sz="1000" dirty="0">
                          <a:solidFill>
                            <a:schemeClr val="tx1"/>
                          </a:solidFill>
                          <a:latin typeface="Calibri"/>
                          <a:ea typeface="Calibri"/>
                          <a:cs typeface="Calibri"/>
                          <a:sym typeface="Calibri"/>
                        </a:rPr>
                        <a:t>Standard </a:t>
                      </a:r>
                      <a:r>
                        <a:rPr lang="en-US" sz="1000" dirty="0" smtClean="0">
                          <a:solidFill>
                            <a:schemeClr val="tx1"/>
                          </a:solidFill>
                          <a:latin typeface="Calibri"/>
                          <a:ea typeface="Calibri"/>
                          <a:cs typeface="Calibri"/>
                          <a:sym typeface="Calibri"/>
                        </a:rPr>
                        <a:t>Nearly </a:t>
                      </a:r>
                      <a:r>
                        <a:rPr lang="en-US" sz="1000" dirty="0">
                          <a:solidFill>
                            <a:schemeClr val="tx1"/>
                          </a:solidFill>
                          <a:latin typeface="Calibri"/>
                          <a:ea typeface="Calibri"/>
                          <a:cs typeface="Calibri"/>
                          <a:sym typeface="Calibri"/>
                        </a:rPr>
                        <a:t>Met </a:t>
                      </a:r>
                      <a:endParaRPr sz="1000" u="none" strike="noStrike" cap="none" dirty="0">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dirty="0">
                          <a:solidFill>
                            <a:schemeClr val="tx1"/>
                          </a:solidFill>
                          <a:latin typeface="Calibri"/>
                          <a:ea typeface="Calibri"/>
                          <a:cs typeface="Calibri"/>
                          <a:sym typeface="Calibri"/>
                        </a:rPr>
                        <a:t>-49.4</a:t>
                      </a:r>
                      <a:endParaRPr sz="1000" u="none" strike="noStrike" cap="none" dirty="0">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89881">
                <a:tc>
                  <a:txBody>
                    <a:bodyPr/>
                    <a:lstStyle/>
                    <a:p>
                      <a:pPr marL="0" marR="0" lvl="0" indent="0" algn="ctr" rtl="0">
                        <a:lnSpc>
                          <a:spcPct val="119000"/>
                        </a:lnSpc>
                        <a:spcBef>
                          <a:spcPts val="0"/>
                        </a:spcBef>
                        <a:spcAft>
                          <a:spcPts val="0"/>
                        </a:spcAft>
                        <a:buNone/>
                      </a:pPr>
                      <a:r>
                        <a:rPr lang="en-US" sz="1000" u="none" strike="noStrike" cap="none">
                          <a:solidFill>
                            <a:schemeClr val="tx1"/>
                          </a:solidFill>
                          <a:latin typeface="Arial"/>
                          <a:ea typeface="Arial"/>
                          <a:cs typeface="Arial"/>
                          <a:sym typeface="Arial"/>
                        </a:rPr>
                        <a:t>8th Grade </a:t>
                      </a:r>
                      <a:endParaRPr sz="1000" u="none" strike="noStrike" cap="none">
                        <a:solidFill>
                          <a:schemeClr val="tx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a:solidFill>
                            <a:schemeClr val="tx1"/>
                          </a:solidFill>
                          <a:latin typeface="Calibri"/>
                          <a:ea typeface="Calibri"/>
                          <a:cs typeface="Calibri"/>
                          <a:sym typeface="Calibri"/>
                        </a:rPr>
                        <a:t>Standard Nearly Met </a:t>
                      </a:r>
                      <a:endParaRPr sz="1000" u="none" strike="noStrike" cap="none">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ctr" rtl="0">
                        <a:lnSpc>
                          <a:spcPct val="119000"/>
                        </a:lnSpc>
                        <a:spcBef>
                          <a:spcPts val="0"/>
                        </a:spcBef>
                        <a:spcAft>
                          <a:spcPts val="0"/>
                        </a:spcAft>
                        <a:buClr>
                          <a:schemeClr val="dk1"/>
                        </a:buClr>
                        <a:buFont typeface="Arial"/>
                        <a:buNone/>
                      </a:pPr>
                      <a:r>
                        <a:rPr lang="en-US" sz="1000">
                          <a:solidFill>
                            <a:schemeClr val="tx1"/>
                          </a:solidFill>
                          <a:latin typeface="Calibri"/>
                          <a:ea typeface="Calibri"/>
                          <a:cs typeface="Calibri"/>
                          <a:sym typeface="Calibri"/>
                        </a:rPr>
                        <a:t>Standard Not Met </a:t>
                      </a:r>
                      <a:endParaRPr sz="1000" u="none" strike="noStrike" cap="none">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dirty="0">
                          <a:solidFill>
                            <a:srgbClr val="009A46"/>
                          </a:solidFill>
                          <a:latin typeface="Calibri"/>
                          <a:ea typeface="Calibri"/>
                          <a:cs typeface="Calibri"/>
                          <a:sym typeface="Calibri"/>
                        </a:rPr>
                        <a:t>+38.4</a:t>
                      </a:r>
                      <a:endParaRPr sz="1000" u="none" strike="noStrike" cap="none" dirty="0">
                        <a:solidFill>
                          <a:srgbClr val="009A46"/>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89881">
                <a:tc>
                  <a:txBody>
                    <a:bodyPr/>
                    <a:lstStyle/>
                    <a:p>
                      <a:pPr marL="0" marR="0" lvl="0" indent="0" algn="ctr" rtl="0">
                        <a:lnSpc>
                          <a:spcPct val="119000"/>
                        </a:lnSpc>
                        <a:spcBef>
                          <a:spcPts val="0"/>
                        </a:spcBef>
                        <a:spcAft>
                          <a:spcPts val="0"/>
                        </a:spcAft>
                        <a:buNone/>
                      </a:pPr>
                      <a:r>
                        <a:rPr lang="en-US" sz="1000" u="none" strike="noStrike" cap="none">
                          <a:solidFill>
                            <a:schemeClr val="tx1"/>
                          </a:solidFill>
                          <a:latin typeface="Arial"/>
                          <a:ea typeface="Arial"/>
                          <a:cs typeface="Arial"/>
                          <a:sym typeface="Arial"/>
                        </a:rPr>
                        <a:t>11th Grade</a:t>
                      </a:r>
                      <a:endParaRPr sz="1000" u="none" strike="noStrike" cap="none">
                        <a:solidFill>
                          <a:schemeClr val="tx1"/>
                        </a:solidFill>
                        <a:latin typeface="Calibri"/>
                        <a:ea typeface="Calibri"/>
                        <a:cs typeface="Calibri"/>
                        <a:sym typeface="Calibri"/>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a:solidFill>
                            <a:schemeClr val="tx1"/>
                          </a:solidFill>
                          <a:latin typeface="Calibri"/>
                          <a:ea typeface="Calibri"/>
                          <a:cs typeface="Calibri"/>
                          <a:sym typeface="Calibri"/>
                        </a:rPr>
                        <a:t>Standard Nearly Met </a:t>
                      </a:r>
                      <a:endParaRPr sz="1000" u="none" strike="noStrike" cap="none">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ctr" rtl="0">
                        <a:lnSpc>
                          <a:spcPct val="119000"/>
                        </a:lnSpc>
                        <a:spcBef>
                          <a:spcPts val="0"/>
                        </a:spcBef>
                        <a:spcAft>
                          <a:spcPts val="0"/>
                        </a:spcAft>
                        <a:buClr>
                          <a:schemeClr val="dk1"/>
                        </a:buClr>
                        <a:buFont typeface="Arial"/>
                        <a:buNone/>
                      </a:pPr>
                      <a:r>
                        <a:rPr lang="en-US" sz="1000">
                          <a:solidFill>
                            <a:schemeClr val="tx1"/>
                          </a:solidFill>
                          <a:latin typeface="Calibri"/>
                          <a:ea typeface="Calibri"/>
                          <a:cs typeface="Calibri"/>
                          <a:sym typeface="Calibri"/>
                        </a:rPr>
                        <a:t>Standard Nealy Met </a:t>
                      </a:r>
                      <a:endParaRPr sz="1000" u="none" strike="noStrike" cap="none">
                        <a:solidFill>
                          <a:schemeClr val="tx1"/>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19000"/>
                        </a:lnSpc>
                        <a:spcBef>
                          <a:spcPts val="0"/>
                        </a:spcBef>
                        <a:spcAft>
                          <a:spcPts val="0"/>
                        </a:spcAft>
                        <a:buNone/>
                      </a:pPr>
                      <a:r>
                        <a:rPr lang="en-US" sz="1000" dirty="0">
                          <a:solidFill>
                            <a:srgbClr val="009A46"/>
                          </a:solidFill>
                          <a:latin typeface="Calibri"/>
                          <a:ea typeface="Calibri"/>
                          <a:cs typeface="Calibri"/>
                          <a:sym typeface="Calibri"/>
                        </a:rPr>
                        <a:t> +12.2</a:t>
                      </a:r>
                      <a:endParaRPr sz="1000" dirty="0">
                        <a:solidFill>
                          <a:srgbClr val="009A46"/>
                        </a:solidFill>
                        <a:latin typeface="Calibri"/>
                        <a:ea typeface="Calibri"/>
                        <a:cs typeface="Calibri"/>
                        <a:sym typeface="Calibri"/>
                      </a:endParaRPr>
                    </a:p>
                  </a:txBody>
                  <a:tcPr marL="9525" marR="9525" marT="9525" marB="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207" name="Google Shape;207;p29"/>
          <p:cNvSpPr/>
          <p:nvPr/>
        </p:nvSpPr>
        <p:spPr>
          <a:xfrm>
            <a:off x="1600200" y="8221663"/>
            <a:ext cx="6858000" cy="35877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869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236306" y="360363"/>
            <a:ext cx="7274157" cy="858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b="1">
                <a:latin typeface="Arial"/>
                <a:ea typeface="Arial"/>
                <a:cs typeface="Arial"/>
                <a:sym typeface="Arial"/>
              </a:rPr>
              <a:t>Our Dashboard: State Indicators </a:t>
            </a:r>
            <a:endParaRPr b="1">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graphicFrame>
        <p:nvGraphicFramePr>
          <p:cNvPr id="2" name="Table 1"/>
          <p:cNvGraphicFramePr>
            <a:graphicFrameLocks noGrp="1"/>
          </p:cNvGraphicFramePr>
          <p:nvPr>
            <p:extLst/>
          </p:nvPr>
        </p:nvGraphicFramePr>
        <p:xfrm>
          <a:off x="361950" y="1676400"/>
          <a:ext cx="6096000" cy="3418840"/>
        </p:xfrm>
        <a:graphic>
          <a:graphicData uri="http://schemas.openxmlformats.org/drawingml/2006/table">
            <a:tbl>
              <a:tblPr firstRow="1" bandRow="1"/>
              <a:tblGrid>
                <a:gridCol w="1219200">
                  <a:extLst>
                    <a:ext uri="{9D8B030D-6E8A-4147-A177-3AD203B41FA5}">
                      <a16:colId xmlns:a16="http://schemas.microsoft.com/office/drawing/2014/main" val="2890420577"/>
                    </a:ext>
                  </a:extLst>
                </a:gridCol>
                <a:gridCol w="1219200">
                  <a:extLst>
                    <a:ext uri="{9D8B030D-6E8A-4147-A177-3AD203B41FA5}">
                      <a16:colId xmlns:a16="http://schemas.microsoft.com/office/drawing/2014/main" val="379279119"/>
                    </a:ext>
                  </a:extLst>
                </a:gridCol>
                <a:gridCol w="1219200">
                  <a:extLst>
                    <a:ext uri="{9D8B030D-6E8A-4147-A177-3AD203B41FA5}">
                      <a16:colId xmlns:a16="http://schemas.microsoft.com/office/drawing/2014/main" val="3213281953"/>
                    </a:ext>
                  </a:extLst>
                </a:gridCol>
                <a:gridCol w="1219200">
                  <a:extLst>
                    <a:ext uri="{9D8B030D-6E8A-4147-A177-3AD203B41FA5}">
                      <a16:colId xmlns:a16="http://schemas.microsoft.com/office/drawing/2014/main" val="3012284153"/>
                    </a:ext>
                  </a:extLst>
                </a:gridCol>
                <a:gridCol w="1219200">
                  <a:extLst>
                    <a:ext uri="{9D8B030D-6E8A-4147-A177-3AD203B41FA5}">
                      <a16:colId xmlns:a16="http://schemas.microsoft.com/office/drawing/2014/main" val="1716785668"/>
                    </a:ext>
                  </a:extLst>
                </a:gridCol>
              </a:tblGrid>
              <a:tr h="370840">
                <a:tc>
                  <a:txBody>
                    <a:bodyPr/>
                    <a:lstStyle/>
                    <a:p>
                      <a:pPr algn="ctr"/>
                      <a:r>
                        <a:rPr lang="en-US" dirty="0" smtClean="0"/>
                        <a:t>State Priority </a:t>
                      </a:r>
                      <a:endParaRPr lang="en-US" dirty="0"/>
                    </a:p>
                  </a:txBody>
                  <a:tcPr anchor="b"/>
                </a:tc>
                <a:tc>
                  <a:txBody>
                    <a:bodyPr/>
                    <a:lstStyle/>
                    <a:p>
                      <a:pPr algn="ctr"/>
                      <a:r>
                        <a:rPr lang="en-US" dirty="0" smtClean="0"/>
                        <a:t>Indicator </a:t>
                      </a:r>
                      <a:endParaRPr lang="en-US" dirty="0"/>
                    </a:p>
                  </a:txBody>
                  <a:tcPr anchor="b"/>
                </a:tc>
                <a:tc>
                  <a:txBody>
                    <a:bodyPr/>
                    <a:lstStyle/>
                    <a:p>
                      <a:pPr algn="ctr"/>
                      <a:r>
                        <a:rPr lang="en-US" dirty="0" smtClean="0"/>
                        <a:t>2019</a:t>
                      </a:r>
                      <a:endParaRPr lang="en-US" dirty="0"/>
                    </a:p>
                  </a:txBody>
                  <a:tcPr anchor="b"/>
                </a:tc>
                <a:tc>
                  <a:txBody>
                    <a:bodyPr/>
                    <a:lstStyle/>
                    <a:p>
                      <a:pPr algn="ctr"/>
                      <a:r>
                        <a:rPr lang="en-US" dirty="0" smtClean="0"/>
                        <a:t>2018</a:t>
                      </a:r>
                      <a:endParaRPr lang="en-US" dirty="0"/>
                    </a:p>
                  </a:txBody>
                  <a:tcPr anchor="b"/>
                </a:tc>
                <a:tc>
                  <a:txBody>
                    <a:bodyPr/>
                    <a:lstStyle/>
                    <a:p>
                      <a:pPr algn="ctr"/>
                      <a:r>
                        <a:rPr lang="en-US" dirty="0" smtClean="0"/>
                        <a:t>Change </a:t>
                      </a:r>
                      <a:endParaRPr lang="en-US" dirty="0"/>
                    </a:p>
                  </a:txBody>
                  <a:tcPr anchor="b"/>
                </a:tc>
                <a:extLst>
                  <a:ext uri="{0D108BD9-81ED-4DB2-BD59-A6C34878D82A}">
                    <a16:rowId xmlns:a16="http://schemas.microsoft.com/office/drawing/2014/main" val="240485300"/>
                  </a:ext>
                </a:extLst>
              </a:tr>
              <a:tr h="370840">
                <a:tc>
                  <a:txBody>
                    <a:bodyPr/>
                    <a:lstStyle/>
                    <a:p>
                      <a:pPr algn="ctr"/>
                      <a:r>
                        <a:rPr lang="en-US" dirty="0" smtClean="0"/>
                        <a:t>5:</a:t>
                      </a:r>
                      <a:r>
                        <a:rPr lang="en-US" baseline="0" dirty="0" smtClean="0"/>
                        <a:t> Student Engagement </a:t>
                      </a:r>
                      <a:endParaRPr lang="en-US" dirty="0"/>
                    </a:p>
                  </a:txBody>
                  <a:tcPr/>
                </a:tc>
                <a:tc>
                  <a:txBody>
                    <a:bodyPr/>
                    <a:lstStyle/>
                    <a:p>
                      <a:pPr algn="ctr"/>
                      <a:r>
                        <a:rPr lang="en-US" dirty="0" smtClean="0"/>
                        <a:t>Chronic</a:t>
                      </a:r>
                      <a:r>
                        <a:rPr lang="en-US" baseline="0" dirty="0" smtClean="0"/>
                        <a:t> Absenteeism </a:t>
                      </a:r>
                      <a:r>
                        <a:rPr lang="en-US" sz="900" baseline="0" dirty="0" smtClean="0"/>
                        <a:t>(absent 10% or more missed days)</a:t>
                      </a:r>
                      <a:endParaRPr lang="en-US" sz="900" dirty="0"/>
                    </a:p>
                  </a:txBody>
                  <a:tcPr/>
                </a:tc>
                <a:tc>
                  <a:txBody>
                    <a:bodyPr/>
                    <a:lstStyle/>
                    <a:p>
                      <a:pPr algn="ctr"/>
                      <a:r>
                        <a:rPr lang="en-US" dirty="0" smtClean="0"/>
                        <a:t>7.8%</a:t>
                      </a:r>
                      <a:endParaRPr lang="en-US" dirty="0"/>
                    </a:p>
                  </a:txBody>
                  <a:tcPr anchor="ctr"/>
                </a:tc>
                <a:tc>
                  <a:txBody>
                    <a:bodyPr/>
                    <a:lstStyle/>
                    <a:p>
                      <a:pPr algn="ctr"/>
                      <a:r>
                        <a:rPr lang="en-US" dirty="0" smtClean="0"/>
                        <a:t>7.8%</a:t>
                      </a:r>
                      <a:endParaRPr lang="en-US" dirty="0"/>
                    </a:p>
                  </a:txBody>
                  <a:tcPr anchor="ctr"/>
                </a:tc>
                <a:tc>
                  <a:txBody>
                    <a:bodyPr/>
                    <a:lstStyle/>
                    <a:p>
                      <a:pPr algn="ctr"/>
                      <a:r>
                        <a:rPr lang="en-US" dirty="0" smtClean="0"/>
                        <a:t>0%</a:t>
                      </a:r>
                      <a:endParaRPr lang="en-US" dirty="0"/>
                    </a:p>
                  </a:txBody>
                  <a:tcPr anchor="ctr"/>
                </a:tc>
                <a:extLst>
                  <a:ext uri="{0D108BD9-81ED-4DB2-BD59-A6C34878D82A}">
                    <a16:rowId xmlns:a16="http://schemas.microsoft.com/office/drawing/2014/main" val="576284960"/>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5:</a:t>
                      </a:r>
                      <a:r>
                        <a:rPr lang="en-US" baseline="0" dirty="0" smtClean="0"/>
                        <a:t> Student Engagement </a:t>
                      </a:r>
                      <a:endParaRPr lang="en-US" dirty="0" smtClean="0"/>
                    </a:p>
                    <a:p>
                      <a:pPr algn="ctr"/>
                      <a:endParaRPr lang="en-US" dirty="0"/>
                    </a:p>
                  </a:txBody>
                  <a:tcPr/>
                </a:tc>
                <a:tc>
                  <a:txBody>
                    <a:bodyPr/>
                    <a:lstStyle/>
                    <a:p>
                      <a:pPr algn="ctr"/>
                      <a:r>
                        <a:rPr lang="en-US" dirty="0" smtClean="0"/>
                        <a:t>Graduation Rate </a:t>
                      </a:r>
                      <a:r>
                        <a:rPr lang="en-US" sz="900" b="0" i="0" u="none" strike="noStrike" cap="none" baseline="0" dirty="0" smtClean="0">
                          <a:solidFill>
                            <a:schemeClr val="dk1"/>
                          </a:solidFill>
                          <a:latin typeface="Arial"/>
                          <a:ea typeface="Arial"/>
                          <a:cs typeface="Arial"/>
                          <a:sym typeface="Arial"/>
                        </a:rPr>
                        <a:t>(four-year cohort rate anticipated</a:t>
                      </a:r>
                      <a:endParaRPr lang="en-US" sz="900" b="0" i="0" u="none" strike="noStrike" cap="none" baseline="0" dirty="0">
                        <a:solidFill>
                          <a:schemeClr val="dk1"/>
                        </a:solidFill>
                        <a:latin typeface="Arial"/>
                        <a:ea typeface="Arial"/>
                        <a:cs typeface="Arial"/>
                        <a:sym typeface="Arial"/>
                      </a:endParaRPr>
                    </a:p>
                  </a:txBody>
                  <a:tcPr/>
                </a:tc>
                <a:tc>
                  <a:txBody>
                    <a:bodyPr/>
                    <a:lstStyle/>
                    <a:p>
                      <a:pPr algn="ctr"/>
                      <a:r>
                        <a:rPr lang="en-US" dirty="0" smtClean="0"/>
                        <a:t>98.72%</a:t>
                      </a:r>
                      <a:endParaRPr lang="en-US" dirty="0"/>
                    </a:p>
                  </a:txBody>
                  <a:tcPr anchor="ctr"/>
                </a:tc>
                <a:tc>
                  <a:txBody>
                    <a:bodyPr/>
                    <a:lstStyle/>
                    <a:p>
                      <a:pPr algn="ctr"/>
                      <a:r>
                        <a:rPr lang="en-US" dirty="0" smtClean="0"/>
                        <a:t>94.4%</a:t>
                      </a:r>
                      <a:endParaRPr lang="en-US" dirty="0"/>
                    </a:p>
                  </a:txBody>
                  <a:tcPr anchor="ctr"/>
                </a:tc>
                <a:tc>
                  <a:txBody>
                    <a:bodyPr/>
                    <a:lstStyle/>
                    <a:p>
                      <a:pPr algn="ctr"/>
                      <a:r>
                        <a:rPr lang="en-US" dirty="0" smtClean="0">
                          <a:solidFill>
                            <a:srgbClr val="009A46"/>
                          </a:solidFill>
                        </a:rPr>
                        <a:t>+4.32%</a:t>
                      </a:r>
                      <a:endParaRPr lang="en-US" dirty="0">
                        <a:solidFill>
                          <a:srgbClr val="009A46"/>
                        </a:solidFill>
                      </a:endParaRPr>
                    </a:p>
                  </a:txBody>
                  <a:tcPr anchor="ctr"/>
                </a:tc>
                <a:extLst>
                  <a:ext uri="{0D108BD9-81ED-4DB2-BD59-A6C34878D82A}">
                    <a16:rowId xmlns:a16="http://schemas.microsoft.com/office/drawing/2014/main" val="2841521014"/>
                  </a:ext>
                </a:extLst>
              </a:tr>
              <a:tr h="370840">
                <a:tc>
                  <a:txBody>
                    <a:bodyPr/>
                    <a:lstStyle/>
                    <a:p>
                      <a:pPr algn="ctr"/>
                      <a:r>
                        <a:rPr lang="en-US" dirty="0" smtClean="0"/>
                        <a:t>6: School Climate </a:t>
                      </a:r>
                      <a:endParaRPr lang="en-US" dirty="0"/>
                    </a:p>
                  </a:txBody>
                  <a:tcPr/>
                </a:tc>
                <a:tc>
                  <a:txBody>
                    <a:bodyPr/>
                    <a:lstStyle/>
                    <a:p>
                      <a:pPr algn="ctr"/>
                      <a:r>
                        <a:rPr lang="en-US" dirty="0" smtClean="0"/>
                        <a:t>Suspension Rate</a:t>
                      </a:r>
                      <a:r>
                        <a:rPr lang="en-US" baseline="0" dirty="0" smtClean="0"/>
                        <a:t> </a:t>
                      </a:r>
                      <a:r>
                        <a:rPr lang="en-US" sz="900" b="0" i="0" u="none" strike="noStrike" cap="none" baseline="0" dirty="0" smtClean="0">
                          <a:solidFill>
                            <a:schemeClr val="dk1"/>
                          </a:solidFill>
                          <a:latin typeface="Arial"/>
                          <a:ea typeface="Arial"/>
                          <a:cs typeface="Arial"/>
                          <a:sym typeface="Arial"/>
                        </a:rPr>
                        <a:t>(2018-19)</a:t>
                      </a:r>
                      <a:endParaRPr lang="en-US" sz="900" b="0" i="0" u="none" strike="noStrike" cap="none" baseline="0" dirty="0">
                        <a:solidFill>
                          <a:schemeClr val="dk1"/>
                        </a:solidFill>
                        <a:latin typeface="Arial"/>
                        <a:ea typeface="Arial"/>
                        <a:cs typeface="Arial"/>
                        <a:sym typeface="Arial"/>
                      </a:endParaRPr>
                    </a:p>
                  </a:txBody>
                  <a:tcPr/>
                </a:tc>
                <a:tc>
                  <a:txBody>
                    <a:bodyPr/>
                    <a:lstStyle/>
                    <a:p>
                      <a:pPr algn="ctr"/>
                      <a:r>
                        <a:rPr lang="en-US" dirty="0" smtClean="0"/>
                        <a:t>6.0%</a:t>
                      </a:r>
                      <a:endParaRPr lang="en-US" dirty="0"/>
                    </a:p>
                  </a:txBody>
                  <a:tcPr anchor="ctr"/>
                </a:tc>
                <a:tc>
                  <a:txBody>
                    <a:bodyPr/>
                    <a:lstStyle/>
                    <a:p>
                      <a:pPr algn="ctr"/>
                      <a:r>
                        <a:rPr lang="en-US" dirty="0" smtClean="0"/>
                        <a:t>6.6%</a:t>
                      </a:r>
                      <a:endParaRPr lang="en-US" dirty="0"/>
                    </a:p>
                  </a:txBody>
                  <a:tcPr anchor="ctr"/>
                </a:tc>
                <a:tc>
                  <a:txBody>
                    <a:bodyPr/>
                    <a:lstStyle/>
                    <a:p>
                      <a:pPr algn="ctr"/>
                      <a:r>
                        <a:rPr lang="en-US" dirty="0" smtClean="0">
                          <a:solidFill>
                            <a:srgbClr val="009A46"/>
                          </a:solidFill>
                        </a:rPr>
                        <a:t>-.6%</a:t>
                      </a:r>
                      <a:endParaRPr lang="en-US" dirty="0">
                        <a:solidFill>
                          <a:srgbClr val="009A46"/>
                        </a:solidFill>
                      </a:endParaRPr>
                    </a:p>
                  </a:txBody>
                  <a:tcPr anchor="ctr"/>
                </a:tc>
                <a:extLst>
                  <a:ext uri="{0D108BD9-81ED-4DB2-BD59-A6C34878D82A}">
                    <a16:rowId xmlns:a16="http://schemas.microsoft.com/office/drawing/2014/main" val="961907137"/>
                  </a:ext>
                </a:extLst>
              </a:tr>
              <a:tr h="370840">
                <a:tc>
                  <a:txBody>
                    <a:bodyPr/>
                    <a:lstStyle/>
                    <a:p>
                      <a:pPr algn="ctr"/>
                      <a:r>
                        <a:rPr lang="en-US" dirty="0" smtClean="0"/>
                        <a:t>8:</a:t>
                      </a:r>
                      <a:r>
                        <a:rPr lang="en-US" baseline="0" dirty="0" smtClean="0"/>
                        <a:t> Outcomes in a Broad Course of Study </a:t>
                      </a:r>
                      <a:endParaRPr lang="en-US" dirty="0"/>
                    </a:p>
                  </a:txBody>
                  <a:tcPr/>
                </a:tc>
                <a:tc>
                  <a:txBody>
                    <a:bodyPr/>
                    <a:lstStyle/>
                    <a:p>
                      <a:pPr algn="ctr"/>
                      <a:r>
                        <a:rPr lang="en-US" dirty="0" smtClean="0"/>
                        <a:t>College/</a:t>
                      </a:r>
                      <a:r>
                        <a:rPr lang="en-US" baseline="0" dirty="0" smtClean="0"/>
                        <a:t> Career Indicator </a:t>
                      </a:r>
                      <a:r>
                        <a:rPr lang="en-US" sz="900" b="0" i="0" u="none" strike="noStrike" cap="none" baseline="0" dirty="0" smtClean="0">
                          <a:solidFill>
                            <a:schemeClr val="dk1"/>
                          </a:solidFill>
                          <a:latin typeface="Arial"/>
                          <a:ea typeface="Arial"/>
                          <a:cs typeface="Arial"/>
                          <a:sym typeface="Arial"/>
                        </a:rPr>
                        <a:t>(Projected)</a:t>
                      </a:r>
                      <a:endParaRPr lang="en-US" sz="900" b="0" i="0" u="none" strike="noStrike" cap="none" baseline="0" dirty="0">
                        <a:solidFill>
                          <a:schemeClr val="dk1"/>
                        </a:solidFill>
                        <a:latin typeface="Arial"/>
                        <a:ea typeface="Arial"/>
                        <a:cs typeface="Arial"/>
                        <a:sym typeface="Arial"/>
                      </a:endParaRPr>
                    </a:p>
                  </a:txBody>
                  <a:tcPr/>
                </a:tc>
                <a:tc>
                  <a:txBody>
                    <a:bodyPr/>
                    <a:lstStyle/>
                    <a:p>
                      <a:pPr algn="ctr"/>
                      <a:r>
                        <a:rPr lang="en-US" sz="1400" b="0" i="0" u="none" strike="noStrike" cap="none" dirty="0" smtClean="0">
                          <a:solidFill>
                            <a:schemeClr val="dk1"/>
                          </a:solidFill>
                          <a:latin typeface="Arial"/>
                          <a:ea typeface="Arial"/>
                          <a:cs typeface="Arial"/>
                          <a:sym typeface="Arial"/>
                        </a:rPr>
                        <a:t>62%</a:t>
                      </a:r>
                    </a:p>
                    <a:p>
                      <a:pPr algn="ctr"/>
                      <a:r>
                        <a:rPr lang="en-US" sz="900" b="0" i="0" u="none" strike="noStrike" cap="none" baseline="0" dirty="0" smtClean="0">
                          <a:solidFill>
                            <a:schemeClr val="dk1"/>
                          </a:solidFill>
                          <a:latin typeface="Arial"/>
                          <a:ea typeface="Arial"/>
                          <a:cs typeface="Arial"/>
                          <a:sym typeface="Arial"/>
                        </a:rPr>
                        <a:t>48 out of 78 graduates are prepared</a:t>
                      </a:r>
                      <a:endParaRPr lang="en-US" sz="900" b="0" i="0" u="none" strike="noStrike" cap="none" baseline="0" dirty="0">
                        <a:solidFill>
                          <a:schemeClr val="dk1"/>
                        </a:solidFill>
                        <a:latin typeface="Arial"/>
                        <a:ea typeface="Arial"/>
                        <a:cs typeface="Arial"/>
                        <a:sym typeface="Arial"/>
                      </a:endParaRPr>
                    </a:p>
                  </a:txBody>
                  <a:tcPr anchor="ctr"/>
                </a:tc>
                <a:tc>
                  <a:txBody>
                    <a:bodyPr/>
                    <a:lstStyle/>
                    <a:p>
                      <a:pPr algn="ctr"/>
                      <a:r>
                        <a:rPr lang="en-US" dirty="0" smtClean="0"/>
                        <a:t>70.8%</a:t>
                      </a:r>
                      <a:endParaRPr lang="en-US" dirty="0"/>
                    </a:p>
                  </a:txBody>
                  <a:tcPr anchor="ctr"/>
                </a:tc>
                <a:tc>
                  <a:txBody>
                    <a:bodyPr/>
                    <a:lstStyle/>
                    <a:p>
                      <a:pPr algn="ctr"/>
                      <a:r>
                        <a:rPr lang="en-US" dirty="0" smtClean="0"/>
                        <a:t>-8.8%</a:t>
                      </a:r>
                      <a:endParaRPr lang="en-US" dirty="0"/>
                    </a:p>
                  </a:txBody>
                  <a:tcPr anchor="ctr"/>
                </a:tc>
                <a:extLst>
                  <a:ext uri="{0D108BD9-81ED-4DB2-BD59-A6C34878D82A}">
                    <a16:rowId xmlns:a16="http://schemas.microsoft.com/office/drawing/2014/main" val="3535687053"/>
                  </a:ext>
                </a:extLst>
              </a:tr>
            </a:tbl>
          </a:graphicData>
        </a:graphic>
      </p:graphicFrame>
      <p:graphicFrame>
        <p:nvGraphicFramePr>
          <p:cNvPr id="5" name="Table 4"/>
          <p:cNvGraphicFramePr>
            <a:graphicFrameLocks noGrp="1"/>
          </p:cNvGraphicFramePr>
          <p:nvPr>
            <p:extLst/>
          </p:nvPr>
        </p:nvGraphicFramePr>
        <p:xfrm>
          <a:off x="6946900" y="3905253"/>
          <a:ext cx="2108200" cy="2767312"/>
        </p:xfrm>
        <a:graphic>
          <a:graphicData uri="http://schemas.openxmlformats.org/drawingml/2006/table">
            <a:tbl>
              <a:tblPr firstRow="1" bandRow="1">
                <a:tableStyleId>{22838BEF-8BB2-4498-84A7-C5851F593DF1}</a:tableStyleId>
              </a:tblPr>
              <a:tblGrid>
                <a:gridCol w="2108200">
                  <a:extLst>
                    <a:ext uri="{9D8B030D-6E8A-4147-A177-3AD203B41FA5}">
                      <a16:colId xmlns:a16="http://schemas.microsoft.com/office/drawing/2014/main" val="872655911"/>
                    </a:ext>
                  </a:extLst>
                </a:gridCol>
              </a:tblGrid>
              <a:tr h="363009">
                <a:tc>
                  <a:txBody>
                    <a:bodyPr/>
                    <a:lstStyle/>
                    <a:p>
                      <a:r>
                        <a:rPr lang="en-US" sz="1000" b="0" i="0" u="none" strike="noStrike" cap="none" dirty="0" smtClean="0">
                          <a:solidFill>
                            <a:schemeClr val="dk1"/>
                          </a:solidFill>
                          <a:latin typeface="+mn-lt"/>
                          <a:ea typeface="+mn-ea"/>
                          <a:cs typeface="+mn-cs"/>
                          <a:sym typeface="Arial"/>
                        </a:rPr>
                        <a:t>International Baccalaureate (IB) exams</a:t>
                      </a:r>
                    </a:p>
                  </a:txBody>
                  <a:tcPr>
                    <a:solidFill>
                      <a:schemeClr val="bg1"/>
                    </a:solidFill>
                  </a:tcPr>
                </a:tc>
                <a:extLst>
                  <a:ext uri="{0D108BD9-81ED-4DB2-BD59-A6C34878D82A}">
                    <a16:rowId xmlns:a16="http://schemas.microsoft.com/office/drawing/2014/main" val="578478284"/>
                  </a:ext>
                </a:extLst>
              </a:tr>
              <a:tr h="363009">
                <a:tc>
                  <a:txBody>
                    <a:bodyPr/>
                    <a:lstStyle/>
                    <a:p>
                      <a:r>
                        <a:rPr lang="en-US" sz="1000" dirty="0" smtClean="0"/>
                        <a:t>Grade 11 Smarter Balanced Summative Assessments </a:t>
                      </a:r>
                    </a:p>
                  </a:txBody>
                  <a:tcPr>
                    <a:solidFill>
                      <a:schemeClr val="bg1"/>
                    </a:solidFill>
                  </a:tcPr>
                </a:tc>
                <a:extLst>
                  <a:ext uri="{0D108BD9-81ED-4DB2-BD59-A6C34878D82A}">
                    <a16:rowId xmlns:a16="http://schemas.microsoft.com/office/drawing/2014/main" val="3861402924"/>
                  </a:ext>
                </a:extLst>
              </a:tr>
              <a:tr h="255835">
                <a:tc>
                  <a:txBody>
                    <a:bodyPr/>
                    <a:lstStyle/>
                    <a:p>
                      <a:r>
                        <a:rPr lang="en-US" sz="1000" dirty="0" smtClean="0"/>
                        <a:t>Advanced Placement (AP) exams </a:t>
                      </a:r>
                    </a:p>
                  </a:txBody>
                  <a:tcPr>
                    <a:solidFill>
                      <a:schemeClr val="bg1"/>
                    </a:solidFill>
                  </a:tcPr>
                </a:tc>
                <a:extLst>
                  <a:ext uri="{0D108BD9-81ED-4DB2-BD59-A6C34878D82A}">
                    <a16:rowId xmlns:a16="http://schemas.microsoft.com/office/drawing/2014/main" val="3045190627"/>
                  </a:ext>
                </a:extLst>
              </a:tr>
              <a:tr h="363009">
                <a:tc>
                  <a:txBody>
                    <a:bodyPr/>
                    <a:lstStyle/>
                    <a:p>
                      <a:r>
                        <a:rPr lang="en-US" sz="1000" dirty="0" smtClean="0"/>
                        <a:t>Career Technical Education (CTE) Pathway Completion</a:t>
                      </a:r>
                    </a:p>
                  </a:txBody>
                  <a:tcPr>
                    <a:solidFill>
                      <a:schemeClr val="bg1"/>
                    </a:solidFill>
                  </a:tcPr>
                </a:tc>
                <a:extLst>
                  <a:ext uri="{0D108BD9-81ED-4DB2-BD59-A6C34878D82A}">
                    <a16:rowId xmlns:a16="http://schemas.microsoft.com/office/drawing/2014/main" val="3460518356"/>
                  </a:ext>
                </a:extLst>
              </a:tr>
              <a:tr h="363009">
                <a:tc>
                  <a:txBody>
                    <a:bodyPr/>
                    <a:lstStyle/>
                    <a:p>
                      <a:r>
                        <a:rPr lang="en-US" sz="1000" dirty="0" smtClean="0"/>
                        <a:t>College Credit Course (Previously referenced as dual enrollment)</a:t>
                      </a:r>
                    </a:p>
                  </a:txBody>
                  <a:tcPr>
                    <a:solidFill>
                      <a:schemeClr val="bg1"/>
                    </a:solidFill>
                  </a:tcPr>
                </a:tc>
                <a:extLst>
                  <a:ext uri="{0D108BD9-81ED-4DB2-BD59-A6C34878D82A}">
                    <a16:rowId xmlns:a16="http://schemas.microsoft.com/office/drawing/2014/main" val="2567630853"/>
                  </a:ext>
                </a:extLst>
              </a:tr>
              <a:tr h="223390">
                <a:tc>
                  <a:txBody>
                    <a:bodyPr/>
                    <a:lstStyle/>
                    <a:p>
                      <a:r>
                        <a:rPr lang="en-US" sz="1000" dirty="0" smtClean="0"/>
                        <a:t>A-G Completion </a:t>
                      </a:r>
                    </a:p>
                  </a:txBody>
                  <a:tcPr>
                    <a:solidFill>
                      <a:schemeClr val="bg1"/>
                    </a:solidFill>
                  </a:tcPr>
                </a:tc>
                <a:extLst>
                  <a:ext uri="{0D108BD9-81ED-4DB2-BD59-A6C34878D82A}">
                    <a16:rowId xmlns:a16="http://schemas.microsoft.com/office/drawing/2014/main" val="2066253027"/>
                  </a:ext>
                </a:extLst>
              </a:tr>
              <a:tr h="227053">
                <a:tc>
                  <a:txBody>
                    <a:bodyPr/>
                    <a:lstStyle/>
                    <a:p>
                      <a:r>
                        <a:rPr lang="en-US" sz="1000" dirty="0" smtClean="0"/>
                        <a:t>State Seal of </a:t>
                      </a:r>
                      <a:r>
                        <a:rPr lang="en-US" sz="1000" dirty="0" err="1" smtClean="0"/>
                        <a:t>Biliteracy</a:t>
                      </a:r>
                      <a:r>
                        <a:rPr lang="en-US" sz="1000" dirty="0" smtClean="0"/>
                        <a:t> (SSB)</a:t>
                      </a:r>
                    </a:p>
                  </a:txBody>
                  <a:tcPr>
                    <a:solidFill>
                      <a:schemeClr val="bg1"/>
                    </a:solidFill>
                  </a:tcPr>
                </a:tc>
                <a:extLst>
                  <a:ext uri="{0D108BD9-81ED-4DB2-BD59-A6C34878D82A}">
                    <a16:rowId xmlns:a16="http://schemas.microsoft.com/office/drawing/2014/main" val="1276081059"/>
                  </a:ext>
                </a:extLst>
              </a:tr>
              <a:tr h="438837">
                <a:tc>
                  <a:txBody>
                    <a:bodyPr/>
                    <a:lstStyle/>
                    <a:p>
                      <a:r>
                        <a:rPr lang="en-US" sz="1000" dirty="0" smtClean="0"/>
                        <a:t>Leadership/ Military Science </a:t>
                      </a:r>
                    </a:p>
                  </a:txBody>
                  <a:tcPr>
                    <a:solidFill>
                      <a:schemeClr val="bg1"/>
                    </a:solidFill>
                  </a:tcPr>
                </a:tc>
                <a:extLst>
                  <a:ext uri="{0D108BD9-81ED-4DB2-BD59-A6C34878D82A}">
                    <a16:rowId xmlns:a16="http://schemas.microsoft.com/office/drawing/2014/main" val="1327529370"/>
                  </a:ext>
                </a:extLst>
              </a:tr>
            </a:tbl>
          </a:graphicData>
        </a:graphic>
      </p:graphicFrame>
      <p:cxnSp>
        <p:nvCxnSpPr>
          <p:cNvPr id="4" name="Straight Connector 3"/>
          <p:cNvCxnSpPr/>
          <p:nvPr/>
        </p:nvCxnSpPr>
        <p:spPr>
          <a:xfrm flipH="1">
            <a:off x="6705600" y="4102100"/>
            <a:ext cx="2413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705600" y="6457950"/>
            <a:ext cx="2413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05600" y="4102100"/>
            <a:ext cx="0" cy="23495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96950" y="5242560"/>
            <a:ext cx="0" cy="33274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96950" y="5575300"/>
            <a:ext cx="57086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68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body" idx="1"/>
          </p:nvPr>
        </p:nvSpPr>
        <p:spPr>
          <a:xfrm>
            <a:off x="236306" y="360363"/>
            <a:ext cx="7602525" cy="85883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640"/>
              </a:spcBef>
              <a:spcAft>
                <a:spcPts val="0"/>
              </a:spcAft>
              <a:buClr>
                <a:schemeClr val="dk1"/>
              </a:buClr>
              <a:buSzPts val="3200"/>
              <a:buFont typeface="Arial"/>
              <a:buNone/>
            </a:pPr>
            <a:r>
              <a:rPr lang="en-US" b="1">
                <a:latin typeface="Arial"/>
                <a:ea typeface="Arial"/>
                <a:cs typeface="Arial"/>
                <a:sym typeface="Arial"/>
              </a:rPr>
              <a:t>Growth </a:t>
            </a:r>
            <a:r>
              <a:rPr lang="en-US" sz="2000" b="1">
                <a:solidFill>
                  <a:schemeClr val="dk1"/>
                </a:solidFill>
                <a:latin typeface="Arial"/>
                <a:ea typeface="Arial"/>
                <a:cs typeface="Arial"/>
                <a:sym typeface="Arial"/>
              </a:rPr>
              <a:t>(AY 2019-2020)</a:t>
            </a:r>
            <a:endParaRPr b="1">
              <a:solidFill>
                <a:schemeClr val="dk1"/>
              </a:solidFill>
              <a:latin typeface="Arial"/>
              <a:ea typeface="Arial"/>
              <a:cs typeface="Arial"/>
              <a:sym typeface="Arial"/>
            </a:endParaRPr>
          </a:p>
        </p:txBody>
      </p:sp>
      <p:sp>
        <p:nvSpPr>
          <p:cNvPr id="220" name="Google Shape;220;p31"/>
          <p:cNvSpPr txBox="1">
            <a:spLocks noGrp="1"/>
          </p:cNvSpPr>
          <p:nvPr>
            <p:ph type="body" idx="4"/>
          </p:nvPr>
        </p:nvSpPr>
        <p:spPr>
          <a:xfrm>
            <a:off x="236306" y="1329409"/>
            <a:ext cx="8508900" cy="4657200"/>
          </a:xfrm>
          <a:prstGeom prst="rect">
            <a:avLst/>
          </a:prstGeom>
          <a:noFill/>
          <a:ln>
            <a:noFill/>
          </a:ln>
        </p:spPr>
        <p:txBody>
          <a:bodyPr spcFirstLastPara="1" wrap="square" lIns="91425" tIns="45700" rIns="91425" bIns="45700" anchor="t" anchorCtr="0">
            <a:noAutofit/>
          </a:bodyPr>
          <a:lstStyle/>
          <a:p>
            <a:pPr marL="685800" lvl="0" indent="-457200" algn="l" rtl="0">
              <a:lnSpc>
                <a:spcPct val="100000"/>
              </a:lnSpc>
              <a:spcBef>
                <a:spcPts val="640"/>
              </a:spcBef>
              <a:spcAft>
                <a:spcPts val="0"/>
              </a:spcAft>
              <a:buSzPts val="3200"/>
              <a:buFont typeface="Arial"/>
              <a:buChar char="•"/>
            </a:pPr>
            <a:r>
              <a:rPr lang="en-US" sz="2000">
                <a:latin typeface="Arial"/>
                <a:ea typeface="Arial"/>
                <a:cs typeface="Arial"/>
                <a:sym typeface="Arial"/>
              </a:rPr>
              <a:t>Suspension Data based on 2017-18 data and 2018-19 projections</a:t>
            </a:r>
            <a:endParaRPr sz="2000">
              <a:latin typeface="Arial"/>
              <a:ea typeface="Arial"/>
              <a:cs typeface="Arial"/>
              <a:sym typeface="Arial"/>
            </a:endParaRPr>
          </a:p>
        </p:txBody>
      </p:sp>
      <p:graphicFrame>
        <p:nvGraphicFramePr>
          <p:cNvPr id="221" name="Google Shape;221;p31"/>
          <p:cNvGraphicFramePr/>
          <p:nvPr/>
        </p:nvGraphicFramePr>
        <p:xfrm>
          <a:off x="755939" y="2345706"/>
          <a:ext cx="7632100" cy="3237925"/>
        </p:xfrm>
        <a:graphic>
          <a:graphicData uri="http://schemas.openxmlformats.org/drawingml/2006/table">
            <a:tbl>
              <a:tblPr firstRow="1" bandRow="1">
                <a:noFill/>
              </a:tblPr>
              <a:tblGrid>
                <a:gridCol w="1908025">
                  <a:extLst>
                    <a:ext uri="{9D8B030D-6E8A-4147-A177-3AD203B41FA5}">
                      <a16:colId xmlns:a16="http://schemas.microsoft.com/office/drawing/2014/main" val="20000"/>
                    </a:ext>
                  </a:extLst>
                </a:gridCol>
                <a:gridCol w="1908025">
                  <a:extLst>
                    <a:ext uri="{9D8B030D-6E8A-4147-A177-3AD203B41FA5}">
                      <a16:colId xmlns:a16="http://schemas.microsoft.com/office/drawing/2014/main" val="20001"/>
                    </a:ext>
                  </a:extLst>
                </a:gridCol>
                <a:gridCol w="1908025">
                  <a:extLst>
                    <a:ext uri="{9D8B030D-6E8A-4147-A177-3AD203B41FA5}">
                      <a16:colId xmlns:a16="http://schemas.microsoft.com/office/drawing/2014/main" val="20002"/>
                    </a:ext>
                  </a:extLst>
                </a:gridCol>
                <a:gridCol w="1908025">
                  <a:extLst>
                    <a:ext uri="{9D8B030D-6E8A-4147-A177-3AD203B41FA5}">
                      <a16:colId xmlns:a16="http://schemas.microsoft.com/office/drawing/2014/main" val="20003"/>
                    </a:ext>
                  </a:extLst>
                </a:gridCol>
              </a:tblGrid>
              <a:tr h="922375">
                <a:tc>
                  <a:txBody>
                    <a:bodyPr/>
                    <a:lstStyle/>
                    <a:p>
                      <a:pPr marL="0" marR="0" lvl="0" indent="0" algn="l" rtl="0">
                        <a:lnSpc>
                          <a:spcPct val="100000"/>
                        </a:lnSpc>
                        <a:spcBef>
                          <a:spcPts val="0"/>
                        </a:spcBef>
                        <a:spcAft>
                          <a:spcPts val="0"/>
                        </a:spcAft>
                        <a:buNone/>
                      </a:pPr>
                      <a:r>
                        <a:rPr lang="en-US" sz="1400" u="none" strike="noStrike" cap="none">
                          <a:solidFill>
                            <a:schemeClr val="dk1"/>
                          </a:solidFill>
                        </a:rPr>
                        <a:t>Subgroup</a:t>
                      </a:r>
                      <a:endParaRPr sz="1400" u="none" strike="noStrike" cap="none">
                        <a:solidFill>
                          <a:schemeClr val="dk1"/>
                        </a:solidFill>
                      </a:endParaRPr>
                    </a:p>
                  </a:txBody>
                  <a:tcPr marL="91450" marR="91450" marT="45725" marB="45725" anchor="b">
                    <a:solidFill>
                      <a:srgbClr val="DAEEF3"/>
                    </a:solidFill>
                  </a:tcPr>
                </a:tc>
                <a:tc>
                  <a:txBody>
                    <a:bodyPr/>
                    <a:lstStyle/>
                    <a:p>
                      <a:pPr marL="0" marR="0" lvl="0" indent="0" algn="ctr" rtl="0">
                        <a:lnSpc>
                          <a:spcPct val="100000"/>
                        </a:lnSpc>
                        <a:spcBef>
                          <a:spcPts val="0"/>
                        </a:spcBef>
                        <a:spcAft>
                          <a:spcPts val="0"/>
                        </a:spcAft>
                        <a:buNone/>
                      </a:pPr>
                      <a:r>
                        <a:rPr lang="en-US" sz="1400" u="none" strike="noStrike" cap="none">
                          <a:solidFill>
                            <a:schemeClr val="dk1"/>
                          </a:solidFill>
                        </a:rPr>
                        <a:t>% of Students Suspended </a:t>
                      </a:r>
                      <a:endParaRPr/>
                    </a:p>
                    <a:p>
                      <a:pPr marL="0" marR="0" lvl="0" indent="0" algn="ctr" rtl="0">
                        <a:lnSpc>
                          <a:spcPct val="100000"/>
                        </a:lnSpc>
                        <a:spcBef>
                          <a:spcPts val="0"/>
                        </a:spcBef>
                        <a:spcAft>
                          <a:spcPts val="0"/>
                        </a:spcAft>
                        <a:buNone/>
                      </a:pPr>
                      <a:r>
                        <a:rPr lang="en-US" sz="1400" u="none" strike="noStrike" cap="none">
                          <a:solidFill>
                            <a:schemeClr val="dk1"/>
                          </a:solidFill>
                        </a:rPr>
                        <a:t>2017-18</a:t>
                      </a:r>
                      <a:endParaRPr sz="1400" u="none" strike="noStrike" cap="none">
                        <a:solidFill>
                          <a:schemeClr val="dk1"/>
                        </a:solidFill>
                      </a:endParaRPr>
                    </a:p>
                  </a:txBody>
                  <a:tcPr marL="91450" marR="91450" marT="45725" marB="45725" anchor="b">
                    <a:solidFill>
                      <a:srgbClr val="DAEEF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 of Students Suspended </a:t>
                      </a:r>
                      <a:endParaRPr/>
                    </a:p>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2018-19</a:t>
                      </a:r>
                      <a:endParaRPr sz="1400" u="none" strike="noStrike" cap="none">
                        <a:solidFill>
                          <a:schemeClr val="dk1"/>
                        </a:solidFill>
                      </a:endParaRPr>
                    </a:p>
                  </a:txBody>
                  <a:tcPr marL="91450" marR="91450" marT="45725" marB="45725" anchor="b">
                    <a:solidFill>
                      <a:srgbClr val="DAEEF3"/>
                    </a:solidFill>
                  </a:tcPr>
                </a:tc>
                <a:tc>
                  <a:txBody>
                    <a:bodyPr/>
                    <a:lstStyle/>
                    <a:p>
                      <a:pPr marL="0" marR="0" lvl="0" indent="0" algn="ctr" rtl="0">
                        <a:lnSpc>
                          <a:spcPct val="100000"/>
                        </a:lnSpc>
                        <a:spcBef>
                          <a:spcPts val="0"/>
                        </a:spcBef>
                        <a:spcAft>
                          <a:spcPts val="0"/>
                        </a:spcAft>
                        <a:buNone/>
                      </a:pPr>
                      <a:r>
                        <a:rPr lang="en-US" sz="1400" u="none" strike="noStrike" cap="none">
                          <a:solidFill>
                            <a:schemeClr val="dk1"/>
                          </a:solidFill>
                        </a:rPr>
                        <a:t>% Change </a:t>
                      </a:r>
                      <a:endParaRPr sz="1400" u="none" strike="noStrike" cap="none">
                        <a:solidFill>
                          <a:schemeClr val="dk1"/>
                        </a:solidFill>
                      </a:endParaRPr>
                    </a:p>
                  </a:txBody>
                  <a:tcPr marL="91450" marR="91450" marT="45725" marB="45725" anchor="b">
                    <a:solidFill>
                      <a:srgbClr val="DAEEF3"/>
                    </a:solidFill>
                  </a:tcPr>
                </a:tc>
                <a:extLst>
                  <a:ext uri="{0D108BD9-81ED-4DB2-BD59-A6C34878D82A}">
                    <a16:rowId xmlns:a16="http://schemas.microsoft.com/office/drawing/2014/main" val="10000"/>
                  </a:ext>
                </a:extLst>
              </a:tr>
              <a:tr h="382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All students</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t>6.6</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t>6.0</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solidFill>
                            <a:srgbClr val="008000"/>
                          </a:solidFill>
                        </a:rPr>
                        <a:t>-0.6</a:t>
                      </a:r>
                      <a:endParaRPr sz="1400" b="1" i="0" u="none" strike="noStrike" cap="none">
                        <a:solidFill>
                          <a:srgbClr val="008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5992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Socioeconomically disadvantaged </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t>6.7</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t>5.5</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solidFill>
                            <a:srgbClr val="008000"/>
                          </a:solidFill>
                        </a:rPr>
                        <a:t>-1.2</a:t>
                      </a:r>
                      <a:endParaRPr sz="1400" b="1" i="0" u="none" strike="noStrike" cap="none">
                        <a:solidFill>
                          <a:srgbClr val="008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5992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Students with disabilities</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t>15.2</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t>7.3</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solidFill>
                            <a:srgbClr val="008000"/>
                          </a:solidFill>
                        </a:rPr>
                        <a:t>-7.9</a:t>
                      </a:r>
                      <a:endParaRPr sz="1400" b="1" u="none" strike="noStrike" cap="none">
                        <a:solidFill>
                          <a:srgbClr val="FF0000"/>
                        </a:solidFill>
                      </a:endParaRPr>
                    </a:p>
                  </a:txBody>
                  <a:tcPr marL="91450" marR="91450" marT="45725" marB="45725"/>
                </a:tc>
                <a:extLst>
                  <a:ext uri="{0D108BD9-81ED-4DB2-BD59-A6C34878D82A}">
                    <a16:rowId xmlns:a16="http://schemas.microsoft.com/office/drawing/2014/main" val="10003"/>
                  </a:ext>
                </a:extLst>
              </a:tr>
              <a:tr h="382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African American </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t>22.4</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t>14.7</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solidFill>
                            <a:srgbClr val="008000"/>
                          </a:solidFill>
                        </a:rPr>
                        <a:t>-7.7</a:t>
                      </a:r>
                      <a:endParaRPr b="1">
                        <a:solidFill>
                          <a:srgbClr val="008000"/>
                        </a:solidFill>
                      </a:endParaRPr>
                    </a:p>
                  </a:txBody>
                  <a:tcPr marL="91450" marR="91450" marT="45725" marB="45725"/>
                </a:tc>
                <a:extLst>
                  <a:ext uri="{0D108BD9-81ED-4DB2-BD59-A6C34878D82A}">
                    <a16:rowId xmlns:a16="http://schemas.microsoft.com/office/drawing/2014/main" val="10004"/>
                  </a:ext>
                </a:extLst>
              </a:tr>
              <a:tr h="352500">
                <a:tc>
                  <a:txBody>
                    <a:bodyPr/>
                    <a:lstStyle/>
                    <a:p>
                      <a:pPr marL="0" marR="0" lvl="0" indent="0" algn="l" rtl="0">
                        <a:lnSpc>
                          <a:spcPct val="100000"/>
                        </a:lnSpc>
                        <a:spcBef>
                          <a:spcPts val="0"/>
                        </a:spcBef>
                        <a:spcAft>
                          <a:spcPts val="0"/>
                        </a:spcAft>
                        <a:buNone/>
                      </a:pPr>
                      <a:r>
                        <a:rPr lang="en-US" sz="1400" u="none" strike="noStrike" cap="none"/>
                        <a:t>Hispanic </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t>5</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t>4.4</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b="1">
                          <a:solidFill>
                            <a:srgbClr val="008000"/>
                          </a:solidFill>
                        </a:rPr>
                        <a:t>-0.6</a:t>
                      </a:r>
                      <a:endParaRPr sz="1400" b="1" u="none" strike="noStrike" cap="none">
                        <a:solidFill>
                          <a:srgbClr val="008000"/>
                        </a:solidFill>
                      </a:endParaRPr>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68849877"/>
      </p:ext>
    </p:extLst>
  </p:cSld>
  <p:clrMapOvr>
    <a:masterClrMapping/>
  </p:clrMapOvr>
</p:sld>
</file>

<file path=ppt/theme/theme1.xml><?xml version="1.0" encoding="utf-8"?>
<a:theme xmlns:a="http://schemas.openxmlformats.org/drawingml/2006/main" name="MWA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1519</Words>
  <Application>Microsoft Office PowerPoint</Application>
  <PresentationFormat>On-screen Show (4:3)</PresentationFormat>
  <Paragraphs>314</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Gill Sans MT</vt:lpstr>
      <vt:lpstr>MWA Template</vt:lpstr>
      <vt:lpstr>Annual Update </vt:lpstr>
      <vt:lpstr>PowerPoint Presentation</vt:lpstr>
      <vt:lpstr>Presentation Outline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Control and Accountability Plan</dc:title>
  <dc:creator>Caigoy, Vanessa</dc:creator>
  <cp:lastModifiedBy>Martinez, Elizabeth</cp:lastModifiedBy>
  <cp:revision>29</cp:revision>
  <dcterms:modified xsi:type="dcterms:W3CDTF">2019-10-31T23:47:12Z</dcterms:modified>
</cp:coreProperties>
</file>