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1" r:id="rId2"/>
    <p:sldId id="333" r:id="rId3"/>
    <p:sldId id="321" r:id="rId4"/>
    <p:sldId id="332" r:id="rId5"/>
    <p:sldId id="334" r:id="rId6"/>
    <p:sldId id="315" r:id="rId7"/>
    <p:sldId id="335" r:id="rId8"/>
    <p:sldId id="336" r:id="rId9"/>
    <p:sldId id="338" r:id="rId10"/>
    <p:sldId id="340" r:id="rId11"/>
    <p:sldId id="342" r:id="rId12"/>
    <p:sldId id="341" r:id="rId13"/>
    <p:sldId id="343" r:id="rId14"/>
    <p:sldId id="330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, Alton" initials="NA" lastIdx="2" clrIdx="0">
    <p:extLst>
      <p:ext uri="{19B8F6BF-5375-455C-9EA6-DF929625EA0E}">
        <p15:presenceInfo xmlns:p15="http://schemas.microsoft.com/office/powerpoint/2012/main" userId="S-1-5-21-3165757052-1689503880-30388647-2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70" autoAdjust="0"/>
  </p:normalViewPr>
  <p:slideViewPr>
    <p:cSldViewPr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1875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1875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9485F1D8-76B9-41F9-8CD4-C8E592B360F5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E8E4C577-E486-4C58-8A72-6D0D1464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4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77F7ED74-2D63-4342-8877-D93665B50B32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37C8B103-52A5-4E4F-82CA-3BB0B809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B103-52A5-4E4F-82CA-3BB0B8095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5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0801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4402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4747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1" y="2697399"/>
            <a:ext cx="4623292" cy="1769128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  <a:p>
            <a:pPr lvl="0"/>
            <a:r>
              <a:rPr lang="en-US" dirty="0"/>
              <a:t>First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4" y="53577"/>
            <a:ext cx="8680777" cy="834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11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E3-0EAA-4B8B-B21A-34E98CB56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785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4AE-1C9F-4FE8-B308-D221EEDF0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8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4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9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4AE-1C9F-4FE8-B308-D221EEDF0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4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5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6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MWA CEO Presentation - MWA Board Mtg. - SEP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8107A1-A6D3-3E4D-A39D-3FA80F5C1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520647"/>
            <a:ext cx="9144000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89883" y="5412660"/>
            <a:ext cx="922531" cy="943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4875" y="1820447"/>
            <a:ext cx="7495887" cy="7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2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514600"/>
            <a:ext cx="7772400" cy="1579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i="1" dirty="0" smtClean="0"/>
              <a:t>CEO Presentation</a:t>
            </a:r>
            <a:br>
              <a:rPr lang="en-US" sz="4000" i="1" dirty="0" smtClean="0"/>
            </a:br>
            <a:r>
              <a:rPr lang="en-US" sz="2800" i="1" dirty="0" smtClean="0"/>
              <a:t>MWA Board Meeting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5257800"/>
            <a:ext cx="6669280" cy="10668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/>
              <a:t>September 5, 2019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999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Themes of Stakeholder Engagement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Staff </a:t>
            </a:r>
            <a:r>
              <a:rPr lang="en-US" dirty="0" smtClean="0"/>
              <a:t>satisfaction</a:t>
            </a:r>
            <a:endParaRPr lang="en-US" dirty="0" smtClean="0"/>
          </a:p>
          <a:p>
            <a:pPr algn="just"/>
            <a:r>
              <a:rPr lang="en-US" dirty="0" smtClean="0"/>
              <a:t>Trust </a:t>
            </a:r>
          </a:p>
          <a:p>
            <a:pPr algn="just"/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safety, supervision, and REPs/expectations </a:t>
            </a:r>
            <a:endParaRPr lang="en-US" dirty="0" smtClean="0"/>
          </a:p>
          <a:p>
            <a:pPr algn="just"/>
            <a:r>
              <a:rPr lang="en-US" dirty="0" smtClean="0"/>
              <a:t>A focus </a:t>
            </a:r>
            <a:r>
              <a:rPr lang="en-US" dirty="0"/>
              <a:t>on teaching and learning </a:t>
            </a:r>
            <a:endParaRPr lang="en-US" dirty="0" smtClean="0"/>
          </a:p>
          <a:p>
            <a:pPr algn="just"/>
            <a:r>
              <a:rPr lang="en-US" dirty="0" smtClean="0"/>
              <a:t>Dedicated </a:t>
            </a:r>
            <a:r>
              <a:rPr lang="en-US" dirty="0"/>
              <a:t>coaching and support for faculty and a more aligned and clear PD plan </a:t>
            </a:r>
            <a:endParaRPr lang="en-US" dirty="0" smtClean="0"/>
          </a:p>
          <a:p>
            <a:pPr algn="just"/>
            <a:r>
              <a:rPr lang="en-US" dirty="0" smtClean="0"/>
              <a:t>Overall </a:t>
            </a:r>
            <a:r>
              <a:rPr lang="en-US" dirty="0"/>
              <a:t>supervision, training, and support of staff </a:t>
            </a:r>
            <a:endParaRPr lang="en-US" dirty="0" smtClean="0"/>
          </a:p>
          <a:p>
            <a:pPr algn="just"/>
            <a:r>
              <a:rPr lang="en-US" dirty="0" smtClean="0"/>
              <a:t>Address sustainability </a:t>
            </a:r>
            <a:r>
              <a:rPr lang="en-US" dirty="0"/>
              <a:t>while maintaining a focus on excellence and meeting student needs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Charter Legislation Update I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Implementation </a:t>
            </a:r>
            <a:r>
              <a:rPr lang="en-US" dirty="0"/>
              <a:t>date will be July 1, 2020 as opposed to January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Role of national backdrop of anti-charter sentiment and anti-</a:t>
            </a:r>
            <a:r>
              <a:rPr lang="en-US" dirty="0" err="1"/>
              <a:t>ed</a:t>
            </a:r>
            <a:r>
              <a:rPr lang="en-US" dirty="0"/>
              <a:t>-reform was at play</a:t>
            </a:r>
          </a:p>
          <a:p>
            <a:pPr lvl="0"/>
            <a:r>
              <a:rPr lang="en-US" dirty="0"/>
              <a:t>Affirms charters are a permanent fixture moving forward, particularly high performing schools closing the achievement gap</a:t>
            </a:r>
          </a:p>
          <a:p>
            <a:pPr lvl="0"/>
            <a:r>
              <a:rPr lang="en-US" dirty="0"/>
              <a:t>Equity a factor – academic growth for underserved students is a factor </a:t>
            </a:r>
            <a:r>
              <a:rPr lang="en-US" dirty="0" smtClean="0"/>
              <a:t>for </a:t>
            </a:r>
            <a:r>
              <a:rPr lang="en-US" dirty="0"/>
              <a:t>renewals</a:t>
            </a:r>
          </a:p>
          <a:p>
            <a:pPr lvl="0"/>
            <a:r>
              <a:rPr lang="en-US" dirty="0"/>
              <a:t>Quality a factor – academic achievement and academic </a:t>
            </a:r>
            <a:r>
              <a:rPr lang="en-US" dirty="0" smtClean="0"/>
              <a:t>need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Charter Legislation Update II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Elements for denial of </a:t>
            </a:r>
            <a:r>
              <a:rPr lang="en-US" dirty="0" smtClean="0"/>
              <a:t>approvals &amp; renewals could include: </a:t>
            </a:r>
            <a:endParaRPr lang="en-US" dirty="0"/>
          </a:p>
          <a:p>
            <a:pPr lvl="1"/>
            <a:r>
              <a:rPr lang="en-US" dirty="0" smtClean="0"/>
              <a:t>existing </a:t>
            </a:r>
            <a:r>
              <a:rPr lang="en-US" dirty="0"/>
              <a:t>program </a:t>
            </a:r>
            <a:r>
              <a:rPr lang="en-US" dirty="0" smtClean="0"/>
              <a:t>&amp; capacity to serve students</a:t>
            </a:r>
            <a:endParaRPr lang="en-US" dirty="0"/>
          </a:p>
          <a:p>
            <a:pPr lvl="1"/>
            <a:r>
              <a:rPr lang="en-US" dirty="0"/>
              <a:t>fiscal impact on district solvency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Districts </a:t>
            </a:r>
            <a:r>
              <a:rPr lang="en-US" dirty="0"/>
              <a:t>under fiscal distress can also deny </a:t>
            </a:r>
            <a:r>
              <a:rPr lang="en-US" dirty="0" smtClean="0"/>
              <a:t>approvals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Charters </a:t>
            </a:r>
            <a:r>
              <a:rPr lang="en-US" dirty="0"/>
              <a:t>Renewals</a:t>
            </a:r>
          </a:p>
          <a:p>
            <a:pPr lvl="1"/>
            <a:r>
              <a:rPr lang="en-US" dirty="0"/>
              <a:t>High performing charters eligible for a fast track renewal &amp; longer terms (up to 7 years)</a:t>
            </a:r>
          </a:p>
          <a:p>
            <a:pPr lvl="1"/>
            <a:r>
              <a:rPr lang="en-US" dirty="0" smtClean="0"/>
              <a:t>Medium </a:t>
            </a:r>
            <a:r>
              <a:rPr lang="en-US" dirty="0"/>
              <a:t>level charters take into consideration academic indicators for renewal</a:t>
            </a:r>
          </a:p>
          <a:p>
            <a:pPr lvl="1"/>
            <a:r>
              <a:rPr lang="en-US" dirty="0"/>
              <a:t>Low performing charters </a:t>
            </a:r>
            <a:r>
              <a:rPr lang="en-US" dirty="0" smtClean="0"/>
              <a:t>will have a route for potential renewal</a:t>
            </a:r>
            <a:endParaRPr lang="en-US" dirty="0"/>
          </a:p>
          <a:p>
            <a:pPr lvl="1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Discussion/Engagement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 lnSpcReduction="10000"/>
          </a:bodyPr>
          <a:lstStyle/>
          <a:p>
            <a:pPr lvl="0"/>
            <a:r>
              <a:rPr lang="en-US" i="1" dirty="0" smtClean="0"/>
              <a:t>Anything the Board would like for me or MWA staff to do in particular related to staff satisfaction, engagement, or academic performance?</a:t>
            </a:r>
          </a:p>
          <a:p>
            <a:pPr lvl="0"/>
            <a:endParaRPr lang="en-US" i="1" dirty="0"/>
          </a:p>
          <a:p>
            <a:pPr lvl="0"/>
            <a:r>
              <a:rPr lang="en-US" i="1" dirty="0" smtClean="0"/>
              <a:t>In a time of strong local, state, and national backlash against public charter schools, what is our messaging to the larger public and our community?</a:t>
            </a:r>
            <a:endParaRPr lang="en-US" i="1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3042" y="228600"/>
            <a:ext cx="7274157" cy="858837"/>
          </a:xfrm>
        </p:spPr>
        <p:txBody>
          <a:bodyPr/>
          <a:lstStyle/>
          <a:p>
            <a:r>
              <a:rPr lang="en-US" b="1" dirty="0" smtClean="0"/>
              <a:t>Final Thoughts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800" dirty="0" smtClean="0"/>
              <a:t>2019-20 Focus on Teaching and Learning, alignment, and culture at MWA.</a:t>
            </a:r>
          </a:p>
          <a:p>
            <a:pPr marL="514350" indent="-514350" algn="just">
              <a:buAutoNum type="arabicPeriod"/>
            </a:pPr>
            <a:endParaRPr lang="en-US" sz="2800" dirty="0"/>
          </a:p>
          <a:p>
            <a:pPr marL="514350" indent="-514350" algn="just">
              <a:buAutoNum type="arabicPeriod"/>
            </a:pPr>
            <a:r>
              <a:rPr lang="en-US" sz="2800" dirty="0" smtClean="0"/>
              <a:t>2019-20 Focus on culture building, adult learning, and Capacity Building at the Central Office.</a:t>
            </a:r>
          </a:p>
          <a:p>
            <a:pPr marL="514350" indent="-514350" algn="just">
              <a:buAutoNum type="arabicPeriod"/>
            </a:pPr>
            <a:endParaRPr lang="en-US" sz="2800" dirty="0"/>
          </a:p>
          <a:p>
            <a:pPr marL="514350" indent="-514350" algn="just">
              <a:buAutoNum type="arabicPeriod"/>
            </a:pPr>
            <a:r>
              <a:rPr lang="en-US" sz="2800" dirty="0" smtClean="0"/>
              <a:t>Focus on formal evaluation through goal setting and working towards meeting quarterly goals.</a:t>
            </a:r>
          </a:p>
          <a:p>
            <a:pPr marL="514350" indent="-514350" algn="just">
              <a:buAutoNum type="arabicPeriod"/>
            </a:pPr>
            <a:endParaRPr lang="en-US" b="1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just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Presentation Agenda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Focus areas and priorities for 2019-20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Org </a:t>
            </a:r>
            <a:r>
              <a:rPr lang="en-US" dirty="0" smtClean="0"/>
              <a:t>structure </a:t>
            </a:r>
            <a:r>
              <a:rPr lang="en-US" dirty="0" smtClean="0"/>
              <a:t>changes &amp; updates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Stakeholder engagement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Charter legislation and education landscape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Engagement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just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Tagline – Student Focus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800" i="1" dirty="0" smtClean="0"/>
              <a:t>Learn. Graduate. Give Back</a:t>
            </a:r>
            <a:endParaRPr lang="en-US" sz="4800" i="1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b="1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just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Tagline – MWAS Focus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600" i="1" dirty="0" smtClean="0"/>
              <a:t>Consult. Evaluate. Thought Partner. Support.</a:t>
            </a:r>
            <a:endParaRPr lang="en-US" sz="3600" i="1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b="1" i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just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Essential Questions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What are we doing well?</a:t>
            </a:r>
          </a:p>
          <a:p>
            <a:pPr marL="514350" indent="-514350" algn="just">
              <a:buFont typeface="+mj-lt"/>
              <a:buAutoNum type="arabicPeriod"/>
            </a:pPr>
            <a:endParaRPr lang="en-US" i="1" dirty="0"/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What can we be doing better?</a:t>
            </a:r>
          </a:p>
          <a:p>
            <a:pPr marL="514350" indent="-514350" algn="just">
              <a:buFont typeface="+mj-lt"/>
              <a:buAutoNum type="arabicPeriod"/>
            </a:pPr>
            <a:endParaRPr lang="en-US" i="1" dirty="0"/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What are high leverage activities (both strategic and tactical) that give us the best chance to have success as an organization (e.g. student outcomes, accreditation, staff satisfaction)?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Focus Areas for 2019-20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A “recommitment” to “teaching and learning”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en-US" dirty="0" smtClean="0"/>
              <a:t>A focus on math instruction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en-US" dirty="0" smtClean="0"/>
              <a:t>Successful launch of our “NEW” SPED program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en-US" dirty="0" smtClean="0"/>
              <a:t>Black student achievement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A commitment to stakeholder engagement and observation of practices throughout the year.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Preparation for the WASC accreditation visit.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Additional CEO Areas of Focus for </a:t>
            </a:r>
            <a:r>
              <a:rPr lang="en-US" b="1" dirty="0" smtClean="0"/>
              <a:t>2019-20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MWA culture and climate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Diversity and inclusion environment at MWA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Performance support through quarterly goal setting and monitoring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The WHY for Org Structure Changes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came to this decision after an analysis </a:t>
            </a:r>
            <a:r>
              <a:rPr lang="en-US" sz="2400" dirty="0" smtClean="0"/>
              <a:t>of school practices and receiving stakeholder feedback.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As a result, a focus area moving forward is alignment (of practices, systems, and approaches) across the school.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To this end, a different structure is needed to support effective instructional practices, a healthy culture, and growth.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 addition, the MWA Central Office needs to pull back from any direct supervision and operation at the school.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0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Results/Pivots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/>
              <a:t>Expand its </a:t>
            </a:r>
            <a:r>
              <a:rPr lang="en-US" sz="2400" u="sng" dirty="0" smtClean="0"/>
              <a:t>operational capacity</a:t>
            </a:r>
            <a:r>
              <a:rPr lang="en-US" sz="2400" dirty="0" smtClean="0"/>
              <a:t> to effectively operate in a larger facility while also providing appropriate presence and sense of safety in operating a campus with increasingly more students.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R</a:t>
            </a:r>
            <a:r>
              <a:rPr lang="en-US" sz="2400" dirty="0" smtClean="0"/>
              <a:t>efine its </a:t>
            </a:r>
            <a:r>
              <a:rPr lang="en-US" sz="2400" u="sng" dirty="0" smtClean="0"/>
              <a:t>programmatic approach</a:t>
            </a:r>
            <a:r>
              <a:rPr lang="en-US" sz="2400" dirty="0" smtClean="0"/>
              <a:t> to broaden holistic supports, be disciplined and innovative in our approach to teaching and learning, expand programming (fine arts, Maker Space, and athletics), and cultivate &amp; highlight excellence.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Develop </a:t>
            </a:r>
            <a:r>
              <a:rPr lang="en-US" sz="2400" u="sng" dirty="0" smtClean="0"/>
              <a:t>infrastructure and systems</a:t>
            </a:r>
            <a:r>
              <a:rPr lang="en-US" sz="2400" dirty="0" smtClean="0"/>
              <a:t> to support community engagement, talent recruitment, student recruitment, and systems development to effectively operate in a new community outside of Richmond (Pittsburg).</a:t>
            </a:r>
          </a:p>
          <a:p>
            <a:pPr lvl="1" algn="just"/>
            <a:r>
              <a:rPr lang="en-US" sz="2000" dirty="0" smtClean="0"/>
              <a:t>If decision is made to continue to pause growth indefinitely, thoughts on how to shift to a focus on innovation will be the focus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CEO Presentation - MWA Board Mtg. - SEP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10498</TotalTime>
  <Words>835</Words>
  <Application>Microsoft Office PowerPoint</Application>
  <PresentationFormat>On-screen Show (4:3)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CEO Presentation MWA Board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Making Waves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MWAS Organizational Structures</dc:title>
  <dc:creator>Carter, Jasmine</dc:creator>
  <cp:lastModifiedBy>Nelson, Alton</cp:lastModifiedBy>
  <cp:revision>125</cp:revision>
  <cp:lastPrinted>2019-05-16T18:27:04Z</cp:lastPrinted>
  <dcterms:created xsi:type="dcterms:W3CDTF">2018-09-10T16:19:33Z</dcterms:created>
  <dcterms:modified xsi:type="dcterms:W3CDTF">2019-08-30T14:31:13Z</dcterms:modified>
</cp:coreProperties>
</file>