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71" r:id="rId3"/>
    <p:sldId id="285" r:id="rId4"/>
    <p:sldId id="304" r:id="rId5"/>
    <p:sldId id="305" r:id="rId6"/>
    <p:sldId id="308" r:id="rId7"/>
    <p:sldId id="300" r:id="rId8"/>
    <p:sldId id="303" r:id="rId9"/>
    <p:sldId id="307" r:id="rId10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1286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4D84C-AFA1-4F07-94B7-6C9091D2C857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B5FEE-DA89-4356-A537-586D437AA5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512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over objectives with All</a:t>
            </a:r>
            <a:r>
              <a:rPr lang="en-US" baseline="0" dirty="0" smtClean="0"/>
              <a:t> Staff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B5FEE-DA89-4356-A537-586D437AA54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30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Visual</a:t>
            </a:r>
            <a:r>
              <a:rPr lang="en-US" baseline="0" dirty="0" smtClean="0"/>
              <a:t> posters to highlight Self-Study progress and today we got one more section closer to the goal of accreditation!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B5FEE-DA89-4356-A537-586D437AA54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167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7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0411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07A1-A6D3-3E4D-A39D-3FA80F5C17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683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>
  <p:cSld name="2_Title &amp; Conte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2906" y="178157"/>
            <a:ext cx="1016000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>
            <a:off x="236306" y="360363"/>
            <a:ext cx="7274157" cy="8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2"/>
          </p:nvPr>
        </p:nvSpPr>
        <p:spPr>
          <a:xfrm>
            <a:off x="236538" y="1535112"/>
            <a:ext cx="8712200" cy="515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731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07A1-A6D3-3E4D-A39D-3FA80F5C17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863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07A1-A6D3-3E4D-A39D-3FA80F5C17E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64269" y="136878"/>
            <a:ext cx="1094438" cy="111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4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2906" y="178157"/>
            <a:ext cx="1016000" cy="10414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6306" y="360363"/>
            <a:ext cx="7274157" cy="858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236538" y="1535112"/>
            <a:ext cx="8712200" cy="5159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25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2906" y="178157"/>
            <a:ext cx="1016000" cy="10414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6306" y="360363"/>
            <a:ext cx="7274157" cy="858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236538" y="1469204"/>
            <a:ext cx="4273817" cy="52252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4690269" y="1469204"/>
            <a:ext cx="4273817" cy="52252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18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2906" y="178157"/>
            <a:ext cx="1016000" cy="10414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6306" y="360363"/>
            <a:ext cx="7274157" cy="858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236538" y="2237574"/>
            <a:ext cx="4273817" cy="445691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4590561" y="2237574"/>
            <a:ext cx="4228345" cy="44569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36538" y="1509713"/>
            <a:ext cx="4273817" cy="709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0561" y="1506825"/>
            <a:ext cx="4228345" cy="709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8250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2906" y="178157"/>
            <a:ext cx="1016000" cy="10414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6306" y="360363"/>
            <a:ext cx="7274157" cy="858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6873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2906" y="178157"/>
            <a:ext cx="1016000" cy="10414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6306" y="360363"/>
            <a:ext cx="7274157" cy="858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397339" y="1535112"/>
            <a:ext cx="4551399" cy="5159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363" y="1535113"/>
            <a:ext cx="3883025" cy="104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2578100"/>
            <a:ext cx="3883025" cy="411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94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2906" y="178157"/>
            <a:ext cx="1016000" cy="10414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6306" y="360363"/>
            <a:ext cx="7274157" cy="858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0363" y="1535113"/>
            <a:ext cx="3883025" cy="104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2578100"/>
            <a:ext cx="3883025" cy="411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443412" y="1535112"/>
            <a:ext cx="4500563" cy="51593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159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1447800" y="288925"/>
            <a:ext cx="74676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dt" idx="10"/>
          </p:nvPr>
        </p:nvSpPr>
        <p:spPr>
          <a:xfrm>
            <a:off x="228600" y="6553200"/>
            <a:ext cx="1295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5" name="Google Shape;85;p7"/>
          <p:cNvSpPr txBox="1">
            <a:spLocks noGrp="1"/>
          </p:cNvSpPr>
          <p:nvPr>
            <p:ph type="sldNum" idx="12"/>
          </p:nvPr>
        </p:nvSpPr>
        <p:spPr>
          <a:xfrm>
            <a:off x="8550275" y="6553200"/>
            <a:ext cx="36512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4299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07A1-A6D3-3E4D-A39D-3FA80F5C17E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3520647"/>
            <a:ext cx="9144000" cy="226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764269" y="5053254"/>
            <a:ext cx="922531" cy="943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24875" y="1820447"/>
            <a:ext cx="7495887" cy="78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1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323850" y="6526135"/>
            <a:ext cx="2241550" cy="3318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latin typeface="Gill Sans MT" panose="020B0502020104020203" pitchFamily="34" charset="0"/>
                <a:cs typeface="Arial"/>
              </a:rPr>
              <a:t>September 5, 2019</a:t>
            </a:r>
            <a:endParaRPr lang="en-US" sz="1200" b="1" dirty="0" smtClean="0">
              <a:latin typeface="Gill Sans MT" panose="020B0502020104020203" pitchFamily="34" charset="0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24297" y="2701303"/>
            <a:ext cx="2772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</a:rPr>
              <a:t>WASC Update 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Picture 2" descr="Image result for bouncy basketball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798"/>
            <a:ext cx="9144000" cy="216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07A1-A6D3-3E4D-A39D-3FA80F5C17E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31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Objectives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364265"/>
            <a:ext cx="9144000" cy="5496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WASC Updates </a:t>
            </a:r>
            <a:endParaRPr lang="en-US" i="1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Key Leaders in the Process</a:t>
            </a:r>
            <a:endParaRPr lang="en-US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Timeline of Major Milestones </a:t>
            </a:r>
            <a:endParaRPr lang="en-US" dirty="0" smtClean="0">
              <a:latin typeface="+mj-lt"/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D8107A1-A6D3-3E4D-A39D-3FA80F5C17EA}" type="slidenum">
              <a:rPr lang="en-US" smtClean="0"/>
              <a:pPr algn="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53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4423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232"/>
            <a:ext cx="9144000" cy="6325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48" y="1583704"/>
            <a:ext cx="833442" cy="8334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48" y="2621483"/>
            <a:ext cx="833442" cy="833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48" y="3581771"/>
            <a:ext cx="833442" cy="8334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48" y="4542059"/>
            <a:ext cx="833442" cy="83344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07A1-A6D3-3E4D-A39D-3FA80F5C17E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82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</a:rPr>
              <a:t>WASC Update </a:t>
            </a:r>
            <a:endParaRPr lang="en-US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+mj-lt"/>
              </a:rPr>
              <a:t>Chapter I was completed in July and has entered into the first phase of the review process.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dirty="0" smtClean="0">
                <a:latin typeface="+mj-lt"/>
              </a:rPr>
              <a:t>“WASC Wednesdays” </a:t>
            </a:r>
            <a:r>
              <a:rPr lang="en-US" sz="2800" dirty="0" smtClean="0">
                <a:latin typeface="+mj-lt"/>
              </a:rPr>
              <a:t>began September 4</a:t>
            </a:r>
            <a:r>
              <a:rPr lang="en-US" sz="2800" baseline="30000" dirty="0" smtClean="0">
                <a:latin typeface="+mj-lt"/>
              </a:rPr>
              <a:t>th</a:t>
            </a:r>
            <a:r>
              <a:rPr lang="en-US" sz="2800" dirty="0" smtClean="0">
                <a:latin typeface="+mj-lt"/>
              </a:rPr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+mj-lt"/>
              </a:rPr>
              <a:t>Focus &amp; Home Groups began to meet and engage in meaningful discussion and evaluation around the Self-Study prompts.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+mj-lt"/>
              </a:rPr>
              <a:t>Student members received necessary training to be active stakeholders in the WASC process.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+mj-lt"/>
              </a:rPr>
              <a:t>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+mj-lt"/>
              </a:rPr>
              <a:t>New WASC Website! </a:t>
            </a:r>
            <a:r>
              <a:rPr lang="en-US" sz="2800" dirty="0" smtClean="0">
                <a:latin typeface="+mj-lt"/>
                <a:sym typeface="Wingdings" panose="05000000000000000000" pitchFamily="2" charset="2"/>
              </a:rPr>
              <a:t> </a:t>
            </a:r>
            <a:endParaRPr lang="en-US" sz="2800" dirty="0" smtClean="0">
              <a:latin typeface="+mj-lt"/>
            </a:endParaRPr>
          </a:p>
          <a:p>
            <a:pPr marL="0" indent="0">
              <a:buNone/>
            </a:pPr>
            <a:endParaRPr lang="en-US" sz="2800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D8107A1-A6D3-3E4D-A39D-3FA80F5C17EA}" type="slidenum">
              <a:rPr lang="en-US" smtClean="0"/>
              <a:pPr algn="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10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WASC Update</a:t>
            </a:r>
            <a:endParaRPr lang="en-US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0" y="1438331"/>
            <a:ext cx="3107056" cy="51593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u="sng" dirty="0" smtClean="0"/>
              <a:t>WASC Website </a:t>
            </a:r>
          </a:p>
          <a:p>
            <a:pPr marL="0" indent="0" algn="ctr">
              <a:buNone/>
            </a:pPr>
            <a:r>
              <a:rPr lang="en-US" sz="2400" dirty="0" smtClean="0"/>
              <a:t>One place for the whole MWA Community.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056" y="1341550"/>
            <a:ext cx="5841682" cy="5352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06" y="3300524"/>
            <a:ext cx="4366174" cy="34886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D8107A1-A6D3-3E4D-A39D-3FA80F5C17EA}" type="slidenum">
              <a:rPr lang="en-US" smtClean="0"/>
              <a:pPr algn="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41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WASC Update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7315"/>
            <a:ext cx="5562921" cy="31127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805" y="2764155"/>
            <a:ext cx="5672195" cy="409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2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latin typeface="Gill Sans MT" panose="020B0502020104020203" pitchFamily="34" charset="0"/>
              </a:rPr>
              <a:t>Timeline </a:t>
            </a:r>
            <a:endParaRPr lang="en-US" b="1" dirty="0"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51" y="1574905"/>
            <a:ext cx="1450981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Sep. 2018 </a:t>
            </a:r>
          </a:p>
          <a:p>
            <a:r>
              <a:rPr lang="en-US" b="0" dirty="0"/>
              <a:t>Calendar developed for year 5</a:t>
            </a:r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139770" y="2816790"/>
            <a:ext cx="1454062" cy="1169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Nov. 2018 </a:t>
            </a:r>
          </a:p>
          <a:p>
            <a:r>
              <a:rPr lang="en-US" dirty="0"/>
              <a:t>Leadership </a:t>
            </a:r>
            <a:r>
              <a:rPr lang="en-US" b="0" dirty="0"/>
              <a:t>agrees to WASC teams and Rosters </a:t>
            </a:r>
            <a:endParaRPr lang="en-US" b="0" dirty="0"/>
          </a:p>
        </p:txBody>
      </p:sp>
      <p:sp>
        <p:nvSpPr>
          <p:cNvPr id="6" name="TextBox 5"/>
          <p:cNvSpPr txBox="1"/>
          <p:nvPr/>
        </p:nvSpPr>
        <p:spPr>
          <a:xfrm>
            <a:off x="142851" y="4274119"/>
            <a:ext cx="1440999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Dec. 2018 </a:t>
            </a:r>
          </a:p>
          <a:p>
            <a:r>
              <a:rPr lang="en-US" b="0" dirty="0"/>
              <a:t>Critical Learner Needs Identified</a:t>
            </a:r>
            <a:endParaRPr lang="en-US" b="0" dirty="0"/>
          </a:p>
        </p:txBody>
      </p:sp>
      <p:sp>
        <p:nvSpPr>
          <p:cNvPr id="7" name="TextBox 6"/>
          <p:cNvSpPr txBox="1"/>
          <p:nvPr/>
        </p:nvSpPr>
        <p:spPr>
          <a:xfrm>
            <a:off x="142851" y="5303620"/>
            <a:ext cx="1450981" cy="1169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Jan. 2019 </a:t>
            </a:r>
          </a:p>
          <a:p>
            <a:r>
              <a:rPr lang="en-US" b="0" dirty="0"/>
              <a:t>Leadership Training, Strengths identified </a:t>
            </a:r>
            <a:endParaRPr lang="en-US" b="0" dirty="0"/>
          </a:p>
        </p:txBody>
      </p:sp>
      <p:sp>
        <p:nvSpPr>
          <p:cNvPr id="8" name="TextBox 7"/>
          <p:cNvSpPr txBox="1"/>
          <p:nvPr/>
        </p:nvSpPr>
        <p:spPr>
          <a:xfrm>
            <a:off x="1897732" y="5134448"/>
            <a:ext cx="1450981" cy="1169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Feb. 2019 </a:t>
            </a:r>
          </a:p>
          <a:p>
            <a:r>
              <a:rPr lang="en-US" dirty="0"/>
              <a:t>Student </a:t>
            </a:r>
            <a:r>
              <a:rPr lang="en-US" b="0" dirty="0"/>
              <a:t>Learner Outcomes Developed </a:t>
            </a:r>
            <a:endParaRPr lang="en-US" b="0" dirty="0"/>
          </a:p>
        </p:txBody>
      </p:sp>
      <p:sp>
        <p:nvSpPr>
          <p:cNvPr id="9" name="TextBox 8"/>
          <p:cNvSpPr txBox="1"/>
          <p:nvPr/>
        </p:nvSpPr>
        <p:spPr>
          <a:xfrm>
            <a:off x="1897732" y="2415236"/>
            <a:ext cx="1450981" cy="2585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Gill Sans MT" panose="020B0502020104020203" pitchFamily="34" charset="0"/>
              </a:rPr>
              <a:t>Mar. 2019 </a:t>
            </a:r>
          </a:p>
          <a:p>
            <a:pPr algn="ctr"/>
            <a:r>
              <a:rPr lang="en-US" sz="1400" dirty="0" smtClean="0">
                <a:latin typeface="Gill Sans MT" panose="020B0502020104020203" pitchFamily="34" charset="0"/>
              </a:rPr>
              <a:t>Yr. 5 Progress to Current WASC Goals </a:t>
            </a:r>
          </a:p>
          <a:p>
            <a:pPr algn="ctr"/>
            <a:endParaRPr lang="en-US" sz="1400" dirty="0">
              <a:latin typeface="Gill Sans MT" panose="020B0502020104020203" pitchFamily="34" charset="0"/>
            </a:endParaRPr>
          </a:p>
          <a:p>
            <a:pPr algn="ctr"/>
            <a:r>
              <a:rPr lang="en-US" sz="1400" dirty="0" smtClean="0">
                <a:latin typeface="Gill Sans MT" panose="020B0502020104020203" pitchFamily="34" charset="0"/>
              </a:rPr>
              <a:t>Accreditation Leadership Retreat</a:t>
            </a:r>
          </a:p>
          <a:p>
            <a:pPr algn="ctr"/>
            <a:endParaRPr lang="en-US" sz="1600" dirty="0">
              <a:latin typeface="Gill Sans MT" panose="020B0502020104020203" pitchFamily="34" charset="0"/>
            </a:endParaRPr>
          </a:p>
          <a:p>
            <a:pPr algn="ctr"/>
            <a:r>
              <a:rPr lang="en-US" sz="1400" dirty="0" smtClean="0">
                <a:latin typeface="Gill Sans MT" panose="020B0502020104020203" pitchFamily="34" charset="0"/>
              </a:rPr>
              <a:t>Home/ Focus Group Training</a:t>
            </a:r>
            <a:endParaRPr lang="en-US" sz="1400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7732" y="1447886"/>
            <a:ext cx="1450981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Apr. 2019 </a:t>
            </a:r>
          </a:p>
          <a:p>
            <a:r>
              <a:rPr lang="en-US" b="0" dirty="0"/>
              <a:t>Home &amp; Focus Groups Meet </a:t>
            </a:r>
            <a:endParaRPr lang="en-US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3652614" y="1394403"/>
            <a:ext cx="1431015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May. 2019 </a:t>
            </a:r>
          </a:p>
          <a:p>
            <a:r>
              <a:rPr lang="en-US" b="0" dirty="0"/>
              <a:t>WASC Progress to Goals (Current Year) </a:t>
            </a:r>
          </a:p>
          <a:p>
            <a:r>
              <a:rPr lang="en-US" b="0" dirty="0"/>
              <a:t>Home &amp; Focus Groups Meet</a:t>
            </a:r>
            <a:endParaRPr lang="en-US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3652614" y="3061567"/>
            <a:ext cx="1431016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Gill Sans MT" panose="020B0502020104020203" pitchFamily="34" charset="0"/>
              </a:rPr>
              <a:t>Jun. 2019 </a:t>
            </a:r>
          </a:p>
          <a:p>
            <a:pPr algn="ctr"/>
            <a:r>
              <a:rPr lang="en-US" sz="1400" dirty="0" smtClean="0">
                <a:latin typeface="Gill Sans MT" panose="020B0502020104020203" pitchFamily="34" charset="0"/>
              </a:rPr>
              <a:t>Home &amp; Focus Groups Meet</a:t>
            </a:r>
            <a:endParaRPr lang="en-US" sz="1400" dirty="0">
              <a:latin typeface="Gill Sans MT" panose="020B05020201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2630" y="4028917"/>
            <a:ext cx="1450981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Gill Sans MT" panose="020B0502020104020203" pitchFamily="34" charset="0"/>
              </a:rPr>
              <a:t>Jul. 2019 </a:t>
            </a:r>
          </a:p>
          <a:p>
            <a:pPr algn="ctr"/>
            <a:r>
              <a:rPr lang="en-US" sz="1400" dirty="0" smtClean="0">
                <a:latin typeface="Gill Sans MT" panose="020B0502020104020203" pitchFamily="34" charset="0"/>
              </a:rPr>
              <a:t>Self-Study Chapters 1 &amp; II Updated  </a:t>
            </a:r>
            <a:endParaRPr lang="en-US" sz="1400" dirty="0">
              <a:latin typeface="Gill Sans MT" panose="020B05020201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2613" y="5211710"/>
            <a:ext cx="1450981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Gill Sans MT" panose="020B0502020104020203" pitchFamily="34" charset="0"/>
              </a:rPr>
              <a:t>Aug. 2019 </a:t>
            </a:r>
          </a:p>
          <a:p>
            <a:pPr algn="ctr"/>
            <a:r>
              <a:rPr lang="en-US" sz="1400" dirty="0" smtClean="0">
                <a:latin typeface="Gill Sans MT" panose="020B0502020104020203" pitchFamily="34" charset="0"/>
              </a:rPr>
              <a:t>Home &amp; Focus Groups Meet</a:t>
            </a:r>
            <a:endParaRPr lang="en-US" sz="1400" dirty="0">
              <a:latin typeface="Gill Sans MT" panose="020B05020201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07494" y="5734507"/>
            <a:ext cx="1450981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Gill Sans MT" panose="020B0502020104020203" pitchFamily="34" charset="0"/>
              </a:rPr>
              <a:t>Sep. 2019 </a:t>
            </a:r>
          </a:p>
          <a:p>
            <a:pPr algn="ctr"/>
            <a:r>
              <a:rPr lang="en-US" sz="1400" dirty="0" smtClean="0">
                <a:latin typeface="Gill Sans MT" panose="020B0502020104020203" pitchFamily="34" charset="0"/>
              </a:rPr>
              <a:t>Home &amp; Focus Groups Meet</a:t>
            </a:r>
            <a:endParaRPr lang="en-US" sz="1400" dirty="0">
              <a:latin typeface="Gill Sans MT" panose="020B05020201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07493" y="4292673"/>
            <a:ext cx="1450981" cy="12311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Gill Sans MT" panose="020B0502020104020203" pitchFamily="34" charset="0"/>
              </a:rPr>
              <a:t>Oct. 2019 </a:t>
            </a:r>
          </a:p>
          <a:p>
            <a:pPr algn="ctr"/>
            <a:r>
              <a:rPr lang="en-US" sz="1400" dirty="0" smtClean="0">
                <a:latin typeface="Gill Sans MT" panose="020B0502020104020203" pitchFamily="34" charset="0"/>
              </a:rPr>
              <a:t>Home &amp; Focus Groups Meet</a:t>
            </a:r>
          </a:p>
          <a:p>
            <a:pPr algn="ctr"/>
            <a:r>
              <a:rPr lang="en-US" sz="1400" dirty="0" smtClean="0">
                <a:latin typeface="Gill Sans MT" panose="020B0502020104020203" pitchFamily="34" charset="0"/>
              </a:rPr>
              <a:t>Self-Study </a:t>
            </a:r>
            <a:r>
              <a:rPr lang="en-US" sz="1600" dirty="0" smtClean="0">
                <a:latin typeface="Gill Sans MT" panose="020B0502020104020203" pitchFamily="34" charset="0"/>
              </a:rPr>
              <a:t>Completed</a:t>
            </a:r>
            <a:endParaRPr lang="en-US" sz="1600" dirty="0">
              <a:latin typeface="Gill Sans MT" panose="020B0502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7493" y="2846123"/>
            <a:ext cx="1450981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Gill Sans MT" panose="020B0502020104020203" pitchFamily="34" charset="0"/>
              </a:rPr>
              <a:t>Nov. 2019 </a:t>
            </a:r>
          </a:p>
          <a:p>
            <a:pPr algn="ctr"/>
            <a:r>
              <a:rPr lang="en-US" sz="1400" dirty="0" smtClean="0">
                <a:latin typeface="Gill Sans MT" panose="020B0502020104020203" pitchFamily="34" charset="0"/>
              </a:rPr>
              <a:t>Home &amp; Focus Groups Meet</a:t>
            </a:r>
          </a:p>
          <a:p>
            <a:pPr algn="ctr"/>
            <a:r>
              <a:rPr lang="en-US" sz="1400" dirty="0" smtClean="0">
                <a:latin typeface="Gill Sans MT" panose="020B0502020104020203" pitchFamily="34" charset="0"/>
              </a:rPr>
              <a:t>Self-Study Reviewed</a:t>
            </a:r>
            <a:endParaRPr lang="en-US" sz="1400" dirty="0">
              <a:latin typeface="Gill Sans MT" panose="020B05020201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87529" y="1409762"/>
            <a:ext cx="1450981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Gill Sans MT" panose="020B0502020104020203" pitchFamily="34" charset="0"/>
              </a:rPr>
              <a:t>Dec. 2019 </a:t>
            </a:r>
          </a:p>
          <a:p>
            <a:pPr algn="ctr"/>
            <a:r>
              <a:rPr lang="en-US" sz="1400" dirty="0" smtClean="0">
                <a:latin typeface="Gill Sans MT" panose="020B0502020104020203" pitchFamily="34" charset="0"/>
              </a:rPr>
              <a:t>Self-Study Approved</a:t>
            </a:r>
          </a:p>
          <a:p>
            <a:pPr algn="ctr"/>
            <a:r>
              <a:rPr lang="en-US" sz="1400" dirty="0" smtClean="0">
                <a:latin typeface="Gill Sans MT" panose="020B0502020104020203" pitchFamily="34" charset="0"/>
              </a:rPr>
              <a:t>Home &amp; Focus Groups Meet </a:t>
            </a:r>
            <a:endParaRPr lang="en-US" sz="1400" dirty="0">
              <a:latin typeface="Gill Sans MT" panose="020B05020201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42410" y="1682626"/>
            <a:ext cx="1450981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Gill Sans MT" panose="020B0502020104020203" pitchFamily="34" charset="0"/>
              </a:rPr>
              <a:t>Jan. 2020</a:t>
            </a:r>
          </a:p>
          <a:p>
            <a:pPr algn="ctr"/>
            <a:r>
              <a:rPr lang="en-US" sz="1400" dirty="0" smtClean="0">
                <a:latin typeface="Gill Sans MT" panose="020B0502020104020203" pitchFamily="34" charset="0"/>
              </a:rPr>
              <a:t>Self-Study Sent to WASC VC</a:t>
            </a:r>
          </a:p>
          <a:p>
            <a:pPr algn="ctr"/>
            <a:endParaRPr lang="en-US" sz="1400" dirty="0">
              <a:latin typeface="Gill Sans MT" panose="020B0502020104020203" pitchFamily="34" charset="0"/>
            </a:endParaRPr>
          </a:p>
          <a:p>
            <a:pPr algn="ctr"/>
            <a:r>
              <a:rPr lang="en-US" sz="1400" dirty="0" smtClean="0">
                <a:latin typeface="Gill Sans MT" panose="020B0502020104020203" pitchFamily="34" charset="0"/>
              </a:rPr>
              <a:t>Home &amp; Focus Groups Meet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42409" y="3401565"/>
            <a:ext cx="1450981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Gill Sans MT" panose="020B0502020104020203" pitchFamily="34" charset="0"/>
              </a:rPr>
              <a:t>Feb. 2020</a:t>
            </a:r>
          </a:p>
          <a:p>
            <a:pPr algn="ctr"/>
            <a:r>
              <a:rPr lang="en-US" sz="1400" dirty="0">
                <a:latin typeface="Gill Sans MT" panose="020B0502020104020203" pitchFamily="34" charset="0"/>
              </a:rPr>
              <a:t>Accommodation Plans </a:t>
            </a:r>
            <a:r>
              <a:rPr lang="en-US" sz="1400" dirty="0" smtClean="0">
                <a:latin typeface="Gill Sans MT" panose="020B0502020104020203" pitchFamily="34" charset="0"/>
              </a:rPr>
              <a:t>Made for WASC VC </a:t>
            </a:r>
          </a:p>
          <a:p>
            <a:pPr algn="ctr"/>
            <a:endParaRPr lang="en-US" sz="1400" dirty="0">
              <a:latin typeface="Gill Sans MT" panose="020B0502020104020203" pitchFamily="34" charset="0"/>
            </a:endParaRPr>
          </a:p>
          <a:p>
            <a:pPr algn="ctr"/>
            <a:r>
              <a:rPr lang="en-US" sz="1400" dirty="0" smtClean="0">
                <a:latin typeface="Gill Sans MT" panose="020B0502020104020203" pitchFamily="34" charset="0"/>
              </a:rPr>
              <a:t>Home &amp; Focus Groups Meet </a:t>
            </a:r>
            <a:endParaRPr lang="en-US" sz="1400" dirty="0">
              <a:latin typeface="Gill Sans MT" panose="020B05020201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72356" y="5335947"/>
            <a:ext cx="145098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Gill Sans MT" panose="020B0502020104020203" pitchFamily="34" charset="0"/>
              </a:rPr>
              <a:t>Mar. 2020 </a:t>
            </a:r>
          </a:p>
          <a:p>
            <a:pPr algn="ctr"/>
            <a:r>
              <a:rPr lang="en-US" sz="1600" dirty="0" smtClean="0">
                <a:latin typeface="Gill Sans MT" panose="020B0502020104020203" pitchFamily="34" charset="0"/>
              </a:rPr>
              <a:t>WASC Visit </a:t>
            </a:r>
            <a:endParaRPr lang="en-US" sz="1600" dirty="0">
              <a:latin typeface="Gill Sans MT" panose="020B0502020104020203" pitchFamily="34" charset="0"/>
            </a:endParaRPr>
          </a:p>
        </p:txBody>
      </p:sp>
      <p:cxnSp>
        <p:nvCxnSpPr>
          <p:cNvPr id="23" name="Straight Arrow Connector 22"/>
          <p:cNvCxnSpPr>
            <a:stCxn id="4" idx="2"/>
            <a:endCxn id="5" idx="0"/>
          </p:cNvCxnSpPr>
          <p:nvPr/>
        </p:nvCxnSpPr>
        <p:spPr>
          <a:xfrm flipH="1">
            <a:off x="866801" y="2529012"/>
            <a:ext cx="1541" cy="287778"/>
          </a:xfrm>
          <a:prstGeom prst="straightConnector1">
            <a:avLst/>
          </a:prstGeom>
          <a:ln w="12700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2"/>
            <a:endCxn id="6" idx="0"/>
          </p:cNvCxnSpPr>
          <p:nvPr/>
        </p:nvCxnSpPr>
        <p:spPr>
          <a:xfrm flipH="1">
            <a:off x="863351" y="3986341"/>
            <a:ext cx="3450" cy="287778"/>
          </a:xfrm>
          <a:prstGeom prst="straightConnector1">
            <a:avLst/>
          </a:prstGeom>
          <a:ln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2"/>
            <a:endCxn id="7" idx="0"/>
          </p:cNvCxnSpPr>
          <p:nvPr/>
        </p:nvCxnSpPr>
        <p:spPr>
          <a:xfrm>
            <a:off x="863351" y="5012783"/>
            <a:ext cx="4991" cy="290837"/>
          </a:xfrm>
          <a:prstGeom prst="straightConnector1">
            <a:avLst/>
          </a:prstGeom>
          <a:ln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7" idx="2"/>
          </p:cNvCxnSpPr>
          <p:nvPr/>
        </p:nvCxnSpPr>
        <p:spPr>
          <a:xfrm flipH="1">
            <a:off x="866801" y="6473171"/>
            <a:ext cx="1541" cy="287778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66801" y="6757890"/>
            <a:ext cx="1756421" cy="0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8" idx="2"/>
          </p:cNvCxnSpPr>
          <p:nvPr/>
        </p:nvCxnSpPr>
        <p:spPr>
          <a:xfrm flipV="1">
            <a:off x="2623222" y="6303999"/>
            <a:ext cx="1" cy="453892"/>
          </a:xfrm>
          <a:prstGeom prst="straightConnector1">
            <a:avLst/>
          </a:prstGeom>
          <a:ln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0"/>
            <a:endCxn id="9" idx="2"/>
          </p:cNvCxnSpPr>
          <p:nvPr/>
        </p:nvCxnSpPr>
        <p:spPr>
          <a:xfrm flipV="1">
            <a:off x="2623223" y="5000559"/>
            <a:ext cx="0" cy="133889"/>
          </a:xfrm>
          <a:prstGeom prst="straightConnector1">
            <a:avLst/>
          </a:prstGeom>
          <a:ln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9" idx="0"/>
            <a:endCxn id="10" idx="2"/>
          </p:cNvCxnSpPr>
          <p:nvPr/>
        </p:nvCxnSpPr>
        <p:spPr>
          <a:xfrm flipV="1">
            <a:off x="2623223" y="2186550"/>
            <a:ext cx="0" cy="228686"/>
          </a:xfrm>
          <a:prstGeom prst="straightConnector1">
            <a:avLst/>
          </a:prstGeom>
          <a:ln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0" idx="3"/>
          </p:cNvCxnSpPr>
          <p:nvPr/>
        </p:nvCxnSpPr>
        <p:spPr>
          <a:xfrm>
            <a:off x="3348713" y="1817218"/>
            <a:ext cx="293917" cy="0"/>
          </a:xfrm>
          <a:prstGeom prst="straightConnector1">
            <a:avLst/>
          </a:prstGeom>
          <a:ln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1" idx="2"/>
            <a:endCxn id="12" idx="0"/>
          </p:cNvCxnSpPr>
          <p:nvPr/>
        </p:nvCxnSpPr>
        <p:spPr>
          <a:xfrm>
            <a:off x="4368122" y="2779398"/>
            <a:ext cx="0" cy="282169"/>
          </a:xfrm>
          <a:prstGeom prst="straightConnector1">
            <a:avLst/>
          </a:prstGeom>
          <a:ln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2" idx="2"/>
            <a:endCxn id="13" idx="0"/>
          </p:cNvCxnSpPr>
          <p:nvPr/>
        </p:nvCxnSpPr>
        <p:spPr>
          <a:xfrm flipH="1">
            <a:off x="4368121" y="3800231"/>
            <a:ext cx="1" cy="228686"/>
          </a:xfrm>
          <a:prstGeom prst="straightConnector1">
            <a:avLst/>
          </a:prstGeom>
          <a:ln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3" idx="2"/>
            <a:endCxn id="14" idx="0"/>
          </p:cNvCxnSpPr>
          <p:nvPr/>
        </p:nvCxnSpPr>
        <p:spPr>
          <a:xfrm>
            <a:off x="4368121" y="4983024"/>
            <a:ext cx="9983" cy="228686"/>
          </a:xfrm>
          <a:prstGeom prst="straightConnector1">
            <a:avLst/>
          </a:prstGeom>
          <a:ln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4" idx="2"/>
          </p:cNvCxnSpPr>
          <p:nvPr/>
        </p:nvCxnSpPr>
        <p:spPr>
          <a:xfrm flipH="1">
            <a:off x="4378103" y="5950374"/>
            <a:ext cx="1" cy="265369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368120" y="6215743"/>
            <a:ext cx="1019409" cy="0"/>
          </a:xfrm>
          <a:prstGeom prst="straightConnector1">
            <a:avLst/>
          </a:prstGeom>
          <a:ln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5" idx="0"/>
            <a:endCxn id="16" idx="2"/>
          </p:cNvCxnSpPr>
          <p:nvPr/>
        </p:nvCxnSpPr>
        <p:spPr>
          <a:xfrm flipH="1" flipV="1">
            <a:off x="6132984" y="5462224"/>
            <a:ext cx="1" cy="272283"/>
          </a:xfrm>
          <a:prstGeom prst="straightConnector1">
            <a:avLst/>
          </a:prstGeom>
          <a:ln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6" idx="0"/>
            <a:endCxn id="17" idx="2"/>
          </p:cNvCxnSpPr>
          <p:nvPr/>
        </p:nvCxnSpPr>
        <p:spPr>
          <a:xfrm flipV="1">
            <a:off x="6132984" y="4015674"/>
            <a:ext cx="0" cy="276999"/>
          </a:xfrm>
          <a:prstGeom prst="straightConnector1">
            <a:avLst/>
          </a:prstGeom>
          <a:ln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7" idx="0"/>
            <a:endCxn id="18" idx="2"/>
          </p:cNvCxnSpPr>
          <p:nvPr/>
        </p:nvCxnSpPr>
        <p:spPr>
          <a:xfrm flipH="1" flipV="1">
            <a:off x="6113020" y="2579313"/>
            <a:ext cx="19964" cy="266810"/>
          </a:xfrm>
          <a:prstGeom prst="straightConnector1">
            <a:avLst/>
          </a:prstGeom>
          <a:ln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6838510" y="1447886"/>
            <a:ext cx="1029389" cy="0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19" idx="0"/>
          </p:cNvCxnSpPr>
          <p:nvPr/>
        </p:nvCxnSpPr>
        <p:spPr>
          <a:xfrm>
            <a:off x="7867899" y="1447886"/>
            <a:ext cx="2" cy="234740"/>
          </a:xfrm>
          <a:prstGeom prst="straightConnector1">
            <a:avLst/>
          </a:prstGeom>
          <a:ln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9" idx="2"/>
            <a:endCxn id="20" idx="0"/>
          </p:cNvCxnSpPr>
          <p:nvPr/>
        </p:nvCxnSpPr>
        <p:spPr>
          <a:xfrm flipH="1">
            <a:off x="7867900" y="3067621"/>
            <a:ext cx="1" cy="333944"/>
          </a:xfrm>
          <a:prstGeom prst="straightConnector1">
            <a:avLst/>
          </a:prstGeom>
          <a:ln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7867897" y="5012783"/>
            <a:ext cx="1" cy="333944"/>
          </a:xfrm>
          <a:prstGeom prst="straightConnector1">
            <a:avLst/>
          </a:prstGeom>
          <a:ln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D8107A1-A6D3-3E4D-A39D-3FA80F5C17EA}" type="slidenum">
              <a:rPr lang="en-US" smtClean="0"/>
              <a:pPr algn="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1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>
                <a:latin typeface="Gill Sans MT" panose="020B0502020104020203" pitchFamily="34" charset="0"/>
              </a:rPr>
              <a:t>Key Leaders</a:t>
            </a:r>
            <a:endParaRPr lang="en-US" b="1" dirty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D8107A1-A6D3-3E4D-A39D-3FA80F5C17EA}" type="slidenum">
              <a:rPr lang="en-US" smtClean="0"/>
              <a:pPr algn="r"/>
              <a:t>8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180291"/>
              </p:ext>
            </p:extLst>
          </p:nvPr>
        </p:nvGraphicFramePr>
        <p:xfrm>
          <a:off x="1264920" y="1584639"/>
          <a:ext cx="6827520" cy="495427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13760">
                  <a:extLst>
                    <a:ext uri="{9D8B030D-6E8A-4147-A177-3AD203B41FA5}">
                      <a16:colId xmlns:a16="http://schemas.microsoft.com/office/drawing/2014/main" val="4215152064"/>
                    </a:ext>
                  </a:extLst>
                </a:gridCol>
                <a:gridCol w="3413760">
                  <a:extLst>
                    <a:ext uri="{9D8B030D-6E8A-4147-A177-3AD203B41FA5}">
                      <a16:colId xmlns:a16="http://schemas.microsoft.com/office/drawing/2014/main" val="991803919"/>
                    </a:ext>
                  </a:extLst>
                </a:gridCol>
              </a:tblGrid>
              <a:tr h="406819"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Person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553412"/>
                  </a:ext>
                </a:extLst>
              </a:tr>
              <a:tr h="40681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MS Division Director 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Evangelia Ward-Jackson</a:t>
                      </a:r>
                      <a:endParaRPr lang="en-US" sz="2000" b="0" dirty="0" smtClean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885586"/>
                  </a:ext>
                </a:extLst>
              </a:tr>
              <a:tr h="70218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MS Associate Division Director 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Raynell Cruz-</a:t>
                      </a:r>
                      <a:r>
                        <a:rPr lang="en-US" sz="2000" dirty="0" err="1" smtClean="0"/>
                        <a:t>Gamez</a:t>
                      </a:r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222018"/>
                  </a:ext>
                </a:extLst>
              </a:tr>
              <a:tr h="40681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MS DCI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Caitlin Shelburne </a:t>
                      </a:r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091303"/>
                  </a:ext>
                </a:extLst>
              </a:tr>
              <a:tr h="40681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 DC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Priscilla Mendez</a:t>
                      </a:r>
                      <a:endParaRPr lang="en-US" sz="20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970839"/>
                  </a:ext>
                </a:extLst>
              </a:tr>
              <a:tr h="7021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US Director of College &amp; Career Counseling</a:t>
                      </a:r>
                      <a:endParaRPr lang="en-US" sz="2000" b="0" dirty="0" smtClean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Jon Siapno </a:t>
                      </a:r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127688"/>
                  </a:ext>
                </a:extLst>
              </a:tr>
              <a:tr h="40681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CEO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Alton Nelson </a:t>
                      </a:r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978675"/>
                  </a:ext>
                </a:extLst>
              </a:tr>
              <a:tr h="40681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COS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Elizabeth Martinez</a:t>
                      </a:r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564830"/>
                  </a:ext>
                </a:extLst>
              </a:tr>
              <a:tr h="40681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COO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Libby Cole </a:t>
                      </a:r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151172"/>
                  </a:ext>
                </a:extLst>
              </a:tr>
              <a:tr h="70218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Director of Compliance</a:t>
                      </a:r>
                      <a:r>
                        <a:rPr lang="en-US" sz="2000" baseline="0" dirty="0" smtClean="0"/>
                        <a:t> (WASC Chair) 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Vanessa Caigoy </a:t>
                      </a:r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371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79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Timeline and Key Milestones Coming Up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589427112"/>
              </p:ext>
            </p:extLst>
          </p:nvPr>
        </p:nvGraphicFramePr>
        <p:xfrm>
          <a:off x="236306" y="1242536"/>
          <a:ext cx="8648614" cy="5577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41134">
                  <a:extLst>
                    <a:ext uri="{9D8B030D-6E8A-4147-A177-3AD203B41FA5}">
                      <a16:colId xmlns:a16="http://schemas.microsoft.com/office/drawing/2014/main" val="971803331"/>
                    </a:ext>
                  </a:extLst>
                </a:gridCol>
                <a:gridCol w="6507480">
                  <a:extLst>
                    <a:ext uri="{9D8B030D-6E8A-4147-A177-3AD203B41FA5}">
                      <a16:colId xmlns:a16="http://schemas.microsoft.com/office/drawing/2014/main" val="2574860461"/>
                    </a:ext>
                  </a:extLst>
                </a:gridCol>
              </a:tblGrid>
              <a:tr h="31454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Action 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35743"/>
                  </a:ext>
                </a:extLst>
              </a:tr>
              <a:tr h="314548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September 4</a:t>
                      </a:r>
                      <a:r>
                        <a:rPr lang="en-US" sz="1800" b="0" baseline="30000" dirty="0" smtClean="0"/>
                        <a:t>th</a:t>
                      </a:r>
                      <a:r>
                        <a:rPr lang="en-US" sz="1800" b="0" dirty="0" smtClean="0"/>
                        <a:t> 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“WASC Wednesdays” - Home Groups reconvene 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181410"/>
                  </a:ext>
                </a:extLst>
              </a:tr>
              <a:tr h="403384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Week of September 2</a:t>
                      </a:r>
                      <a:r>
                        <a:rPr lang="en-US" sz="1800" b="0" baseline="30000" dirty="0" smtClean="0"/>
                        <a:t>nd</a:t>
                      </a:r>
                      <a:r>
                        <a:rPr lang="en-US" sz="1800" b="0" dirty="0" smtClean="0"/>
                        <a:t> </a:t>
                      </a:r>
                      <a:endParaRPr lang="en-US" sz="1800" b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Chapter I – Progress</a:t>
                      </a:r>
                      <a:r>
                        <a:rPr lang="en-US" sz="1800" baseline="0" dirty="0" smtClean="0"/>
                        <a:t> Report is sent to WASC Executive Team for review </a:t>
                      </a:r>
                      <a:endParaRPr lang="en-US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72104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September 30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Chapter II – Community Profile Draft</a:t>
                      </a:r>
                      <a:r>
                        <a:rPr lang="en-US" sz="1800" baseline="0" dirty="0" smtClean="0"/>
                        <a:t> complete and sent to board for review </a:t>
                      </a:r>
                      <a:endParaRPr lang="en-US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682729"/>
                  </a:ext>
                </a:extLst>
              </a:tr>
              <a:tr h="31454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October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Focus groups begin</a:t>
                      </a:r>
                      <a:r>
                        <a:rPr lang="en-US" sz="1800" baseline="0" dirty="0" smtClean="0"/>
                        <a:t> writing Chapter III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10279"/>
                  </a:ext>
                </a:extLst>
              </a:tr>
              <a:tr h="55045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October 23</a:t>
                      </a:r>
                      <a:r>
                        <a:rPr lang="en-US" sz="1800" baseline="30000" dirty="0" smtClean="0"/>
                        <a:t>rd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Site Based Leadership Team completes</a:t>
                      </a:r>
                      <a:r>
                        <a:rPr lang="en-US" sz="1800" baseline="0" dirty="0" smtClean="0"/>
                        <a:t> Pt. 2 of WASC training on “Preparing for the visit”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333583"/>
                  </a:ext>
                </a:extLst>
              </a:tr>
              <a:tr h="31454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November 1st </a:t>
                      </a:r>
                      <a:endParaRPr lang="en-US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Chapter III and V</a:t>
                      </a:r>
                      <a:r>
                        <a:rPr lang="en-US" sz="1800" baseline="0" dirty="0" smtClean="0"/>
                        <a:t> go to WASC Executive Team for review</a:t>
                      </a:r>
                      <a:endParaRPr lang="en-US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179576"/>
                  </a:ext>
                </a:extLst>
              </a:tr>
              <a:tr h="31454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November </a:t>
                      </a:r>
                      <a:r>
                        <a:rPr lang="en-US" sz="1800" dirty="0" smtClean="0"/>
                        <a:t>24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Review of Chapter III &amp;</a:t>
                      </a:r>
                      <a:r>
                        <a:rPr lang="en-US" sz="1800" baseline="0" dirty="0" smtClean="0"/>
                        <a:t> V complete – editing begins 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404331"/>
                  </a:ext>
                </a:extLst>
              </a:tr>
              <a:tr h="31454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December </a:t>
                      </a:r>
                      <a:r>
                        <a:rPr lang="en-US" sz="1800" dirty="0" smtClean="0"/>
                        <a:t>12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Self-Study</a:t>
                      </a:r>
                      <a:r>
                        <a:rPr lang="en-US" sz="1800" baseline="0" dirty="0" smtClean="0"/>
                        <a:t> final draft presented to Board for approval </a:t>
                      </a:r>
                      <a:endParaRPr lang="en-US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90961"/>
                  </a:ext>
                </a:extLst>
              </a:tr>
              <a:tr h="31454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January 7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Accreditation Leadership</a:t>
                      </a:r>
                      <a:r>
                        <a:rPr lang="en-US" sz="1800" baseline="0" dirty="0" smtClean="0"/>
                        <a:t> Team prepare for the visit 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39552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January 24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Self-Study</a:t>
                      </a:r>
                      <a:r>
                        <a:rPr lang="en-US" sz="1800" baseline="0" dirty="0" smtClean="0"/>
                        <a:t> report sent to members of WASC Visiting Committee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815822"/>
                  </a:ext>
                </a:extLst>
              </a:tr>
              <a:tr h="31454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February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MWA Community prepare for</a:t>
                      </a:r>
                      <a:r>
                        <a:rPr lang="en-US" sz="1800" baseline="0" dirty="0" smtClean="0"/>
                        <a:t> the visit 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763431"/>
                  </a:ext>
                </a:extLst>
              </a:tr>
              <a:tr h="31454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March</a:t>
                      </a:r>
                      <a:r>
                        <a:rPr lang="en-US" sz="1800" baseline="0" dirty="0" smtClean="0"/>
                        <a:t> 8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baseline="0" dirty="0" smtClean="0"/>
                        <a:t> – 11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WASC Visit</a:t>
                      </a:r>
                      <a:endParaRPr lang="en-US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745605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D8107A1-A6D3-3E4D-A39D-3FA80F5C17EA}" type="slidenum">
              <a:rPr lang="en-US" smtClean="0"/>
              <a:pPr algn="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3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7295</TotalTime>
  <Words>510</Words>
  <Application>Microsoft Office PowerPoint</Application>
  <PresentationFormat>On-screen Show (4:3)</PresentationFormat>
  <Paragraphs>127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Gill Sans 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Stoller Design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Adisti Soedarsono</dc:creator>
  <cp:lastModifiedBy>Caigoy, Vanessa</cp:lastModifiedBy>
  <cp:revision>100</cp:revision>
  <cp:lastPrinted>2019-02-08T21:12:54Z</cp:lastPrinted>
  <dcterms:created xsi:type="dcterms:W3CDTF">2015-10-07T22:58:26Z</dcterms:created>
  <dcterms:modified xsi:type="dcterms:W3CDTF">2019-08-28T07:47:58Z</dcterms:modified>
</cp:coreProperties>
</file>