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Merriweather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4" y="8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EWJ 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e89c09512_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e89c09512_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fdebee09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fdebee09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dff8989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dff8989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fdebee0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fdebee0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89c09512_46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e89c09512_46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 we make a shift from 1 math model to another, there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Through math model transition, we were able to maintain our achievement data scores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know how to do ela and we are in a place of refining, in math, we had a major model shift in transition--our biggest takeaway is that we are strong in our practices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fdebee09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fdebee09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Better understanding of IAB structures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IAB use within YAAGs and specific times in PLC where planning, data dives, and reteach planning occurred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in being strategic in reteach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e89c09512_10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e89c09512_10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we should frame through academy wide, rather than by division??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 spots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Conversations and collaboration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fdebee09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fdebee09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e89c09512_1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e89c09512_1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EWJ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e89c095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e89c095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EWJ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..How will we track for success?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dff8989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dff8989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Builds capacity with 0 test security breaches, moved to classrooms and gym 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dff8989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dff8989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Algebra 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dff898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dff898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e000ff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e000ff6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how well students are meeting grade-level standards on the SBAC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e89c09512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e89c09512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2019, the Academy improved it Distance from standard in ELA by 8 points.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dff8989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dff8989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477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1047"/>
            <a:ext cx="9144002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Font typeface="Calibri"/>
              <a:buNone/>
              <a:defRPr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b="1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49047"/>
            <a:ext cx="9144002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75" y="448847"/>
            <a:ext cx="7495884" cy="7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474" y="3706950"/>
            <a:ext cx="1230399" cy="12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1444950" y="3924950"/>
            <a:ext cx="62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6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477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1047"/>
            <a:ext cx="9144002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Font typeface="Calibri"/>
              <a:buNone/>
              <a:defRPr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b="1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49047"/>
            <a:ext cx="9144002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75" y="677447"/>
            <a:ext cx="7495884" cy="7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474" y="3706950"/>
            <a:ext cx="1230399" cy="12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 idx="2"/>
          </p:nvPr>
        </p:nvSpPr>
        <p:spPr>
          <a:xfrm>
            <a:off x="1444950" y="3924950"/>
            <a:ext cx="62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6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2"/>
              </a:buClr>
              <a:buSzPts val="2800"/>
              <a:buNone/>
              <a:defRPr sz="2800">
                <a:solidFill>
                  <a:srgbClr val="0047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2"/>
              </a:buClr>
              <a:buSzPts val="2800"/>
              <a:buNone/>
              <a:defRPr sz="2800">
                <a:solidFill>
                  <a:srgbClr val="0047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2018 - 19  SBAC Data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1690925" y="3799950"/>
            <a:ext cx="584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Board Meeting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/>
              <a:t>September 5th, 2019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235500" y="80575"/>
            <a:ext cx="8198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SBAC Longitudinal DFS By Wave</a:t>
            </a: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31" y="991764"/>
            <a:ext cx="6919560" cy="415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-122850" y="140500"/>
            <a:ext cx="91440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MWA (school-wide) Math SBAC Historical DFS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237450" y="121485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4097225" y="2830550"/>
            <a:ext cx="3507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128365" y="984183"/>
            <a:ext cx="8130672" cy="3981033"/>
            <a:chOff x="1128365" y="984183"/>
            <a:chExt cx="8130672" cy="39810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8365" y="984183"/>
              <a:ext cx="6639119" cy="398103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68428" y="1040098"/>
              <a:ext cx="16906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At grade level standard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53794" y="3828282"/>
            <a:ext cx="1043222" cy="261610"/>
            <a:chOff x="7653794" y="3828282"/>
            <a:chExt cx="1043222" cy="261610"/>
          </a:xfrm>
        </p:grpSpPr>
        <p:sp>
          <p:nvSpPr>
            <p:cNvPr id="4" name="Right Brace 3"/>
            <p:cNvSpPr/>
            <p:nvPr/>
          </p:nvSpPr>
          <p:spPr>
            <a:xfrm>
              <a:off x="7653794" y="3909391"/>
              <a:ext cx="107064" cy="99392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04933" y="3828282"/>
              <a:ext cx="8920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0070C0"/>
                  </a:solidFill>
                </a:rPr>
                <a:t>+1.5 points</a:t>
              </a:r>
              <a:endParaRPr lang="en-US" sz="11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Statewide Math Projections for MWA</a:t>
            </a:r>
            <a:endParaRPr dirty="0"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</a:t>
            </a:r>
            <a:r>
              <a:rPr lang="en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Performance</a:t>
            </a:r>
            <a:r>
              <a:rPr lang="en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25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-30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percentile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" sz="28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</a:t>
            </a:r>
            <a:r>
              <a:rPr lang="en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Growth</a:t>
            </a:r>
            <a:r>
              <a:rPr lang="en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55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-60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percentile</a:t>
            </a:r>
            <a:endParaRPr lang="en-US"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571250" y="147725"/>
            <a:ext cx="76617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SBAC Longitudinal DFS By Wave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25" y="1000538"/>
            <a:ext cx="6887389" cy="4083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Middle School Key </a:t>
            </a:r>
            <a:r>
              <a:rPr lang="en" dirty="0"/>
              <a:t>Takeaways</a:t>
            </a:r>
            <a:endParaRPr dirty="0"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114275" y="1136475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</a:t>
            </a:r>
            <a:r>
              <a:rPr lang="e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18-19 ELA growth demonstrates that the instructional shift (focus on Academic Discourse) yielded success.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</a:t>
            </a:r>
            <a:r>
              <a:rPr lang="e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math model transition, from direct instruction to inquiry based, we were able to maintain our performance level data.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dirty="0"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Upper School Key Takeaways</a:t>
            </a:r>
            <a:endParaRPr dirty="0"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114275" y="1136475"/>
            <a:ext cx="8669100" cy="3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 </a:t>
            </a:r>
            <a:r>
              <a:rPr lang="e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Math </a:t>
            </a: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reflects the consistent and </a:t>
            </a:r>
            <a:r>
              <a:rPr lang="en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intentional </a:t>
            </a: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of: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3683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targeted formative assessments and resources that align to standards and summative assessment 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●"/>
            </a:pPr>
            <a:r>
              <a:rPr lang="e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re-teaching topics and areas of focus based on highest need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School-wide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-122842" y="956717"/>
            <a:ext cx="9144000" cy="41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ELA:</a:t>
            </a:r>
            <a:endParaRPr lang="en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342900">
              <a:buClr>
                <a:srgbClr val="000000"/>
              </a:buClr>
              <a:buSzPts val="1600"/>
            </a:pP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refine practices through academy wide collaboration: calibration </a:t>
            </a: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 </a:t>
            </a:r>
            <a:endParaRPr lang="en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</a:t>
            </a:r>
            <a:r>
              <a:rPr lang="e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" sz="2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342900">
              <a:lnSpc>
                <a:spcPct val="100000"/>
              </a:lnSpc>
              <a:buClr>
                <a:srgbClr val="000000"/>
              </a:buClr>
              <a:buSzPts val="1600"/>
            </a:pP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Wide: Teachers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understand the vertical progression </a:t>
            </a: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</a:t>
            </a: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we can tap into prior and future learning in the moment</a:t>
            </a: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2700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endParaRPr lang="en" sz="2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0" lvl="0" indent="0" algn="l" rtl="0">
              <a:spcAft>
                <a:spcPts val="0"/>
              </a:spcAft>
              <a:buClr>
                <a:srgbClr val="000000"/>
              </a:buClr>
              <a:buSzPts val="1600"/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Assessments:</a:t>
            </a:r>
            <a:endParaRPr lang="en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900" indent="-342900">
              <a:buClr>
                <a:srgbClr val="000000"/>
              </a:buClr>
              <a:buSzPts val="1600"/>
            </a:pP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recommend a tool to assess and monitor mastery of math </a:t>
            </a:r>
            <a:r>
              <a:rPr lang="e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</a:t>
            </a:r>
            <a:r>
              <a:rPr lang="e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and foundational skills </a:t>
            </a:r>
            <a:endParaRPr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Questions to Consider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237450" y="1062625"/>
            <a:ext cx="8669100" cy="3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How can we strengthen collaboration across the Academy</a:t>
            </a:r>
            <a:r>
              <a:rPr lang="en" sz="2000" dirty="0" smtClean="0">
                <a:solidFill>
                  <a:srgbClr val="000000"/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How can we better communicate progress to MWA stakeholders? </a:t>
            </a:r>
            <a:endParaRPr lang="en" sz="2000" dirty="0" smtClean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How will we assess which initiatives are having an impact on student outcomes</a:t>
            </a:r>
            <a:r>
              <a:rPr lang="en" sz="2000" dirty="0" smtClean="0">
                <a:solidFill>
                  <a:srgbClr val="000000"/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What updates would you </a:t>
            </a:r>
            <a:r>
              <a:rPr lang="en" sz="2000" dirty="0" smtClean="0">
                <a:solidFill>
                  <a:srgbClr val="000000"/>
                </a:solidFill>
              </a:rPr>
              <a:t>like </a:t>
            </a:r>
            <a:r>
              <a:rPr lang="en" sz="2000" dirty="0">
                <a:solidFill>
                  <a:srgbClr val="000000"/>
                </a:solidFill>
              </a:rPr>
              <a:t>us to </a:t>
            </a:r>
            <a:r>
              <a:rPr lang="en" sz="2000" dirty="0" smtClean="0">
                <a:solidFill>
                  <a:srgbClr val="000000"/>
                </a:solidFill>
              </a:rPr>
              <a:t>to </a:t>
            </a:r>
            <a:r>
              <a:rPr lang="en" sz="2000" dirty="0">
                <a:solidFill>
                  <a:srgbClr val="000000"/>
                </a:solidFill>
              </a:rPr>
              <a:t>share with you and Curriculum Review Advisory </a:t>
            </a:r>
            <a:r>
              <a:rPr lang="en" sz="2000" dirty="0" smtClean="0">
                <a:solidFill>
                  <a:srgbClr val="000000"/>
                </a:solidFill>
              </a:rPr>
              <a:t>Committee</a:t>
            </a:r>
            <a:r>
              <a:rPr lang="en" sz="2000" dirty="0">
                <a:solidFill>
                  <a:srgbClr val="000000"/>
                </a:solidFill>
              </a:rPr>
              <a:t> </a:t>
            </a:r>
            <a:r>
              <a:rPr lang="en" sz="2000" dirty="0" smtClean="0">
                <a:solidFill>
                  <a:srgbClr val="000000"/>
                </a:solidFill>
              </a:rPr>
              <a:t>this year? </a:t>
            </a: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37450" y="1186125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 and the public will understand how we have interpreted student data, what meaning we take from it and how the 2018 - 19 SBAC data will inform our priorities for the year.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the 2018-19 student achievement data inform MWA math instructional shifts and how will we measure our growth?</a:t>
            </a:r>
            <a:endParaRPr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2050" y="2865225"/>
            <a:ext cx="2414300" cy="212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Successes 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237450" y="1049175"/>
            <a:ext cx="8669100" cy="38159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 Administration: 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Transitioned from </a:t>
            </a: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administrators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Collaborated with faculty to provide designated supports to all students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Instruction: 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Middle School Math </a:t>
            </a:r>
            <a:r>
              <a:rPr lang="en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Curriculum (year 1)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Fully staffed for ELA classes 5th - 12th grade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Challenges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Instruction: </a:t>
            </a:r>
            <a:endParaRPr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Vacancies in math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a new approach to math instruction </a:t>
            </a:r>
            <a:endParaRPr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Terms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SBAC Performance Levels: </a:t>
            </a:r>
            <a:endParaRPr lang="en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Met</a:t>
            </a: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Nearly Met</a:t>
            </a: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" sz="20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Met</a:t>
            </a: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" sz="2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Exceeded </a:t>
            </a:r>
            <a:endParaRPr sz="2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Aft>
                <a:spcPts val="0"/>
              </a:spcAft>
              <a:buNone/>
            </a:pPr>
            <a:endParaRPr lang="en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Longitudinal </a:t>
            </a: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 </a:t>
            </a:r>
            <a:endParaRPr lang="en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 </a:t>
            </a:r>
            <a:r>
              <a:rPr lang="e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over </a:t>
            </a:r>
            <a:r>
              <a:rPr lang="e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(Distance </a:t>
            </a:r>
            <a:r>
              <a:rPr lang="e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Standard)</a:t>
            </a:r>
          </a:p>
          <a:p>
            <a:pPr marL="0" lvl="0" indent="0" algn="l" rtl="0">
              <a:spcAft>
                <a:spcPts val="0"/>
              </a:spcAft>
              <a:buNone/>
            </a:pP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360450" y="187025"/>
            <a:ext cx="811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SBAC Measurement of Growth</a:t>
            </a:r>
            <a:endParaRPr sz="2400"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575" y="1021217"/>
            <a:ext cx="6375750" cy="38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53391" y="3022191"/>
            <a:ext cx="16906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</a:rPr>
              <a:t>At grade level standard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0" y="228300"/>
            <a:ext cx="91440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MWA (school-wide) ELA SBAC Historical DFS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237450" y="1253375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4097225" y="2830550"/>
            <a:ext cx="350700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722844" y="1037799"/>
            <a:ext cx="7286313" cy="4091376"/>
            <a:chOff x="1722844" y="1037799"/>
            <a:chExt cx="7286313" cy="4091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844" y="1037799"/>
              <a:ext cx="5698311" cy="40913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318548" y="1084315"/>
              <a:ext cx="16906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rgbClr val="00B050"/>
                  </a:solidFill>
                </a:rPr>
                <a:t>At grade level standard</a:t>
              </a:r>
              <a:endParaRPr lang="en-US" sz="1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30115" y="1933067"/>
            <a:ext cx="1252256" cy="1358347"/>
            <a:chOff x="7030115" y="1933067"/>
            <a:chExt cx="1252256" cy="1358347"/>
          </a:xfrm>
        </p:grpSpPr>
        <p:sp>
          <p:nvSpPr>
            <p:cNvPr id="5" name="Right Brace 4"/>
            <p:cNvSpPr/>
            <p:nvPr/>
          </p:nvSpPr>
          <p:spPr>
            <a:xfrm>
              <a:off x="7030115" y="1933067"/>
              <a:ext cx="294896" cy="1358347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8548" y="2473740"/>
              <a:ext cx="963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70C0"/>
                  </a:solidFill>
                </a:rPr>
                <a:t>+8.6 points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smtClean="0"/>
              <a:t>Statewide </a:t>
            </a:r>
            <a:r>
              <a:rPr lang="en-US" dirty="0" smtClean="0"/>
              <a:t>ELA </a:t>
            </a:r>
            <a:r>
              <a:rPr lang="en" dirty="0" smtClean="0"/>
              <a:t>Projections for MWA</a:t>
            </a:r>
            <a:endParaRPr dirty="0"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2731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</a:t>
            </a:r>
            <a:r>
              <a:rPr lang="en" sz="2800" b="1" dirty="0" smtClean="0">
                <a:solidFill>
                  <a:srgbClr val="0070C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Performance</a:t>
            </a:r>
            <a:r>
              <a:rPr lang="en" sz="2800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61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st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-65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Calibri"/>
              </a:rPr>
              <a:t> percentile</a:t>
            </a:r>
            <a:endParaRPr lang="en" sz="28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 </a:t>
            </a:r>
            <a:r>
              <a:rPr lang="en" sz="2800" b="1" dirty="0" smtClean="0">
                <a:solidFill>
                  <a:srgbClr val="00B05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Growth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: 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80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-85</a:t>
            </a:r>
            <a:r>
              <a:rPr lang="en" sz="2800" baseline="300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</a:t>
            </a:r>
            <a:r>
              <a:rPr lang="en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percentile</a:t>
            </a:r>
            <a:endParaRPr sz="28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627</Words>
  <Application>Microsoft Office PowerPoint</Application>
  <PresentationFormat>On-screen Show (16:9)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Open Sans</vt:lpstr>
      <vt:lpstr>Arial</vt:lpstr>
      <vt:lpstr>Merriweather</vt:lpstr>
      <vt:lpstr>Simple Light</vt:lpstr>
      <vt:lpstr>Simple Light</vt:lpstr>
      <vt:lpstr>2018 - 19  SBAC Data  </vt:lpstr>
      <vt:lpstr>Objectives </vt:lpstr>
      <vt:lpstr>Essential Question</vt:lpstr>
      <vt:lpstr>Overall Successes </vt:lpstr>
      <vt:lpstr>Overall Challenges</vt:lpstr>
      <vt:lpstr>Key Terms</vt:lpstr>
      <vt:lpstr>SBAC Measurement of Growth</vt:lpstr>
      <vt:lpstr>MWA (school-wide) ELA SBAC Historical DFS   </vt:lpstr>
      <vt:lpstr>Statewide ELA Projections for MWA</vt:lpstr>
      <vt:lpstr>ELA SBAC Longitudinal DFS By Wave</vt:lpstr>
      <vt:lpstr>MWA (school-wide) Math SBAC Historical DFS  </vt:lpstr>
      <vt:lpstr>Statewide Math Projections for MWA</vt:lpstr>
      <vt:lpstr>Math SBAC Longitudinal DFS By Wave</vt:lpstr>
      <vt:lpstr>Middle School Key Takeaways</vt:lpstr>
      <vt:lpstr>Upper School Key Takeaways</vt:lpstr>
      <vt:lpstr>Next Steps School-wide</vt:lpstr>
      <vt:lpstr>Key Questions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2018 - 19  SBAC Data</dc:title>
  <dc:creator>Alhadeff, Kara</dc:creator>
  <cp:lastModifiedBy>Alhadeff, Kara</cp:lastModifiedBy>
  <cp:revision>18</cp:revision>
  <dcterms:modified xsi:type="dcterms:W3CDTF">2019-08-28T00:07:15Z</dcterms:modified>
</cp:coreProperties>
</file>