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5.xml" ContentType="application/vnd.openxmlformats-officedocument.themeOverride+xml"/>
  <Override PartName="/ppt/notesSlides/notesSlide13.xml" ContentType="application/vnd.openxmlformats-officedocument.presentationml.notesSlide+xml"/>
  <Override PartName="/ppt/theme/themeOverride6.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7.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46"/>
  </p:notesMasterIdLst>
  <p:sldIdLst>
    <p:sldId id="294" r:id="rId3"/>
    <p:sldId id="304" r:id="rId4"/>
    <p:sldId id="305" r:id="rId5"/>
    <p:sldId id="306" r:id="rId6"/>
    <p:sldId id="307" r:id="rId7"/>
    <p:sldId id="257" r:id="rId8"/>
    <p:sldId id="258" r:id="rId9"/>
    <p:sldId id="259" r:id="rId10"/>
    <p:sldId id="260" r:id="rId11"/>
    <p:sldId id="261" r:id="rId12"/>
    <p:sldId id="303" r:id="rId13"/>
    <p:sldId id="262" r:id="rId14"/>
    <p:sldId id="263" r:id="rId15"/>
    <p:sldId id="264" r:id="rId16"/>
    <p:sldId id="265" r:id="rId17"/>
    <p:sldId id="266" r:id="rId18"/>
    <p:sldId id="267" r:id="rId19"/>
    <p:sldId id="268" r:id="rId20"/>
    <p:sldId id="269" r:id="rId21"/>
    <p:sldId id="270" r:id="rId22"/>
    <p:sldId id="271" r:id="rId23"/>
    <p:sldId id="272" r:id="rId24"/>
    <p:sldId id="281" r:id="rId25"/>
    <p:sldId id="282" r:id="rId26"/>
    <p:sldId id="283" r:id="rId27"/>
    <p:sldId id="284" r:id="rId28"/>
    <p:sldId id="285" r:id="rId29"/>
    <p:sldId id="286" r:id="rId30"/>
    <p:sldId id="287" r:id="rId31"/>
    <p:sldId id="288" r:id="rId32"/>
    <p:sldId id="295" r:id="rId33"/>
    <p:sldId id="296" r:id="rId34"/>
    <p:sldId id="297" r:id="rId35"/>
    <p:sldId id="298" r:id="rId36"/>
    <p:sldId id="299" r:id="rId37"/>
    <p:sldId id="300" r:id="rId38"/>
    <p:sldId id="301" r:id="rId39"/>
    <p:sldId id="302" r:id="rId40"/>
    <p:sldId id="289" r:id="rId41"/>
    <p:sldId id="290" r:id="rId42"/>
    <p:sldId id="291" r:id="rId43"/>
    <p:sldId id="292" r:id="rId44"/>
    <p:sldId id="293" r:id="rId45"/>
  </p:sldIdLst>
  <p:sldSz cx="9144000" cy="6858000" type="screen4x3"/>
  <p:notesSz cx="7026275" cy="9312275"/>
  <p:embeddedFontLst>
    <p:embeddedFont>
      <p:font typeface="Arial Narrow" panose="020B0606020202030204" pitchFamily="34" charset="0"/>
      <p:regular r:id="rId47"/>
      <p:bold r:id="rId48"/>
      <p:italic r:id="rId49"/>
      <p:boldItalic r:id="rId50"/>
    </p:embeddedFont>
    <p:embeddedFont>
      <p:font typeface="Calibri" panose="020F0502020204030204" pitchFamily="34" charset="0"/>
      <p:regular r:id="rId51"/>
      <p:bold r:id="rId52"/>
      <p:italic r:id="rId53"/>
      <p:boldItalic r:id="rId54"/>
    </p:embeddedFont>
    <p:embeddedFont>
      <p:font typeface="Gill Sans MT" panose="020B0502020104020203"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04C899-AFC1-42E7-AAC3-459128485365}">
  <a:tblStyle styleId="{6804C899-AFC1-42E7-AAC3-45912848536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55" autoAdjust="0"/>
  </p:normalViewPr>
  <p:slideViewPr>
    <p:cSldViewPr snapToGrid="0">
      <p:cViewPr varScale="1">
        <p:scale>
          <a:sx n="64" d="100"/>
          <a:sy n="64" d="100"/>
        </p:scale>
        <p:origin x="1340" y="48"/>
      </p:cViewPr>
      <p:guideLst>
        <p:guide orient="horz" pos="2160"/>
        <p:guide pos="2880"/>
      </p:guideLst>
    </p:cSldViewPr>
  </p:slideViewPr>
  <p:notesTextViewPr>
    <p:cViewPr>
      <p:scale>
        <a:sx n="1" d="1"/>
        <a:sy n="1" d="1"/>
      </p:scale>
      <p:origin x="0" y="0"/>
    </p:cViewPr>
  </p:notesTextViewPr>
  <p:sorterViewPr>
    <p:cViewPr>
      <p:scale>
        <a:sx n="100" d="100"/>
        <a:sy n="100" d="100"/>
      </p:scale>
      <p:origin x="0" y="-26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4719" cy="465614"/>
          </a:xfrm>
          <a:prstGeom prst="rect">
            <a:avLst/>
          </a:prstGeom>
          <a:noFill/>
          <a:ln>
            <a:noFill/>
          </a:ln>
        </p:spPr>
        <p:txBody>
          <a:bodyPr spcFirstLastPara="1" wrap="square" lIns="93350" tIns="46675" rIns="93350" bIns="4667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9930" y="0"/>
            <a:ext cx="3044719" cy="465614"/>
          </a:xfrm>
          <a:prstGeom prst="rect">
            <a:avLst/>
          </a:prstGeom>
          <a:noFill/>
          <a:ln>
            <a:noFill/>
          </a:ln>
        </p:spPr>
        <p:txBody>
          <a:bodyPr spcFirstLastPara="1" wrap="square" lIns="93350" tIns="46675" rIns="93350" bIns="4667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628" y="4423331"/>
            <a:ext cx="5621020" cy="4190524"/>
          </a:xfrm>
          <a:prstGeom prst="rect">
            <a:avLst/>
          </a:prstGeom>
          <a:noFill/>
          <a:ln>
            <a:noFill/>
          </a:ln>
        </p:spPr>
        <p:txBody>
          <a:bodyPr spcFirstLastPara="1" wrap="square" lIns="93350" tIns="46675" rIns="93350" bIns="4667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5045"/>
            <a:ext cx="3044719" cy="465614"/>
          </a:xfrm>
          <a:prstGeom prst="rect">
            <a:avLst/>
          </a:prstGeom>
          <a:noFill/>
          <a:ln>
            <a:noFill/>
          </a:ln>
        </p:spPr>
        <p:txBody>
          <a:bodyPr spcFirstLastPara="1" wrap="square" lIns="93350" tIns="46675" rIns="93350" bIns="4667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9930" y="8845045"/>
            <a:ext cx="3044719" cy="465614"/>
          </a:xfrm>
          <a:prstGeom prst="rect">
            <a:avLst/>
          </a:prstGeom>
          <a:noFill/>
          <a:ln>
            <a:noFill/>
          </a:ln>
        </p:spPr>
        <p:txBody>
          <a:bodyPr spcFirstLastPara="1" wrap="square" lIns="93350" tIns="46675" rIns="93350" bIns="466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notes"/>
          <p:cNvSpPr txBox="1">
            <a:spLocks noGrp="1"/>
          </p:cNvSpPr>
          <p:nvPr>
            <p:ph type="body" idx="1"/>
          </p:nvPr>
        </p:nvSpPr>
        <p:spPr>
          <a:xfrm>
            <a:off x="702628" y="4423331"/>
            <a:ext cx="5621020" cy="4190524"/>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174" name="Google Shape;174;p1: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5427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5129dd56f8_1_23: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5129dd56f8_1_23: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206" name="Google Shape;206;g5129dd56f8_1_23:notes"/>
          <p:cNvSpPr txBox="1">
            <a:spLocks noGrp="1"/>
          </p:cNvSpPr>
          <p:nvPr>
            <p:ph type="sldNum" idx="12"/>
          </p:nvPr>
        </p:nvSpPr>
        <p:spPr>
          <a:xfrm>
            <a:off x="3979930" y="8845045"/>
            <a:ext cx="3044700" cy="465600"/>
          </a:xfrm>
          <a:prstGeom prst="rect">
            <a:avLst/>
          </a:prstGeom>
        </p:spPr>
        <p:txBody>
          <a:bodyPr spcFirstLastPara="1" wrap="square" lIns="93350" tIns="46675" rIns="93350" bIns="466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129dd56f8_1_3: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129dd56f8_1_3: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186" name="Google Shape;186;g5129dd56f8_1_3:notes"/>
          <p:cNvSpPr txBox="1">
            <a:spLocks noGrp="1"/>
          </p:cNvSpPr>
          <p:nvPr>
            <p:ph type="sldNum" idx="12"/>
          </p:nvPr>
        </p:nvSpPr>
        <p:spPr>
          <a:xfrm>
            <a:off x="3979930" y="8845045"/>
            <a:ext cx="3044700" cy="465600"/>
          </a:xfrm>
          <a:prstGeom prst="rect">
            <a:avLst/>
          </a:prstGeom>
        </p:spPr>
        <p:txBody>
          <a:bodyPr spcFirstLastPara="1" wrap="square" lIns="93350" tIns="46675" rIns="93350" bIns="466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1343119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129dd56f8_1_30: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129dd56f8_1_30: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213" name="Google Shape;213;g5129dd56f8_1_30:notes"/>
          <p:cNvSpPr txBox="1">
            <a:spLocks noGrp="1"/>
          </p:cNvSpPr>
          <p:nvPr>
            <p:ph type="sldNum" idx="12"/>
          </p:nvPr>
        </p:nvSpPr>
        <p:spPr>
          <a:xfrm>
            <a:off x="3979930" y="8845045"/>
            <a:ext cx="3044700" cy="465600"/>
          </a:xfrm>
          <a:prstGeom prst="rect">
            <a:avLst/>
          </a:prstGeom>
        </p:spPr>
        <p:txBody>
          <a:bodyPr spcFirstLastPara="1" wrap="square" lIns="93350" tIns="46675" rIns="93350" bIns="466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129dd56f8_1_1124: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129dd56f8_1_1124: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221" name="Google Shape;221;g5129dd56f8_1_1124:notes"/>
          <p:cNvSpPr txBox="1">
            <a:spLocks noGrp="1"/>
          </p:cNvSpPr>
          <p:nvPr>
            <p:ph type="sldNum" idx="12"/>
          </p:nvPr>
        </p:nvSpPr>
        <p:spPr>
          <a:xfrm>
            <a:off x="3979930" y="8845045"/>
            <a:ext cx="3044700" cy="465600"/>
          </a:xfrm>
          <a:prstGeom prst="rect">
            <a:avLst/>
          </a:prstGeom>
        </p:spPr>
        <p:txBody>
          <a:bodyPr spcFirstLastPara="1" wrap="square" lIns="93350" tIns="46675" rIns="93350" bIns="466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129dd56f8_1_46: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5129dd56f8_1_46: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229" name="Google Shape;229;g5129dd56f8_1_46:notes"/>
          <p:cNvSpPr txBox="1">
            <a:spLocks noGrp="1"/>
          </p:cNvSpPr>
          <p:nvPr>
            <p:ph type="sldNum" idx="12"/>
          </p:nvPr>
        </p:nvSpPr>
        <p:spPr>
          <a:xfrm>
            <a:off x="3979930" y="8845045"/>
            <a:ext cx="3044700" cy="465600"/>
          </a:xfrm>
          <a:prstGeom prst="rect">
            <a:avLst/>
          </a:prstGeom>
        </p:spPr>
        <p:txBody>
          <a:bodyPr spcFirstLastPara="1" wrap="square" lIns="93350" tIns="46675" rIns="93350" bIns="466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1:notes"/>
          <p:cNvSpPr txBox="1">
            <a:spLocks noGrp="1"/>
          </p:cNvSpPr>
          <p:nvPr>
            <p:ph type="body" idx="1"/>
          </p:nvPr>
        </p:nvSpPr>
        <p:spPr>
          <a:xfrm>
            <a:off x="702628" y="4423331"/>
            <a:ext cx="5621020" cy="4190524"/>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235" name="Google Shape;235;p21: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3:notes"/>
          <p:cNvSpPr txBox="1">
            <a:spLocks noGrp="1"/>
          </p:cNvSpPr>
          <p:nvPr>
            <p:ph type="body" idx="1"/>
          </p:nvPr>
        </p:nvSpPr>
        <p:spPr>
          <a:xfrm>
            <a:off x="702628" y="4423331"/>
            <a:ext cx="5621020" cy="4190524"/>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241" name="Google Shape;241;p23: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546027040c_0_8: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250" name="Google Shape;250;g546027040c_0_8: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546027040c_0_16: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259" name="Google Shape;259;g546027040c_0_16: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546027040c_0_24: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268" name="Google Shape;268;g546027040c_0_24: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Nelson</a:t>
            </a:r>
            <a:endParaRPr lang="en-US" dirty="0"/>
          </a:p>
        </p:txBody>
      </p:sp>
      <p:sp>
        <p:nvSpPr>
          <p:cNvPr id="4" name="Slide Number Placeholder 3"/>
          <p:cNvSpPr>
            <a:spLocks noGrp="1"/>
          </p:cNvSpPr>
          <p:nvPr>
            <p:ph type="sldNum" sz="quarter" idx="10"/>
          </p:nvPr>
        </p:nvSpPr>
        <p:spPr/>
        <p:txBody>
          <a:bodyPr/>
          <a:lstStyle/>
          <a:p>
            <a:fld id="{D3D37BE3-E6D5-49D2-B0B1-62E9823C05F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455926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546027040c_0_44: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274" name="Google Shape;274;g546027040c_0_44: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46027040c_0_52: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283" name="Google Shape;283;g546027040c_0_52: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546027040c_0_60: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292" name="Google Shape;292;g546027040c_0_60: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546027040c_0_39: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367" name="Google Shape;367;g546027040c_0_39: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546027040c_0_116: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373" name="Google Shape;373;g546027040c_0_116: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546027040c_0_124: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382" name="Google Shape;382;g546027040c_0_124: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546027040c_0_132: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391" name="Google Shape;391;g546027040c_0_132: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5460ed6bf2_0_0: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400" name="Google Shape;400;g5460ed6bf2_0_0: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5460ed6bf2_0_5: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406" name="Google Shape;406;g5460ed6bf2_0_5: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5460ed6bf2_0_13: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415" name="Google Shape;415;g5460ed6bf2_0_13: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Nelson/Cole</a:t>
            </a:r>
            <a:endParaRPr lang="en-US" dirty="0"/>
          </a:p>
        </p:txBody>
      </p:sp>
      <p:sp>
        <p:nvSpPr>
          <p:cNvPr id="4" name="Slide Number Placeholder 3"/>
          <p:cNvSpPr>
            <a:spLocks noGrp="1"/>
          </p:cNvSpPr>
          <p:nvPr>
            <p:ph type="sldNum" sz="quarter" idx="10"/>
          </p:nvPr>
        </p:nvSpPr>
        <p:spPr/>
        <p:txBody>
          <a:bodyPr/>
          <a:lstStyle/>
          <a:p>
            <a:fld id="{D3D37BE3-E6D5-49D2-B0B1-62E9823C05F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903381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5460ed6bf2_0_21: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424" name="Google Shape;424;g5460ed6bf2_0_21: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546027040c_0_29: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301" name="Google Shape;301;g546027040c_0_29: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11748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546027040c_0_68: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307" name="Google Shape;307;g546027040c_0_68: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3522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546027040c_0_76: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316" name="Google Shape;316;g546027040c_0_76: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38168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546027040c_0_84: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325" name="Google Shape;325;g546027040c_0_84: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3790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546027040c_0_34: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334" name="Google Shape;334;g546027040c_0_34: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73495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dirty="0"/>
              <a:t>-</a:t>
            </a:r>
            <a:endParaRPr lang="en-US" dirty="0"/>
          </a:p>
        </p:txBody>
      </p:sp>
      <p:sp>
        <p:nvSpPr>
          <p:cNvPr id="4" name="Slide Number Placeholder 3"/>
          <p:cNvSpPr>
            <a:spLocks noGrp="1"/>
          </p:cNvSpPr>
          <p:nvPr>
            <p:ph type="sldNum" sz="quarter" idx="10"/>
          </p:nvPr>
        </p:nvSpPr>
        <p:spPr/>
        <p:txBody>
          <a:bodyPr/>
          <a:lstStyle/>
          <a:p>
            <a:fld id="{D3D37BE3-E6D5-49D2-B0B1-62E9823C05F0}" type="slidenum">
              <a:rPr lang="en-US" smtClean="0"/>
              <a:t>36</a:t>
            </a:fld>
            <a:endParaRPr lang="en-US"/>
          </a:p>
        </p:txBody>
      </p:sp>
    </p:spTree>
    <p:extLst>
      <p:ext uri="{BB962C8B-B14F-4D97-AF65-F5344CB8AC3E}">
        <p14:creationId xmlns:p14="http://schemas.microsoft.com/office/powerpoint/2010/main" val="36507605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endParaRPr lang="en-US" dirty="0"/>
          </a:p>
        </p:txBody>
      </p:sp>
      <p:sp>
        <p:nvSpPr>
          <p:cNvPr id="4" name="Slide Number Placeholder 3"/>
          <p:cNvSpPr>
            <a:spLocks noGrp="1"/>
          </p:cNvSpPr>
          <p:nvPr>
            <p:ph type="sldNum" sz="quarter" idx="10"/>
          </p:nvPr>
        </p:nvSpPr>
        <p:spPr/>
        <p:txBody>
          <a:bodyPr/>
          <a:lstStyle/>
          <a:p>
            <a:fld id="{D3D37BE3-E6D5-49D2-B0B1-62E9823C05F0}" type="slidenum">
              <a:rPr lang="en-US" smtClean="0"/>
              <a:t>37</a:t>
            </a:fld>
            <a:endParaRPr lang="en-US"/>
          </a:p>
        </p:txBody>
      </p:sp>
    </p:spTree>
    <p:extLst>
      <p:ext uri="{BB962C8B-B14F-4D97-AF65-F5344CB8AC3E}">
        <p14:creationId xmlns:p14="http://schemas.microsoft.com/office/powerpoint/2010/main" val="4116911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D37BE3-E6D5-49D2-B0B1-62E9823C05F0}" type="slidenum">
              <a:rPr lang="en-US" smtClean="0"/>
              <a:t>38</a:t>
            </a:fld>
            <a:endParaRPr lang="en-US" dirty="0"/>
          </a:p>
        </p:txBody>
      </p:sp>
    </p:spTree>
    <p:extLst>
      <p:ext uri="{BB962C8B-B14F-4D97-AF65-F5344CB8AC3E}">
        <p14:creationId xmlns:p14="http://schemas.microsoft.com/office/powerpoint/2010/main" val="1266407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8:notes"/>
          <p:cNvSpPr txBox="1">
            <a:spLocks noGrp="1"/>
          </p:cNvSpPr>
          <p:nvPr>
            <p:ph type="body" idx="1"/>
          </p:nvPr>
        </p:nvSpPr>
        <p:spPr>
          <a:xfrm>
            <a:off x="702628" y="4423331"/>
            <a:ext cx="5621020" cy="4190524"/>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433" name="Google Shape;433;p38: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Nelson/Cole</a:t>
            </a:r>
            <a:endParaRPr lang="en-US" dirty="0"/>
          </a:p>
        </p:txBody>
      </p:sp>
      <p:sp>
        <p:nvSpPr>
          <p:cNvPr id="4" name="Slide Number Placeholder 3"/>
          <p:cNvSpPr>
            <a:spLocks noGrp="1"/>
          </p:cNvSpPr>
          <p:nvPr>
            <p:ph type="sldNum" sz="quarter" idx="10"/>
          </p:nvPr>
        </p:nvSpPr>
        <p:spPr/>
        <p:txBody>
          <a:bodyPr/>
          <a:lstStyle/>
          <a:p>
            <a:fld id="{D3D37BE3-E6D5-49D2-B0B1-62E9823C05F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72901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546027040c_0_140: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438" name="Google Shape;438;g546027040c_0_140: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546027040c_0_148: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447" name="Google Shape;447;g546027040c_0_148: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546027040c_0_156: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456" name="Google Shape;456;g546027040c_0_156: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42:notes"/>
          <p:cNvSpPr txBox="1">
            <a:spLocks noGrp="1"/>
          </p:cNvSpPr>
          <p:nvPr>
            <p:ph type="body" idx="1"/>
          </p:nvPr>
        </p:nvSpPr>
        <p:spPr>
          <a:xfrm>
            <a:off x="702628" y="4423331"/>
            <a:ext cx="5621020" cy="4190524"/>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465" name="Google Shape;465;p42: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Nelson/Cole</a:t>
            </a:r>
            <a:endParaRPr lang="en-US" dirty="0"/>
          </a:p>
        </p:txBody>
      </p:sp>
      <p:sp>
        <p:nvSpPr>
          <p:cNvPr id="4" name="Slide Number Placeholder 3"/>
          <p:cNvSpPr>
            <a:spLocks noGrp="1"/>
          </p:cNvSpPr>
          <p:nvPr>
            <p:ph type="sldNum" sz="quarter" idx="10"/>
          </p:nvPr>
        </p:nvSpPr>
        <p:spPr/>
        <p:txBody>
          <a:bodyPr/>
          <a:lstStyle/>
          <a:p>
            <a:fld id="{D3D37BE3-E6D5-49D2-B0B1-62E9823C05F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143908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702628" y="4423331"/>
            <a:ext cx="5621020" cy="4190524"/>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180" name="Google Shape;180;p9: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129dd56f8_1_3: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129dd56f8_1_3: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186" name="Google Shape;186;g5129dd56f8_1_3:notes"/>
          <p:cNvSpPr txBox="1">
            <a:spLocks noGrp="1"/>
          </p:cNvSpPr>
          <p:nvPr>
            <p:ph type="sldNum" idx="12"/>
          </p:nvPr>
        </p:nvSpPr>
        <p:spPr>
          <a:xfrm>
            <a:off x="3979930" y="8845045"/>
            <a:ext cx="3044700" cy="465600"/>
          </a:xfrm>
          <a:prstGeom prst="rect">
            <a:avLst/>
          </a:prstGeom>
        </p:spPr>
        <p:txBody>
          <a:bodyPr spcFirstLastPara="1" wrap="square" lIns="93350" tIns="46675" rIns="93350" bIns="466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129dd56f8_1_9: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129dd56f8_1_9: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192" name="Google Shape;192;g5129dd56f8_1_9:notes"/>
          <p:cNvSpPr txBox="1">
            <a:spLocks noGrp="1"/>
          </p:cNvSpPr>
          <p:nvPr>
            <p:ph type="sldNum" idx="12"/>
          </p:nvPr>
        </p:nvSpPr>
        <p:spPr>
          <a:xfrm>
            <a:off x="3979930" y="8845045"/>
            <a:ext cx="3044700" cy="465600"/>
          </a:xfrm>
          <a:prstGeom prst="rect">
            <a:avLst/>
          </a:prstGeom>
        </p:spPr>
        <p:txBody>
          <a:bodyPr spcFirstLastPara="1" wrap="square" lIns="93350" tIns="46675" rIns="93350" bIns="466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129dd56f8_1_16: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5129dd56f8_1_16:notes"/>
          <p:cNvSpPr txBox="1">
            <a:spLocks noGrp="1"/>
          </p:cNvSpPr>
          <p:nvPr>
            <p:ph type="body" idx="1"/>
          </p:nvPr>
        </p:nvSpPr>
        <p:spPr>
          <a:xfrm>
            <a:off x="702628" y="4423331"/>
            <a:ext cx="5621100" cy="4190400"/>
          </a:xfrm>
          <a:prstGeom prst="rect">
            <a:avLst/>
          </a:prstGeom>
        </p:spPr>
        <p:txBody>
          <a:bodyPr spcFirstLastPara="1" wrap="square" lIns="93350" tIns="46675" rIns="93350" bIns="46675" anchor="t" anchorCtr="0">
            <a:noAutofit/>
          </a:bodyPr>
          <a:lstStyle/>
          <a:p>
            <a:pPr marL="0" lvl="0" indent="0" algn="l" rtl="0">
              <a:spcBef>
                <a:spcPts val="0"/>
              </a:spcBef>
              <a:spcAft>
                <a:spcPts val="0"/>
              </a:spcAft>
              <a:buNone/>
            </a:pPr>
            <a:endParaRPr/>
          </a:p>
        </p:txBody>
      </p:sp>
      <p:sp>
        <p:nvSpPr>
          <p:cNvPr id="199" name="Google Shape;199;g5129dd56f8_1_16:notes"/>
          <p:cNvSpPr txBox="1">
            <a:spLocks noGrp="1"/>
          </p:cNvSpPr>
          <p:nvPr>
            <p:ph type="sldNum" idx="12"/>
          </p:nvPr>
        </p:nvSpPr>
        <p:spPr>
          <a:xfrm>
            <a:off x="3979930" y="8845045"/>
            <a:ext cx="3044700" cy="465600"/>
          </a:xfrm>
          <a:prstGeom prst="rect">
            <a:avLst/>
          </a:prstGeom>
        </p:spPr>
        <p:txBody>
          <a:bodyPr spcFirstLastPara="1" wrap="square" lIns="93350" tIns="46675" rIns="93350" bIns="466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22" name="Google Shape;22;p3"/>
          <p:cNvPicPr preferRelativeResize="0"/>
          <p:nvPr/>
        </p:nvPicPr>
        <p:blipFill rotWithShape="1">
          <a:blip r:embed="rId3">
            <a:alphaModFix/>
          </a:blip>
          <a:srcRect/>
          <a:stretch/>
        </p:blipFill>
        <p:spPr>
          <a:xfrm>
            <a:off x="0" y="0"/>
            <a:ext cx="9144000" cy="1371600"/>
          </a:xfrm>
          <a:prstGeom prst="rect">
            <a:avLst/>
          </a:prstGeom>
          <a:noFill/>
          <a:ln>
            <a:noFill/>
          </a:ln>
        </p:spPr>
      </p:pic>
      <p:sp>
        <p:nvSpPr>
          <p:cNvPr id="23" name="Google Shape;23;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6" name="Google Shape;26;p3"/>
          <p:cNvPicPr preferRelativeResize="0"/>
          <p:nvPr/>
        </p:nvPicPr>
        <p:blipFill rotWithShape="1">
          <a:blip r:embed="rId4">
            <a:alphaModFix/>
          </a:blip>
          <a:srcRect/>
          <a:stretch/>
        </p:blipFill>
        <p:spPr>
          <a:xfrm>
            <a:off x="7802906" y="178157"/>
            <a:ext cx="1016000" cy="1041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
        <p:cNvGrpSpPr/>
        <p:nvPr/>
      </p:nvGrpSpPr>
      <p:grpSpPr>
        <a:xfrm>
          <a:off x="0" y="0"/>
          <a:ext cx="0" cy="0"/>
          <a:chOff x="0" y="0"/>
          <a:chExt cx="0" cy="0"/>
        </a:xfrm>
      </p:grpSpPr>
      <p:sp>
        <p:nvSpPr>
          <p:cNvPr id="83" name="Google Shape;83;p12"/>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Google Shape;84;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7" name="Google Shape;87;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
        <p:nvSpPr>
          <p:cNvPr id="17" name="Google Shape;17;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15711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mp;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9144000" cy="6858000"/>
          </a:xfrm>
          <a:prstGeom prst="rect">
            <a:avLst/>
          </a:prstGeom>
        </p:spPr>
      </p:pic>
      <p:pic>
        <p:nvPicPr>
          <p:cNvPr id="2" name="Picture 1"/>
          <p:cNvPicPr>
            <a:picLocks noChangeAspect="1"/>
          </p:cNvPicPr>
          <p:nvPr/>
        </p:nvPicPr>
        <p:blipFill>
          <a:blip r:embed="rId3"/>
          <a:stretch>
            <a:fillRect/>
          </a:stretch>
        </p:blipFill>
        <p:spPr>
          <a:xfrm>
            <a:off x="0" y="0"/>
            <a:ext cx="9144000" cy="1371600"/>
          </a:xfrm>
          <a:prstGeom prst="rect">
            <a:avLst/>
          </a:prstGeom>
        </p:spPr>
      </p:pic>
      <p:pic>
        <p:nvPicPr>
          <p:cNvPr id="9" name="Picture 8"/>
          <p:cNvPicPr>
            <a:picLocks noChangeAspect="1"/>
          </p:cNvPicPr>
          <p:nvPr/>
        </p:nvPicPr>
        <p:blipFill>
          <a:blip r:embed="rId4"/>
          <a:stretch>
            <a:fillRect/>
          </a:stretch>
        </p:blipFill>
        <p:spPr>
          <a:xfrm>
            <a:off x="7802906" y="178157"/>
            <a:ext cx="1016000" cy="1041400"/>
          </a:xfrm>
          <a:prstGeom prst="rect">
            <a:avLst/>
          </a:prstGeom>
        </p:spPr>
      </p:pic>
      <p:sp>
        <p:nvSpPr>
          <p:cNvPr id="7" name="Text Placeholder 6"/>
          <p:cNvSpPr>
            <a:spLocks noGrp="1"/>
          </p:cNvSpPr>
          <p:nvPr>
            <p:ph type="body" sz="quarter" idx="13" hasCustomPrompt="1"/>
          </p:nvPr>
        </p:nvSpPr>
        <p:spPr>
          <a:xfrm>
            <a:off x="236306" y="360363"/>
            <a:ext cx="7274157" cy="858837"/>
          </a:xfrm>
          <a:prstGeom prst="rect">
            <a:avLst/>
          </a:prstGeom>
        </p:spPr>
        <p:txBody>
          <a:bodyPr/>
          <a:lstStyle>
            <a:lvl1pPr marL="0" indent="0">
              <a:buNone/>
              <a:defRPr/>
            </a:lvl1pPr>
          </a:lstStyle>
          <a:p>
            <a:pPr lvl="0"/>
            <a:r>
              <a:rPr lang="en-US" dirty="0" smtClean="0"/>
              <a:t>Title</a:t>
            </a:r>
          </a:p>
        </p:txBody>
      </p:sp>
      <p:sp>
        <p:nvSpPr>
          <p:cNvPr id="11" name="Content Placeholder 10"/>
          <p:cNvSpPr>
            <a:spLocks noGrp="1"/>
          </p:cNvSpPr>
          <p:nvPr>
            <p:ph sz="quarter" idx="14" hasCustomPrompt="1"/>
          </p:nvPr>
        </p:nvSpPr>
        <p:spPr>
          <a:xfrm>
            <a:off x="236538" y="1535112"/>
            <a:ext cx="8712200" cy="5159375"/>
          </a:xfrm>
          <a:prstGeom prst="rect">
            <a:avLst/>
          </a:prstGeom>
        </p:spPr>
        <p:txBody>
          <a:bodyPr/>
          <a:lstStyle/>
          <a:p>
            <a:pPr lvl="0"/>
            <a:r>
              <a:rPr lang="en-US" dirty="0" smtClean="0"/>
              <a:t>Click to add text</a:t>
            </a:r>
            <a:endParaRPr lang="en-US" dirty="0"/>
          </a:p>
        </p:txBody>
      </p:sp>
    </p:spTree>
    <p:extLst>
      <p:ext uri="{BB962C8B-B14F-4D97-AF65-F5344CB8AC3E}">
        <p14:creationId xmlns:p14="http://schemas.microsoft.com/office/powerpoint/2010/main" val="4242631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9144000" cy="6858000"/>
          </a:xfrm>
          <a:prstGeom prst="rect">
            <a:avLst/>
          </a:prstGeom>
        </p:spPr>
      </p:pic>
      <p:pic>
        <p:nvPicPr>
          <p:cNvPr id="2" name="Picture 1"/>
          <p:cNvPicPr>
            <a:picLocks noChangeAspect="1"/>
          </p:cNvPicPr>
          <p:nvPr/>
        </p:nvPicPr>
        <p:blipFill>
          <a:blip r:embed="rId3"/>
          <a:stretch>
            <a:fillRect/>
          </a:stretch>
        </p:blipFill>
        <p:spPr>
          <a:xfrm>
            <a:off x="0" y="0"/>
            <a:ext cx="9144000" cy="1371600"/>
          </a:xfrm>
          <a:prstGeom prst="rect">
            <a:avLst/>
          </a:prstGeom>
        </p:spPr>
      </p:pic>
      <p:pic>
        <p:nvPicPr>
          <p:cNvPr id="9" name="Picture 8"/>
          <p:cNvPicPr>
            <a:picLocks noChangeAspect="1"/>
          </p:cNvPicPr>
          <p:nvPr/>
        </p:nvPicPr>
        <p:blipFill>
          <a:blip r:embed="rId4"/>
          <a:stretch>
            <a:fillRect/>
          </a:stretch>
        </p:blipFill>
        <p:spPr>
          <a:xfrm>
            <a:off x="7802906" y="178157"/>
            <a:ext cx="1016000" cy="1041400"/>
          </a:xfrm>
          <a:prstGeom prst="rect">
            <a:avLst/>
          </a:prstGeom>
        </p:spPr>
      </p:pic>
      <p:sp>
        <p:nvSpPr>
          <p:cNvPr id="7" name="Text Placeholder 6"/>
          <p:cNvSpPr>
            <a:spLocks noGrp="1"/>
          </p:cNvSpPr>
          <p:nvPr>
            <p:ph type="body" sz="quarter" idx="13" hasCustomPrompt="1"/>
          </p:nvPr>
        </p:nvSpPr>
        <p:spPr>
          <a:xfrm>
            <a:off x="236306" y="360363"/>
            <a:ext cx="7274157" cy="858837"/>
          </a:xfrm>
          <a:prstGeom prst="rect">
            <a:avLst/>
          </a:prstGeom>
        </p:spPr>
        <p:txBody>
          <a:bodyPr/>
          <a:lstStyle>
            <a:lvl1pPr marL="0" indent="0">
              <a:buNone/>
              <a:defRPr/>
            </a:lvl1pPr>
          </a:lstStyle>
          <a:p>
            <a:pPr lvl="0"/>
            <a:r>
              <a:rPr lang="en-US" dirty="0" smtClean="0"/>
              <a:t>Title</a:t>
            </a:r>
          </a:p>
        </p:txBody>
      </p:sp>
    </p:spTree>
    <p:extLst>
      <p:ext uri="{BB962C8B-B14F-4D97-AF65-F5344CB8AC3E}">
        <p14:creationId xmlns:p14="http://schemas.microsoft.com/office/powerpoint/2010/main" val="1871640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5"/>
        <p:cNvGrpSpPr/>
        <p:nvPr/>
      </p:nvGrpSpPr>
      <p:grpSpPr>
        <a:xfrm>
          <a:off x="0" y="0"/>
          <a:ext cx="0" cy="0"/>
          <a:chOff x="0" y="0"/>
          <a:chExt cx="0" cy="0"/>
        </a:xfrm>
      </p:grpSpPr>
      <p:pic>
        <p:nvPicPr>
          <p:cNvPr id="96" name="Google Shape;96;p14"/>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97" name="Google Shape;97;p14"/>
          <p:cNvPicPr preferRelativeResize="0"/>
          <p:nvPr/>
        </p:nvPicPr>
        <p:blipFill rotWithShape="1">
          <a:blip r:embed="rId3">
            <a:alphaModFix/>
          </a:blip>
          <a:srcRect/>
          <a:stretch/>
        </p:blipFill>
        <p:spPr>
          <a:xfrm>
            <a:off x="0" y="0"/>
            <a:ext cx="9144000" cy="1371600"/>
          </a:xfrm>
          <a:prstGeom prst="rect">
            <a:avLst/>
          </a:prstGeom>
          <a:noFill/>
          <a:ln>
            <a:noFill/>
          </a:ln>
        </p:spPr>
      </p:pic>
      <p:pic>
        <p:nvPicPr>
          <p:cNvPr id="98" name="Google Shape;98;p14"/>
          <p:cNvPicPr preferRelativeResize="0"/>
          <p:nvPr/>
        </p:nvPicPr>
        <p:blipFill rotWithShape="1">
          <a:blip r:embed="rId4">
            <a:alphaModFix/>
          </a:blip>
          <a:srcRect/>
          <a:stretch/>
        </p:blipFill>
        <p:spPr>
          <a:xfrm>
            <a:off x="7802906" y="178157"/>
            <a:ext cx="1016000" cy="1041400"/>
          </a:xfrm>
          <a:prstGeom prst="rect">
            <a:avLst/>
          </a:prstGeom>
          <a:noFill/>
          <a:ln>
            <a:noFill/>
          </a:ln>
        </p:spPr>
      </p:pic>
      <p:sp>
        <p:nvSpPr>
          <p:cNvPr id="99" name="Google Shape;99;p14"/>
          <p:cNvSpPr txBox="1">
            <a:spLocks noGrp="1"/>
          </p:cNvSpPr>
          <p:nvPr>
            <p:ph type="body" idx="1"/>
          </p:nvPr>
        </p:nvSpPr>
        <p:spPr>
          <a:xfrm>
            <a:off x="236306" y="360363"/>
            <a:ext cx="7274157" cy="858837"/>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00"/>
        <p:cNvGrpSpPr/>
        <p:nvPr/>
      </p:nvGrpSpPr>
      <p:grpSpPr>
        <a:xfrm>
          <a:off x="0" y="0"/>
          <a:ext cx="0" cy="0"/>
          <a:chOff x="0" y="0"/>
          <a:chExt cx="0" cy="0"/>
        </a:xfrm>
      </p:grpSpPr>
      <p:pic>
        <p:nvPicPr>
          <p:cNvPr id="101" name="Google Shape;101;p15"/>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102" name="Google Shape;102;p15"/>
          <p:cNvPicPr preferRelativeResize="0"/>
          <p:nvPr/>
        </p:nvPicPr>
        <p:blipFill rotWithShape="1">
          <a:blip r:embed="rId3">
            <a:alphaModFix/>
          </a:blip>
          <a:srcRect/>
          <a:stretch/>
        </p:blipFill>
        <p:spPr>
          <a:xfrm>
            <a:off x="0" y="0"/>
            <a:ext cx="9144000" cy="1371600"/>
          </a:xfrm>
          <a:prstGeom prst="rect">
            <a:avLst/>
          </a:prstGeom>
          <a:noFill/>
          <a:ln>
            <a:noFill/>
          </a:ln>
        </p:spPr>
      </p:pic>
      <p:pic>
        <p:nvPicPr>
          <p:cNvPr id="103" name="Google Shape;103;p15"/>
          <p:cNvPicPr preferRelativeResize="0"/>
          <p:nvPr/>
        </p:nvPicPr>
        <p:blipFill rotWithShape="1">
          <a:blip r:embed="rId4">
            <a:alphaModFix/>
          </a:blip>
          <a:srcRect/>
          <a:stretch/>
        </p:blipFill>
        <p:spPr>
          <a:xfrm>
            <a:off x="7802906" y="178157"/>
            <a:ext cx="1016000" cy="1041400"/>
          </a:xfrm>
          <a:prstGeom prst="rect">
            <a:avLst/>
          </a:prstGeom>
          <a:noFill/>
          <a:ln>
            <a:noFill/>
          </a:ln>
        </p:spPr>
      </p:pic>
      <p:sp>
        <p:nvSpPr>
          <p:cNvPr id="104" name="Google Shape;104;p15"/>
          <p:cNvSpPr txBox="1">
            <a:spLocks noGrp="1"/>
          </p:cNvSpPr>
          <p:nvPr>
            <p:ph type="body" idx="1"/>
          </p:nvPr>
        </p:nvSpPr>
        <p:spPr>
          <a:xfrm>
            <a:off x="236306" y="360363"/>
            <a:ext cx="7274157" cy="858837"/>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5"/>
        <p:cNvGrpSpPr/>
        <p:nvPr/>
      </p:nvGrpSpPr>
      <p:grpSpPr>
        <a:xfrm>
          <a:off x="0" y="0"/>
          <a:ext cx="0" cy="0"/>
          <a:chOff x="0" y="0"/>
          <a:chExt cx="0" cy="0"/>
        </a:xfrm>
      </p:grpSpPr>
      <p:pic>
        <p:nvPicPr>
          <p:cNvPr id="106" name="Google Shape;106;p16"/>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107" name="Google Shape;107;p16"/>
          <p:cNvPicPr preferRelativeResize="0"/>
          <p:nvPr/>
        </p:nvPicPr>
        <p:blipFill rotWithShape="1">
          <a:blip r:embed="rId3">
            <a:alphaModFix/>
          </a:blip>
          <a:srcRect/>
          <a:stretch/>
        </p:blipFill>
        <p:spPr>
          <a:xfrm>
            <a:off x="0" y="0"/>
            <a:ext cx="9144000" cy="1371600"/>
          </a:xfrm>
          <a:prstGeom prst="rect">
            <a:avLst/>
          </a:prstGeom>
          <a:noFill/>
          <a:ln>
            <a:noFill/>
          </a:ln>
        </p:spPr>
      </p:pic>
      <p:sp>
        <p:nvSpPr>
          <p:cNvPr id="108" name="Google Shape;10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pic>
        <p:nvPicPr>
          <p:cNvPr id="111" name="Google Shape;111;p16"/>
          <p:cNvPicPr preferRelativeResize="0"/>
          <p:nvPr/>
        </p:nvPicPr>
        <p:blipFill rotWithShape="1">
          <a:blip r:embed="rId4">
            <a:alphaModFix/>
          </a:blip>
          <a:srcRect/>
          <a:stretch/>
        </p:blipFill>
        <p:spPr>
          <a:xfrm>
            <a:off x="7802906" y="178157"/>
            <a:ext cx="1016000" cy="1041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112"/>
        <p:cNvGrpSpPr/>
        <p:nvPr/>
      </p:nvGrpSpPr>
      <p:grpSpPr>
        <a:xfrm>
          <a:off x="0" y="0"/>
          <a:ext cx="0" cy="0"/>
          <a:chOff x="0" y="0"/>
          <a:chExt cx="0" cy="0"/>
        </a:xfrm>
      </p:grpSpPr>
      <p:pic>
        <p:nvPicPr>
          <p:cNvPr id="113" name="Google Shape;113;p17"/>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114" name="Google Shape;114;p17"/>
          <p:cNvPicPr preferRelativeResize="0"/>
          <p:nvPr/>
        </p:nvPicPr>
        <p:blipFill rotWithShape="1">
          <a:blip r:embed="rId3">
            <a:alphaModFix/>
          </a:blip>
          <a:srcRect/>
          <a:stretch/>
        </p:blipFill>
        <p:spPr>
          <a:xfrm>
            <a:off x="0" y="0"/>
            <a:ext cx="9144000" cy="1371600"/>
          </a:xfrm>
          <a:prstGeom prst="rect">
            <a:avLst/>
          </a:prstGeom>
          <a:noFill/>
          <a:ln>
            <a:noFill/>
          </a:ln>
        </p:spPr>
      </p:pic>
      <p:pic>
        <p:nvPicPr>
          <p:cNvPr id="115" name="Google Shape;115;p17"/>
          <p:cNvPicPr preferRelativeResize="0"/>
          <p:nvPr/>
        </p:nvPicPr>
        <p:blipFill rotWithShape="1">
          <a:blip r:embed="rId4">
            <a:alphaModFix/>
          </a:blip>
          <a:srcRect/>
          <a:stretch/>
        </p:blipFill>
        <p:spPr>
          <a:xfrm>
            <a:off x="7802906" y="178157"/>
            <a:ext cx="1016000" cy="1041400"/>
          </a:xfrm>
          <a:prstGeom prst="rect">
            <a:avLst/>
          </a:prstGeom>
          <a:noFill/>
          <a:ln>
            <a:noFill/>
          </a:ln>
        </p:spPr>
      </p:pic>
      <p:sp>
        <p:nvSpPr>
          <p:cNvPr id="116" name="Google Shape;116;p17"/>
          <p:cNvSpPr txBox="1">
            <a:spLocks noGrp="1"/>
          </p:cNvSpPr>
          <p:nvPr>
            <p:ph type="body" idx="1"/>
          </p:nvPr>
        </p:nvSpPr>
        <p:spPr>
          <a:xfrm>
            <a:off x="236306" y="360363"/>
            <a:ext cx="7274157" cy="858837"/>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7" name="Google Shape;117;p17"/>
          <p:cNvSpPr txBox="1">
            <a:spLocks noGrp="1"/>
          </p:cNvSpPr>
          <p:nvPr>
            <p:ph type="body" idx="2"/>
          </p:nvPr>
        </p:nvSpPr>
        <p:spPr>
          <a:xfrm>
            <a:off x="236538" y="1535112"/>
            <a:ext cx="8712200" cy="515937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8"/>
        <p:cNvGrpSpPr/>
        <p:nvPr/>
      </p:nvGrpSpPr>
      <p:grpSpPr>
        <a:xfrm>
          <a:off x="0" y="0"/>
          <a:ext cx="0" cy="0"/>
          <a:chOff x="0" y="0"/>
          <a:chExt cx="0" cy="0"/>
        </a:xfrm>
      </p:grpSpPr>
      <p:sp>
        <p:nvSpPr>
          <p:cNvPr id="119" name="Google Shape;119;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mp; Content">
  <p:cSld name="1_Title &amp; Content">
    <p:spTree>
      <p:nvGrpSpPr>
        <p:cNvPr id="1" name="Shape 122"/>
        <p:cNvGrpSpPr/>
        <p:nvPr/>
      </p:nvGrpSpPr>
      <p:grpSpPr>
        <a:xfrm>
          <a:off x="0" y="0"/>
          <a:ext cx="0" cy="0"/>
          <a:chOff x="0" y="0"/>
          <a:chExt cx="0" cy="0"/>
        </a:xfrm>
      </p:grpSpPr>
      <p:pic>
        <p:nvPicPr>
          <p:cNvPr id="123" name="Google Shape;123;p19"/>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124" name="Google Shape;124;p19"/>
          <p:cNvPicPr preferRelativeResize="0"/>
          <p:nvPr/>
        </p:nvPicPr>
        <p:blipFill rotWithShape="1">
          <a:blip r:embed="rId3">
            <a:alphaModFix/>
          </a:blip>
          <a:srcRect/>
          <a:stretch/>
        </p:blipFill>
        <p:spPr>
          <a:xfrm>
            <a:off x="0" y="0"/>
            <a:ext cx="9144000" cy="1371600"/>
          </a:xfrm>
          <a:prstGeom prst="rect">
            <a:avLst/>
          </a:prstGeom>
          <a:noFill/>
          <a:ln>
            <a:noFill/>
          </a:ln>
        </p:spPr>
      </p:pic>
      <p:pic>
        <p:nvPicPr>
          <p:cNvPr id="125" name="Google Shape;125;p19"/>
          <p:cNvPicPr preferRelativeResize="0"/>
          <p:nvPr/>
        </p:nvPicPr>
        <p:blipFill rotWithShape="1">
          <a:blip r:embed="rId4">
            <a:alphaModFix/>
          </a:blip>
          <a:srcRect/>
          <a:stretch/>
        </p:blipFill>
        <p:spPr>
          <a:xfrm>
            <a:off x="7802906" y="178157"/>
            <a:ext cx="1016000" cy="1041400"/>
          </a:xfrm>
          <a:prstGeom prst="rect">
            <a:avLst/>
          </a:prstGeom>
          <a:noFill/>
          <a:ln>
            <a:noFill/>
          </a:ln>
        </p:spPr>
      </p:pic>
      <p:sp>
        <p:nvSpPr>
          <p:cNvPr id="126" name="Google Shape;126;p19"/>
          <p:cNvSpPr txBox="1">
            <a:spLocks noGrp="1"/>
          </p:cNvSpPr>
          <p:nvPr>
            <p:ph type="body" idx="1"/>
          </p:nvPr>
        </p:nvSpPr>
        <p:spPr>
          <a:xfrm>
            <a:off x="236306" y="360363"/>
            <a:ext cx="7274157" cy="858837"/>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7" name="Google Shape;127;p19"/>
          <p:cNvSpPr txBox="1">
            <a:spLocks noGrp="1"/>
          </p:cNvSpPr>
          <p:nvPr>
            <p:ph type="body" idx="2"/>
          </p:nvPr>
        </p:nvSpPr>
        <p:spPr>
          <a:xfrm>
            <a:off x="236538" y="1469204"/>
            <a:ext cx="4273817" cy="5225284"/>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8" name="Google Shape;128;p19"/>
          <p:cNvSpPr txBox="1">
            <a:spLocks noGrp="1"/>
          </p:cNvSpPr>
          <p:nvPr>
            <p:ph type="body" idx="3"/>
          </p:nvPr>
        </p:nvSpPr>
        <p:spPr>
          <a:xfrm>
            <a:off x="4690269" y="1469204"/>
            <a:ext cx="4273817" cy="5225284"/>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pic>
        <p:nvPicPr>
          <p:cNvPr id="28" name="Google Shape;28;p4"/>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29" name="Google Shape;29;p4"/>
          <p:cNvPicPr preferRelativeResize="0"/>
          <p:nvPr/>
        </p:nvPicPr>
        <p:blipFill rotWithShape="1">
          <a:blip r:embed="rId3">
            <a:alphaModFix/>
          </a:blip>
          <a:srcRect/>
          <a:stretch/>
        </p:blipFill>
        <p:spPr>
          <a:xfrm>
            <a:off x="0" y="0"/>
            <a:ext cx="9144000" cy="1371600"/>
          </a:xfrm>
          <a:prstGeom prst="rect">
            <a:avLst/>
          </a:prstGeom>
          <a:noFill/>
          <a:ln>
            <a:noFill/>
          </a:ln>
        </p:spPr>
      </p:pic>
      <p:pic>
        <p:nvPicPr>
          <p:cNvPr id="30" name="Google Shape;30;p4"/>
          <p:cNvPicPr preferRelativeResize="0"/>
          <p:nvPr/>
        </p:nvPicPr>
        <p:blipFill rotWithShape="1">
          <a:blip r:embed="rId4">
            <a:alphaModFix/>
          </a:blip>
          <a:srcRect/>
          <a:stretch/>
        </p:blipFill>
        <p:spPr>
          <a:xfrm>
            <a:off x="7802906" y="178157"/>
            <a:ext cx="1016000" cy="1041400"/>
          </a:xfrm>
          <a:prstGeom prst="rect">
            <a:avLst/>
          </a:prstGeom>
          <a:noFill/>
          <a:ln>
            <a:noFill/>
          </a:ln>
        </p:spPr>
      </p:pic>
      <p:sp>
        <p:nvSpPr>
          <p:cNvPr id="31" name="Google Shape;31;p4"/>
          <p:cNvSpPr txBox="1">
            <a:spLocks noGrp="1"/>
          </p:cNvSpPr>
          <p:nvPr>
            <p:ph type="body" idx="1"/>
          </p:nvPr>
        </p:nvSpPr>
        <p:spPr>
          <a:xfrm>
            <a:off x="236306" y="360363"/>
            <a:ext cx="7274157" cy="858837"/>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29"/>
        <p:cNvGrpSpPr/>
        <p:nvPr/>
      </p:nvGrpSpPr>
      <p:grpSpPr>
        <a:xfrm>
          <a:off x="0" y="0"/>
          <a:ext cx="0" cy="0"/>
          <a:chOff x="0" y="0"/>
          <a:chExt cx="0" cy="0"/>
        </a:xfrm>
      </p:grpSpPr>
      <p:pic>
        <p:nvPicPr>
          <p:cNvPr id="130" name="Google Shape;130;p20"/>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131" name="Google Shape;131;p20"/>
          <p:cNvPicPr preferRelativeResize="0"/>
          <p:nvPr/>
        </p:nvPicPr>
        <p:blipFill rotWithShape="1">
          <a:blip r:embed="rId3">
            <a:alphaModFix/>
          </a:blip>
          <a:srcRect/>
          <a:stretch/>
        </p:blipFill>
        <p:spPr>
          <a:xfrm>
            <a:off x="0" y="0"/>
            <a:ext cx="9144000" cy="1371600"/>
          </a:xfrm>
          <a:prstGeom prst="rect">
            <a:avLst/>
          </a:prstGeom>
          <a:noFill/>
          <a:ln>
            <a:noFill/>
          </a:ln>
        </p:spPr>
      </p:pic>
      <p:pic>
        <p:nvPicPr>
          <p:cNvPr id="132" name="Google Shape;132;p20"/>
          <p:cNvPicPr preferRelativeResize="0"/>
          <p:nvPr/>
        </p:nvPicPr>
        <p:blipFill rotWithShape="1">
          <a:blip r:embed="rId4">
            <a:alphaModFix/>
          </a:blip>
          <a:srcRect/>
          <a:stretch/>
        </p:blipFill>
        <p:spPr>
          <a:xfrm>
            <a:off x="7802906" y="178157"/>
            <a:ext cx="1016000" cy="1041400"/>
          </a:xfrm>
          <a:prstGeom prst="rect">
            <a:avLst/>
          </a:prstGeom>
          <a:noFill/>
          <a:ln>
            <a:noFill/>
          </a:ln>
        </p:spPr>
      </p:pic>
      <p:sp>
        <p:nvSpPr>
          <p:cNvPr id="133" name="Google Shape;133;p20"/>
          <p:cNvSpPr txBox="1">
            <a:spLocks noGrp="1"/>
          </p:cNvSpPr>
          <p:nvPr>
            <p:ph type="body" idx="1"/>
          </p:nvPr>
        </p:nvSpPr>
        <p:spPr>
          <a:xfrm>
            <a:off x="236306" y="360363"/>
            <a:ext cx="7274157" cy="858837"/>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4" name="Google Shape;134;p20"/>
          <p:cNvSpPr txBox="1">
            <a:spLocks noGrp="1"/>
          </p:cNvSpPr>
          <p:nvPr>
            <p:ph type="body" idx="2"/>
          </p:nvPr>
        </p:nvSpPr>
        <p:spPr>
          <a:xfrm>
            <a:off x="236538" y="2237574"/>
            <a:ext cx="4273817" cy="4456914"/>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5" name="Google Shape;135;p20"/>
          <p:cNvSpPr txBox="1">
            <a:spLocks noGrp="1"/>
          </p:cNvSpPr>
          <p:nvPr>
            <p:ph type="body" idx="3"/>
          </p:nvPr>
        </p:nvSpPr>
        <p:spPr>
          <a:xfrm>
            <a:off x="4590561" y="2237574"/>
            <a:ext cx="4228345" cy="445691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 name="Google Shape;136;p20"/>
          <p:cNvSpPr txBox="1">
            <a:spLocks noGrp="1"/>
          </p:cNvSpPr>
          <p:nvPr>
            <p:ph type="body" idx="4"/>
          </p:nvPr>
        </p:nvSpPr>
        <p:spPr>
          <a:xfrm>
            <a:off x="236538" y="1509713"/>
            <a:ext cx="4273817" cy="709612"/>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7" name="Google Shape;137;p20"/>
          <p:cNvSpPr txBox="1">
            <a:spLocks noGrp="1"/>
          </p:cNvSpPr>
          <p:nvPr>
            <p:ph type="body" idx="5"/>
          </p:nvPr>
        </p:nvSpPr>
        <p:spPr>
          <a:xfrm>
            <a:off x="4590561" y="1506825"/>
            <a:ext cx="4228345" cy="709612"/>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38"/>
        <p:cNvGrpSpPr/>
        <p:nvPr/>
      </p:nvGrpSpPr>
      <p:grpSpPr>
        <a:xfrm>
          <a:off x="0" y="0"/>
          <a:ext cx="0" cy="0"/>
          <a:chOff x="0" y="0"/>
          <a:chExt cx="0" cy="0"/>
        </a:xfrm>
      </p:grpSpPr>
      <p:pic>
        <p:nvPicPr>
          <p:cNvPr id="139" name="Google Shape;139;p21"/>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140" name="Google Shape;140;p21"/>
          <p:cNvPicPr preferRelativeResize="0"/>
          <p:nvPr/>
        </p:nvPicPr>
        <p:blipFill rotWithShape="1">
          <a:blip r:embed="rId3">
            <a:alphaModFix/>
          </a:blip>
          <a:srcRect/>
          <a:stretch/>
        </p:blipFill>
        <p:spPr>
          <a:xfrm>
            <a:off x="0" y="0"/>
            <a:ext cx="9144000" cy="1371600"/>
          </a:xfrm>
          <a:prstGeom prst="rect">
            <a:avLst/>
          </a:prstGeom>
          <a:noFill/>
          <a:ln>
            <a:noFill/>
          </a:ln>
        </p:spPr>
      </p:pic>
      <p:pic>
        <p:nvPicPr>
          <p:cNvPr id="141" name="Google Shape;141;p21"/>
          <p:cNvPicPr preferRelativeResize="0"/>
          <p:nvPr/>
        </p:nvPicPr>
        <p:blipFill rotWithShape="1">
          <a:blip r:embed="rId4">
            <a:alphaModFix/>
          </a:blip>
          <a:srcRect/>
          <a:stretch/>
        </p:blipFill>
        <p:spPr>
          <a:xfrm>
            <a:off x="7802906" y="178157"/>
            <a:ext cx="1016000" cy="1041400"/>
          </a:xfrm>
          <a:prstGeom prst="rect">
            <a:avLst/>
          </a:prstGeom>
          <a:noFill/>
          <a:ln>
            <a:noFill/>
          </a:ln>
        </p:spPr>
      </p:pic>
      <p:sp>
        <p:nvSpPr>
          <p:cNvPr id="142" name="Google Shape;142;p21"/>
          <p:cNvSpPr txBox="1">
            <a:spLocks noGrp="1"/>
          </p:cNvSpPr>
          <p:nvPr>
            <p:ph type="body" idx="1"/>
          </p:nvPr>
        </p:nvSpPr>
        <p:spPr>
          <a:xfrm>
            <a:off x="236306" y="360363"/>
            <a:ext cx="7274157" cy="858837"/>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3" name="Google Shape;143;p21"/>
          <p:cNvSpPr txBox="1">
            <a:spLocks noGrp="1"/>
          </p:cNvSpPr>
          <p:nvPr>
            <p:ph type="body" idx="2"/>
          </p:nvPr>
        </p:nvSpPr>
        <p:spPr>
          <a:xfrm>
            <a:off x="4397339" y="1535112"/>
            <a:ext cx="4551399" cy="515937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4" name="Google Shape;144;p21"/>
          <p:cNvSpPr txBox="1">
            <a:spLocks noGrp="1"/>
          </p:cNvSpPr>
          <p:nvPr>
            <p:ph type="body" idx="3"/>
          </p:nvPr>
        </p:nvSpPr>
        <p:spPr>
          <a:xfrm>
            <a:off x="360363" y="1535113"/>
            <a:ext cx="3883025" cy="1043700"/>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5" name="Google Shape;145;p21"/>
          <p:cNvSpPr txBox="1">
            <a:spLocks noGrp="1"/>
          </p:cNvSpPr>
          <p:nvPr>
            <p:ph type="body" idx="4"/>
          </p:nvPr>
        </p:nvSpPr>
        <p:spPr>
          <a:xfrm>
            <a:off x="360363" y="2578100"/>
            <a:ext cx="3883025" cy="41163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46"/>
        <p:cNvGrpSpPr/>
        <p:nvPr/>
      </p:nvGrpSpPr>
      <p:grpSpPr>
        <a:xfrm>
          <a:off x="0" y="0"/>
          <a:ext cx="0" cy="0"/>
          <a:chOff x="0" y="0"/>
          <a:chExt cx="0" cy="0"/>
        </a:xfrm>
      </p:grpSpPr>
      <p:pic>
        <p:nvPicPr>
          <p:cNvPr id="147" name="Google Shape;147;p22"/>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148" name="Google Shape;148;p22"/>
          <p:cNvPicPr preferRelativeResize="0"/>
          <p:nvPr/>
        </p:nvPicPr>
        <p:blipFill rotWithShape="1">
          <a:blip r:embed="rId3">
            <a:alphaModFix/>
          </a:blip>
          <a:srcRect/>
          <a:stretch/>
        </p:blipFill>
        <p:spPr>
          <a:xfrm>
            <a:off x="0" y="0"/>
            <a:ext cx="9144000" cy="1371600"/>
          </a:xfrm>
          <a:prstGeom prst="rect">
            <a:avLst/>
          </a:prstGeom>
          <a:noFill/>
          <a:ln>
            <a:noFill/>
          </a:ln>
        </p:spPr>
      </p:pic>
      <p:pic>
        <p:nvPicPr>
          <p:cNvPr id="149" name="Google Shape;149;p22"/>
          <p:cNvPicPr preferRelativeResize="0"/>
          <p:nvPr/>
        </p:nvPicPr>
        <p:blipFill rotWithShape="1">
          <a:blip r:embed="rId4">
            <a:alphaModFix/>
          </a:blip>
          <a:srcRect/>
          <a:stretch/>
        </p:blipFill>
        <p:spPr>
          <a:xfrm>
            <a:off x="7802906" y="178157"/>
            <a:ext cx="1016000" cy="1041400"/>
          </a:xfrm>
          <a:prstGeom prst="rect">
            <a:avLst/>
          </a:prstGeom>
          <a:noFill/>
          <a:ln>
            <a:noFill/>
          </a:ln>
        </p:spPr>
      </p:pic>
      <p:sp>
        <p:nvSpPr>
          <p:cNvPr id="150" name="Google Shape;150;p22"/>
          <p:cNvSpPr txBox="1">
            <a:spLocks noGrp="1"/>
          </p:cNvSpPr>
          <p:nvPr>
            <p:ph type="body" idx="1"/>
          </p:nvPr>
        </p:nvSpPr>
        <p:spPr>
          <a:xfrm>
            <a:off x="236306" y="360363"/>
            <a:ext cx="7274157" cy="858837"/>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1" name="Google Shape;151;p22"/>
          <p:cNvSpPr txBox="1">
            <a:spLocks noGrp="1"/>
          </p:cNvSpPr>
          <p:nvPr>
            <p:ph type="body" idx="2"/>
          </p:nvPr>
        </p:nvSpPr>
        <p:spPr>
          <a:xfrm>
            <a:off x="360363" y="1535113"/>
            <a:ext cx="3883025" cy="1043700"/>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Google Shape;152;p22"/>
          <p:cNvSpPr txBox="1">
            <a:spLocks noGrp="1"/>
          </p:cNvSpPr>
          <p:nvPr>
            <p:ph type="body" idx="3"/>
          </p:nvPr>
        </p:nvSpPr>
        <p:spPr>
          <a:xfrm>
            <a:off x="360363" y="2578100"/>
            <a:ext cx="3883025" cy="41163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3" name="Google Shape;153;p22"/>
          <p:cNvSpPr>
            <a:spLocks noGrp="1"/>
          </p:cNvSpPr>
          <p:nvPr>
            <p:ph type="pic" idx="4"/>
          </p:nvPr>
        </p:nvSpPr>
        <p:spPr>
          <a:xfrm>
            <a:off x="4443412" y="1535112"/>
            <a:ext cx="4500563" cy="5159375"/>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Agenda Chart Layout">
  <p:cSld name="Agenda Chart Layout">
    <p:spTree>
      <p:nvGrpSpPr>
        <p:cNvPr id="1" name="Shape 154"/>
        <p:cNvGrpSpPr/>
        <p:nvPr/>
      </p:nvGrpSpPr>
      <p:grpSpPr>
        <a:xfrm>
          <a:off x="0" y="0"/>
          <a:ext cx="0" cy="0"/>
          <a:chOff x="0" y="0"/>
          <a:chExt cx="0" cy="0"/>
        </a:xfrm>
      </p:grpSpPr>
      <p:sp>
        <p:nvSpPr>
          <p:cNvPr id="155" name="Google Shape;155;p23"/>
          <p:cNvSpPr txBox="1">
            <a:spLocks noGrp="1"/>
          </p:cNvSpPr>
          <p:nvPr>
            <p:ph type="body" idx="1"/>
          </p:nvPr>
        </p:nvSpPr>
        <p:spPr>
          <a:xfrm>
            <a:off x="2331171" y="2697399"/>
            <a:ext cx="4623292" cy="1769128"/>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6" name="Google Shape;156;p23"/>
          <p:cNvSpPr txBox="1">
            <a:spLocks noGrp="1"/>
          </p:cNvSpPr>
          <p:nvPr>
            <p:ph type="title"/>
          </p:nvPr>
        </p:nvSpPr>
        <p:spPr>
          <a:xfrm>
            <a:off x="168404" y="53577"/>
            <a:ext cx="8680777" cy="834432"/>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1_Comparison" type="twoTxTwoObj">
  <p:cSld name="TWO_OBJECTS_WITH_TEXT">
    <p:bg>
      <p:bgPr>
        <a:gradFill>
          <a:gsLst>
            <a:gs pos="0">
              <a:schemeClr val="lt1"/>
            </a:gs>
            <a:gs pos="100000">
              <a:srgbClr val="939393"/>
            </a:gs>
          </a:gsLst>
          <a:path path="circle">
            <a:fillToRect l="50000" t="50000" r="50000" b="50000"/>
          </a:path>
          <a:tileRect/>
        </a:gradFill>
        <a:effectLst/>
      </p:bgPr>
    </p:bg>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9" name="Google Shape;159;p24"/>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lstStyle>
            <a:lvl1pPr marL="457200" marR="0" lvl="0" indent="-228600" algn="l" rtl="0">
              <a:spcBef>
                <a:spcPts val="480"/>
              </a:spcBef>
              <a:spcAft>
                <a:spcPts val="0"/>
              </a:spcAft>
              <a:buClr>
                <a:schemeClr val="lt1"/>
              </a:buClr>
              <a:buSzPts val="2400"/>
              <a:buFont typeface="Arial"/>
              <a:buNone/>
              <a:defRPr sz="2400" b="0">
                <a:solidFill>
                  <a:schemeClr val="lt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0" name="Google Shape;160;p24"/>
          <p:cNvSpPr txBox="1">
            <a:spLocks noGrp="1"/>
          </p:cNvSpPr>
          <p:nvPr>
            <p:ph type="body" idx="2"/>
          </p:nvPr>
        </p:nvSpPr>
        <p:spPr>
          <a:xfrm>
            <a:off x="4645026" y="5410200"/>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lstStyle>
            <a:lvl1pPr marL="457200" marR="0" lvl="0" indent="-228600" algn="l" rtl="0">
              <a:spcBef>
                <a:spcPts val="480"/>
              </a:spcBef>
              <a:spcAft>
                <a:spcPts val="0"/>
              </a:spcAft>
              <a:buClr>
                <a:schemeClr val="lt1"/>
              </a:buClr>
              <a:buSzPts val="2400"/>
              <a:buFont typeface="Arial"/>
              <a:buNone/>
              <a:defRPr sz="2400" b="0">
                <a:solidFill>
                  <a:schemeClr val="lt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1" name="Google Shape;161;p24"/>
          <p:cNvSpPr txBox="1">
            <a:spLocks noGrp="1"/>
          </p:cNvSpPr>
          <p:nvPr>
            <p:ph type="body" idx="3"/>
          </p:nvPr>
        </p:nvSpPr>
        <p:spPr>
          <a:xfrm>
            <a:off x="457200" y="1444294"/>
            <a:ext cx="4040188" cy="394176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2" name="Google Shape;162;p24"/>
          <p:cNvSpPr txBox="1">
            <a:spLocks noGrp="1"/>
          </p:cNvSpPr>
          <p:nvPr>
            <p:ph type="body" idx="4"/>
          </p:nvPr>
        </p:nvSpPr>
        <p:spPr>
          <a:xfrm>
            <a:off x="4645025" y="1444294"/>
            <a:ext cx="4041775" cy="3941763"/>
          </a:xfrm>
          <a:prstGeom prst="rect">
            <a:avLst/>
          </a:prstGeom>
          <a:noFill/>
          <a:ln>
            <a:noFill/>
          </a:ln>
        </p:spPr>
        <p:txBody>
          <a:bodyPr spcFirstLastPara="1" wrap="square" lIns="91425" tIns="45700" rIns="91425" bIns="45700" anchor="t" anchorCtr="0"/>
          <a:lstStyle>
            <a:lvl1pPr marL="457200" marR="0" lvl="0" indent="-381000" algn="l" rtl="0">
              <a:spcBef>
                <a:spcPts val="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3" name="Google Shape;163;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6"/>
        <p:cNvGrpSpPr/>
        <p:nvPr/>
      </p:nvGrpSpPr>
      <p:grpSpPr>
        <a:xfrm>
          <a:off x="0" y="0"/>
          <a:ext cx="0" cy="0"/>
          <a:chOff x="0" y="0"/>
          <a:chExt cx="0" cy="0"/>
        </a:xfrm>
      </p:grpSpPr>
      <p:sp>
        <p:nvSpPr>
          <p:cNvPr id="167" name="Google Shape;167;p25"/>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8" name="Google Shape;16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
        <p:nvSpPr>
          <p:cNvPr id="171" name="Google Shape;171;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32"/>
        <p:cNvGrpSpPr/>
        <p:nvPr/>
      </p:nvGrpSpPr>
      <p:grpSpPr>
        <a:xfrm>
          <a:off x="0" y="0"/>
          <a:ext cx="0" cy="0"/>
          <a:chOff x="0" y="0"/>
          <a:chExt cx="0" cy="0"/>
        </a:xfrm>
      </p:grpSpPr>
      <p:pic>
        <p:nvPicPr>
          <p:cNvPr id="33" name="Google Shape;33;p5"/>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34" name="Google Shape;34;p5"/>
          <p:cNvPicPr preferRelativeResize="0"/>
          <p:nvPr/>
        </p:nvPicPr>
        <p:blipFill rotWithShape="1">
          <a:blip r:embed="rId3">
            <a:alphaModFix/>
          </a:blip>
          <a:srcRect/>
          <a:stretch/>
        </p:blipFill>
        <p:spPr>
          <a:xfrm>
            <a:off x="0" y="0"/>
            <a:ext cx="9144000" cy="1371600"/>
          </a:xfrm>
          <a:prstGeom prst="rect">
            <a:avLst/>
          </a:prstGeom>
          <a:noFill/>
          <a:ln>
            <a:noFill/>
          </a:ln>
        </p:spPr>
      </p:pic>
      <p:pic>
        <p:nvPicPr>
          <p:cNvPr id="35" name="Google Shape;35;p5"/>
          <p:cNvPicPr preferRelativeResize="0"/>
          <p:nvPr/>
        </p:nvPicPr>
        <p:blipFill rotWithShape="1">
          <a:blip r:embed="rId4">
            <a:alphaModFix/>
          </a:blip>
          <a:srcRect/>
          <a:stretch/>
        </p:blipFill>
        <p:spPr>
          <a:xfrm>
            <a:off x="7802906" y="178157"/>
            <a:ext cx="1016000" cy="1041400"/>
          </a:xfrm>
          <a:prstGeom prst="rect">
            <a:avLst/>
          </a:prstGeom>
          <a:noFill/>
          <a:ln>
            <a:noFill/>
          </a:ln>
        </p:spPr>
      </p:pic>
      <p:sp>
        <p:nvSpPr>
          <p:cNvPr id="36" name="Google Shape;36;p5"/>
          <p:cNvSpPr txBox="1">
            <a:spLocks noGrp="1"/>
          </p:cNvSpPr>
          <p:nvPr>
            <p:ph type="body" idx="1"/>
          </p:nvPr>
        </p:nvSpPr>
        <p:spPr>
          <a:xfrm>
            <a:off x="236306" y="360363"/>
            <a:ext cx="7274157" cy="858837"/>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body" idx="2"/>
          </p:nvPr>
        </p:nvSpPr>
        <p:spPr>
          <a:xfrm>
            <a:off x="236538" y="1535112"/>
            <a:ext cx="8712200" cy="515937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mp; Content">
  <p:cSld name="1_Title &amp; Content">
    <p:spTree>
      <p:nvGrpSpPr>
        <p:cNvPr id="1" name="Shape 38"/>
        <p:cNvGrpSpPr/>
        <p:nvPr/>
      </p:nvGrpSpPr>
      <p:grpSpPr>
        <a:xfrm>
          <a:off x="0" y="0"/>
          <a:ext cx="0" cy="0"/>
          <a:chOff x="0" y="0"/>
          <a:chExt cx="0" cy="0"/>
        </a:xfrm>
      </p:grpSpPr>
      <p:pic>
        <p:nvPicPr>
          <p:cNvPr id="39" name="Google Shape;39;p6"/>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40" name="Google Shape;40;p6"/>
          <p:cNvPicPr preferRelativeResize="0"/>
          <p:nvPr/>
        </p:nvPicPr>
        <p:blipFill rotWithShape="1">
          <a:blip r:embed="rId3">
            <a:alphaModFix/>
          </a:blip>
          <a:srcRect/>
          <a:stretch/>
        </p:blipFill>
        <p:spPr>
          <a:xfrm>
            <a:off x="0" y="0"/>
            <a:ext cx="9144000" cy="1371600"/>
          </a:xfrm>
          <a:prstGeom prst="rect">
            <a:avLst/>
          </a:prstGeom>
          <a:noFill/>
          <a:ln>
            <a:noFill/>
          </a:ln>
        </p:spPr>
      </p:pic>
      <p:pic>
        <p:nvPicPr>
          <p:cNvPr id="41" name="Google Shape;41;p6"/>
          <p:cNvPicPr preferRelativeResize="0"/>
          <p:nvPr/>
        </p:nvPicPr>
        <p:blipFill rotWithShape="1">
          <a:blip r:embed="rId4">
            <a:alphaModFix/>
          </a:blip>
          <a:srcRect/>
          <a:stretch/>
        </p:blipFill>
        <p:spPr>
          <a:xfrm>
            <a:off x="7802906" y="178157"/>
            <a:ext cx="1016000" cy="1041400"/>
          </a:xfrm>
          <a:prstGeom prst="rect">
            <a:avLst/>
          </a:prstGeom>
          <a:noFill/>
          <a:ln>
            <a:noFill/>
          </a:ln>
        </p:spPr>
      </p:pic>
      <p:sp>
        <p:nvSpPr>
          <p:cNvPr id="42" name="Google Shape;42;p6"/>
          <p:cNvSpPr txBox="1">
            <a:spLocks noGrp="1"/>
          </p:cNvSpPr>
          <p:nvPr>
            <p:ph type="body" idx="1"/>
          </p:nvPr>
        </p:nvSpPr>
        <p:spPr>
          <a:xfrm>
            <a:off x="236306" y="360363"/>
            <a:ext cx="7274157" cy="858837"/>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236538" y="1469204"/>
            <a:ext cx="4273817" cy="5225284"/>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4690269" y="1469204"/>
            <a:ext cx="4273817" cy="5225284"/>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5"/>
        <p:cNvGrpSpPr/>
        <p:nvPr/>
      </p:nvGrpSpPr>
      <p:grpSpPr>
        <a:xfrm>
          <a:off x="0" y="0"/>
          <a:ext cx="0" cy="0"/>
          <a:chOff x="0" y="0"/>
          <a:chExt cx="0" cy="0"/>
        </a:xfrm>
      </p:grpSpPr>
      <p:pic>
        <p:nvPicPr>
          <p:cNvPr id="46" name="Google Shape;46;p7"/>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47" name="Google Shape;47;p7"/>
          <p:cNvPicPr preferRelativeResize="0"/>
          <p:nvPr/>
        </p:nvPicPr>
        <p:blipFill rotWithShape="1">
          <a:blip r:embed="rId3">
            <a:alphaModFix/>
          </a:blip>
          <a:srcRect/>
          <a:stretch/>
        </p:blipFill>
        <p:spPr>
          <a:xfrm>
            <a:off x="0" y="0"/>
            <a:ext cx="9144000" cy="1371600"/>
          </a:xfrm>
          <a:prstGeom prst="rect">
            <a:avLst/>
          </a:prstGeom>
          <a:noFill/>
          <a:ln>
            <a:noFill/>
          </a:ln>
        </p:spPr>
      </p:pic>
      <p:pic>
        <p:nvPicPr>
          <p:cNvPr id="48" name="Google Shape;48;p7"/>
          <p:cNvPicPr preferRelativeResize="0"/>
          <p:nvPr/>
        </p:nvPicPr>
        <p:blipFill rotWithShape="1">
          <a:blip r:embed="rId4">
            <a:alphaModFix/>
          </a:blip>
          <a:srcRect/>
          <a:stretch/>
        </p:blipFill>
        <p:spPr>
          <a:xfrm>
            <a:off x="7802906" y="178157"/>
            <a:ext cx="1016000" cy="1041400"/>
          </a:xfrm>
          <a:prstGeom prst="rect">
            <a:avLst/>
          </a:prstGeom>
          <a:noFill/>
          <a:ln>
            <a:noFill/>
          </a:ln>
        </p:spPr>
      </p:pic>
      <p:sp>
        <p:nvSpPr>
          <p:cNvPr id="49" name="Google Shape;49;p7"/>
          <p:cNvSpPr txBox="1">
            <a:spLocks noGrp="1"/>
          </p:cNvSpPr>
          <p:nvPr>
            <p:ph type="body" idx="1"/>
          </p:nvPr>
        </p:nvSpPr>
        <p:spPr>
          <a:xfrm>
            <a:off x="236306" y="360363"/>
            <a:ext cx="7274157" cy="858837"/>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body" idx="2"/>
          </p:nvPr>
        </p:nvSpPr>
        <p:spPr>
          <a:xfrm>
            <a:off x="236538" y="2237574"/>
            <a:ext cx="4273817" cy="4456914"/>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body" idx="3"/>
          </p:nvPr>
        </p:nvSpPr>
        <p:spPr>
          <a:xfrm>
            <a:off x="4590561" y="2237574"/>
            <a:ext cx="4228345" cy="445691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body" idx="4"/>
          </p:nvPr>
        </p:nvSpPr>
        <p:spPr>
          <a:xfrm>
            <a:off x="236538" y="1509713"/>
            <a:ext cx="4273817" cy="709612"/>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body" idx="5"/>
          </p:nvPr>
        </p:nvSpPr>
        <p:spPr>
          <a:xfrm>
            <a:off x="4590561" y="1506825"/>
            <a:ext cx="4228345" cy="709612"/>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4"/>
        <p:cNvGrpSpPr/>
        <p:nvPr/>
      </p:nvGrpSpPr>
      <p:grpSpPr>
        <a:xfrm>
          <a:off x="0" y="0"/>
          <a:ext cx="0" cy="0"/>
          <a:chOff x="0" y="0"/>
          <a:chExt cx="0" cy="0"/>
        </a:xfrm>
      </p:grpSpPr>
      <p:pic>
        <p:nvPicPr>
          <p:cNvPr id="55" name="Google Shape;55;p8"/>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56" name="Google Shape;56;p8"/>
          <p:cNvPicPr preferRelativeResize="0"/>
          <p:nvPr/>
        </p:nvPicPr>
        <p:blipFill rotWithShape="1">
          <a:blip r:embed="rId3">
            <a:alphaModFix/>
          </a:blip>
          <a:srcRect/>
          <a:stretch/>
        </p:blipFill>
        <p:spPr>
          <a:xfrm>
            <a:off x="0" y="0"/>
            <a:ext cx="9144000" cy="1371600"/>
          </a:xfrm>
          <a:prstGeom prst="rect">
            <a:avLst/>
          </a:prstGeom>
          <a:noFill/>
          <a:ln>
            <a:noFill/>
          </a:ln>
        </p:spPr>
      </p:pic>
      <p:pic>
        <p:nvPicPr>
          <p:cNvPr id="57" name="Google Shape;57;p8"/>
          <p:cNvPicPr preferRelativeResize="0"/>
          <p:nvPr/>
        </p:nvPicPr>
        <p:blipFill rotWithShape="1">
          <a:blip r:embed="rId4">
            <a:alphaModFix/>
          </a:blip>
          <a:srcRect/>
          <a:stretch/>
        </p:blipFill>
        <p:spPr>
          <a:xfrm>
            <a:off x="7802906" y="178157"/>
            <a:ext cx="1016000" cy="1041400"/>
          </a:xfrm>
          <a:prstGeom prst="rect">
            <a:avLst/>
          </a:prstGeom>
          <a:noFill/>
          <a:ln>
            <a:noFill/>
          </a:ln>
        </p:spPr>
      </p:pic>
      <p:sp>
        <p:nvSpPr>
          <p:cNvPr id="58" name="Google Shape;58;p8"/>
          <p:cNvSpPr txBox="1">
            <a:spLocks noGrp="1"/>
          </p:cNvSpPr>
          <p:nvPr>
            <p:ph type="body" idx="1"/>
          </p:nvPr>
        </p:nvSpPr>
        <p:spPr>
          <a:xfrm>
            <a:off x="236306" y="360363"/>
            <a:ext cx="7274157" cy="858837"/>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Google Shape;59;p8"/>
          <p:cNvSpPr txBox="1">
            <a:spLocks noGrp="1"/>
          </p:cNvSpPr>
          <p:nvPr>
            <p:ph type="body" idx="2"/>
          </p:nvPr>
        </p:nvSpPr>
        <p:spPr>
          <a:xfrm>
            <a:off x="4397339" y="1535112"/>
            <a:ext cx="4551399" cy="515937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Google Shape;60;p8"/>
          <p:cNvSpPr txBox="1">
            <a:spLocks noGrp="1"/>
          </p:cNvSpPr>
          <p:nvPr>
            <p:ph type="body" idx="3"/>
          </p:nvPr>
        </p:nvSpPr>
        <p:spPr>
          <a:xfrm>
            <a:off x="360363" y="1535113"/>
            <a:ext cx="3883025" cy="1043700"/>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8"/>
          <p:cNvSpPr txBox="1">
            <a:spLocks noGrp="1"/>
          </p:cNvSpPr>
          <p:nvPr>
            <p:ph type="body" idx="4"/>
          </p:nvPr>
        </p:nvSpPr>
        <p:spPr>
          <a:xfrm>
            <a:off x="360363" y="2578100"/>
            <a:ext cx="3883025" cy="41163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2"/>
        <p:cNvGrpSpPr/>
        <p:nvPr/>
      </p:nvGrpSpPr>
      <p:grpSpPr>
        <a:xfrm>
          <a:off x="0" y="0"/>
          <a:ext cx="0" cy="0"/>
          <a:chOff x="0" y="0"/>
          <a:chExt cx="0" cy="0"/>
        </a:xfrm>
      </p:grpSpPr>
      <p:pic>
        <p:nvPicPr>
          <p:cNvPr id="63" name="Google Shape;63;p9"/>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64" name="Google Shape;64;p9"/>
          <p:cNvPicPr preferRelativeResize="0"/>
          <p:nvPr/>
        </p:nvPicPr>
        <p:blipFill rotWithShape="1">
          <a:blip r:embed="rId3">
            <a:alphaModFix/>
          </a:blip>
          <a:srcRect/>
          <a:stretch/>
        </p:blipFill>
        <p:spPr>
          <a:xfrm>
            <a:off x="0" y="0"/>
            <a:ext cx="9144000" cy="1371600"/>
          </a:xfrm>
          <a:prstGeom prst="rect">
            <a:avLst/>
          </a:prstGeom>
          <a:noFill/>
          <a:ln>
            <a:noFill/>
          </a:ln>
        </p:spPr>
      </p:pic>
      <p:pic>
        <p:nvPicPr>
          <p:cNvPr id="65" name="Google Shape;65;p9"/>
          <p:cNvPicPr preferRelativeResize="0"/>
          <p:nvPr/>
        </p:nvPicPr>
        <p:blipFill rotWithShape="1">
          <a:blip r:embed="rId4">
            <a:alphaModFix/>
          </a:blip>
          <a:srcRect/>
          <a:stretch/>
        </p:blipFill>
        <p:spPr>
          <a:xfrm>
            <a:off x="7802906" y="178157"/>
            <a:ext cx="1016000" cy="1041400"/>
          </a:xfrm>
          <a:prstGeom prst="rect">
            <a:avLst/>
          </a:prstGeom>
          <a:noFill/>
          <a:ln>
            <a:noFill/>
          </a:ln>
        </p:spPr>
      </p:pic>
      <p:sp>
        <p:nvSpPr>
          <p:cNvPr id="66" name="Google Shape;66;p9"/>
          <p:cNvSpPr txBox="1">
            <a:spLocks noGrp="1"/>
          </p:cNvSpPr>
          <p:nvPr>
            <p:ph type="body" idx="1"/>
          </p:nvPr>
        </p:nvSpPr>
        <p:spPr>
          <a:xfrm>
            <a:off x="236306" y="360363"/>
            <a:ext cx="7274157" cy="858837"/>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Google Shape;67;p9"/>
          <p:cNvSpPr txBox="1">
            <a:spLocks noGrp="1"/>
          </p:cNvSpPr>
          <p:nvPr>
            <p:ph type="body" idx="2"/>
          </p:nvPr>
        </p:nvSpPr>
        <p:spPr>
          <a:xfrm>
            <a:off x="360363" y="1535113"/>
            <a:ext cx="3883025" cy="1043700"/>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Google Shape;68;p9"/>
          <p:cNvSpPr txBox="1">
            <a:spLocks noGrp="1"/>
          </p:cNvSpPr>
          <p:nvPr>
            <p:ph type="body" idx="3"/>
          </p:nvPr>
        </p:nvSpPr>
        <p:spPr>
          <a:xfrm>
            <a:off x="360363" y="2578100"/>
            <a:ext cx="3883025" cy="41163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9"/>
          <p:cNvSpPr>
            <a:spLocks noGrp="1"/>
          </p:cNvSpPr>
          <p:nvPr>
            <p:ph type="pic" idx="4"/>
          </p:nvPr>
        </p:nvSpPr>
        <p:spPr>
          <a:xfrm>
            <a:off x="4443412" y="1535112"/>
            <a:ext cx="4500563" cy="5159375"/>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genda Chart Layout">
  <p:cSld name="Agenda Chart Layout">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2331171" y="2697399"/>
            <a:ext cx="4623292" cy="1769128"/>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title"/>
          </p:nvPr>
        </p:nvSpPr>
        <p:spPr>
          <a:xfrm>
            <a:off x="168404" y="53577"/>
            <a:ext cx="8680777" cy="834432"/>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_Comparison" type="twoTxTwoObj">
  <p:cSld name="TWO_OBJECTS_WITH_TEXT">
    <p:bg>
      <p:bgPr>
        <a:gradFill>
          <a:gsLst>
            <a:gs pos="0">
              <a:schemeClr val="lt1"/>
            </a:gs>
            <a:gs pos="100000">
              <a:srgbClr val="939393"/>
            </a:gs>
          </a:gsLst>
          <a:path path="circle">
            <a:fillToRect l="50000" t="50000" r="50000" b="50000"/>
          </a:path>
          <a:tileRect/>
        </a:gradFill>
        <a:effectLst/>
      </p:bgPr>
    </p:bg>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Google Shape;75;p11"/>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lstStyle>
            <a:lvl1pPr marL="457200" marR="0" lvl="0" indent="-228600" algn="l" rtl="0">
              <a:spcBef>
                <a:spcPts val="48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body" idx="2"/>
          </p:nvPr>
        </p:nvSpPr>
        <p:spPr>
          <a:xfrm>
            <a:off x="4645026" y="5410200"/>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lstStyle>
            <a:lvl1pPr marL="457200" marR="0" lvl="0" indent="-228600" algn="l" rtl="0">
              <a:spcBef>
                <a:spcPts val="48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body" idx="3"/>
          </p:nvPr>
        </p:nvSpPr>
        <p:spPr>
          <a:xfrm>
            <a:off x="457200" y="1444294"/>
            <a:ext cx="4040188" cy="394176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Google Shape;78;p11"/>
          <p:cNvSpPr txBox="1">
            <a:spLocks noGrp="1"/>
          </p:cNvSpPr>
          <p:nvPr>
            <p:ph type="body" idx="4"/>
          </p:nvPr>
        </p:nvSpPr>
        <p:spPr>
          <a:xfrm>
            <a:off x="4645025" y="1444294"/>
            <a:ext cx="4041775" cy="3941763"/>
          </a:xfrm>
          <a:prstGeom prst="rect">
            <a:avLst/>
          </a:prstGeom>
          <a:noFill/>
          <a:ln>
            <a:noFill/>
          </a:ln>
        </p:spPr>
        <p:txBody>
          <a:bodyPr spcFirstLastPara="1" wrap="square" lIns="91425" tIns="45700" rIns="91425" bIns="45700" anchor="t" anchorCtr="0"/>
          <a:lstStyle>
            <a:lvl1pPr marL="457200" marR="0" lvl="0" indent="-381000" algn="l" rtl="0">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
          <p:cNvPicPr preferRelativeResize="0"/>
          <p:nvPr/>
        </p:nvPicPr>
        <p:blipFill rotWithShape="1">
          <a:blip r:embed="rId15">
            <a:alphaModFix/>
          </a:blip>
          <a:srcRect/>
          <a:stretch/>
        </p:blipFill>
        <p:spPr>
          <a:xfrm>
            <a:off x="0" y="3520647"/>
            <a:ext cx="9144000" cy="2260600"/>
          </a:xfrm>
          <a:prstGeom prst="rect">
            <a:avLst/>
          </a:prstGeom>
          <a:noFill/>
          <a:ln>
            <a:noFill/>
          </a:ln>
        </p:spPr>
      </p:pic>
      <p:pic>
        <p:nvPicPr>
          <p:cNvPr id="14" name="Google Shape;14;p1"/>
          <p:cNvPicPr preferRelativeResize="0"/>
          <p:nvPr/>
        </p:nvPicPr>
        <p:blipFill rotWithShape="1">
          <a:blip r:embed="rId16">
            <a:alphaModFix/>
          </a:blip>
          <a:srcRect/>
          <a:stretch/>
        </p:blipFill>
        <p:spPr>
          <a:xfrm>
            <a:off x="7789883" y="5412660"/>
            <a:ext cx="922531" cy="943690"/>
          </a:xfrm>
          <a:prstGeom prst="rect">
            <a:avLst/>
          </a:prstGeom>
          <a:noFill/>
          <a:ln>
            <a:noFill/>
          </a:ln>
        </p:spPr>
      </p:pic>
      <p:pic>
        <p:nvPicPr>
          <p:cNvPr id="15" name="Google Shape;15;p1"/>
          <p:cNvPicPr preferRelativeResize="0"/>
          <p:nvPr/>
        </p:nvPicPr>
        <p:blipFill rotWithShape="1">
          <a:blip r:embed="rId17">
            <a:alphaModFix/>
          </a:blip>
          <a:srcRect/>
          <a:stretch/>
        </p:blipFill>
        <p:spPr>
          <a:xfrm>
            <a:off x="824875" y="1820447"/>
            <a:ext cx="7495887" cy="78110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3" r:id="rId11"/>
    <p:sldLayoutId id="2147483674" r:id="rId12"/>
    <p:sldLayoutId id="2147483675"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2" name="Google Shape;92;p13"/>
          <p:cNvPicPr preferRelativeResize="0"/>
          <p:nvPr/>
        </p:nvPicPr>
        <p:blipFill rotWithShape="1">
          <a:blip r:embed="rId14">
            <a:alphaModFix/>
          </a:blip>
          <a:srcRect/>
          <a:stretch/>
        </p:blipFill>
        <p:spPr>
          <a:xfrm>
            <a:off x="0" y="3520647"/>
            <a:ext cx="9144000" cy="2260600"/>
          </a:xfrm>
          <a:prstGeom prst="rect">
            <a:avLst/>
          </a:prstGeom>
          <a:noFill/>
          <a:ln>
            <a:noFill/>
          </a:ln>
        </p:spPr>
      </p:pic>
      <p:pic>
        <p:nvPicPr>
          <p:cNvPr id="93" name="Google Shape;93;p13"/>
          <p:cNvPicPr preferRelativeResize="0"/>
          <p:nvPr/>
        </p:nvPicPr>
        <p:blipFill rotWithShape="1">
          <a:blip r:embed="rId15">
            <a:alphaModFix/>
          </a:blip>
          <a:srcRect/>
          <a:stretch/>
        </p:blipFill>
        <p:spPr>
          <a:xfrm>
            <a:off x="7789883" y="5412660"/>
            <a:ext cx="922531" cy="943690"/>
          </a:xfrm>
          <a:prstGeom prst="rect">
            <a:avLst/>
          </a:prstGeom>
          <a:noFill/>
          <a:ln>
            <a:noFill/>
          </a:ln>
        </p:spPr>
      </p:pic>
      <p:pic>
        <p:nvPicPr>
          <p:cNvPr id="94" name="Google Shape;94;p13"/>
          <p:cNvPicPr preferRelativeResize="0"/>
          <p:nvPr/>
        </p:nvPicPr>
        <p:blipFill rotWithShape="1">
          <a:blip r:embed="rId16">
            <a:alphaModFix/>
          </a:blip>
          <a:srcRect/>
          <a:stretch/>
        </p:blipFill>
        <p:spPr>
          <a:xfrm>
            <a:off x="824875" y="1820447"/>
            <a:ext cx="7495887" cy="78110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hemeOverride" Target="../theme/themeOverride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hemeOverride" Target="../theme/themeOverride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6.xml"/><Relationship Id="rId1" Type="http://schemas.openxmlformats.org/officeDocument/2006/relationships/themeOverride" Target="../theme/themeOverride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txBox="1">
            <a:spLocks noGrp="1"/>
          </p:cNvSpPr>
          <p:nvPr>
            <p:ph type="ctrTitle" idx="4294967295"/>
          </p:nvPr>
        </p:nvSpPr>
        <p:spPr>
          <a:xfrm>
            <a:off x="609600" y="2667000"/>
            <a:ext cx="7772400" cy="15795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959"/>
              <a:buFont typeface="Calibri"/>
              <a:buNone/>
            </a:pPr>
            <a:r>
              <a:rPr lang="en-US" sz="3959" b="1" i="1" u="none" strike="noStrike" cap="none">
                <a:solidFill>
                  <a:schemeClr val="dk1"/>
                </a:solidFill>
                <a:latin typeface="Calibri"/>
                <a:ea typeface="Calibri"/>
                <a:cs typeface="Calibri"/>
                <a:sym typeface="Calibri"/>
              </a:rPr>
              <a:t>WASC Executive Review Committee Meeting</a:t>
            </a:r>
            <a:r>
              <a:rPr lang="en-US" sz="3959" b="1" i="0" u="none" strike="noStrike" cap="none">
                <a:solidFill>
                  <a:schemeClr val="dk1"/>
                </a:solidFill>
                <a:latin typeface="Calibri"/>
                <a:ea typeface="Calibri"/>
                <a:cs typeface="Calibri"/>
                <a:sym typeface="Calibri"/>
              </a:rPr>
              <a:t/>
            </a:r>
            <a:br>
              <a:rPr lang="en-US" sz="3959" b="1" i="0" u="none" strike="noStrike" cap="none">
                <a:solidFill>
                  <a:schemeClr val="dk1"/>
                </a:solidFill>
                <a:latin typeface="Calibri"/>
                <a:ea typeface="Calibri"/>
                <a:cs typeface="Calibri"/>
                <a:sym typeface="Calibri"/>
              </a:rPr>
            </a:br>
            <a:r>
              <a:rPr lang="en-US" sz="3959" b="0" i="0" u="none" strike="noStrike" cap="none">
                <a:solidFill>
                  <a:schemeClr val="dk1"/>
                </a:solidFill>
                <a:latin typeface="Calibri"/>
                <a:ea typeface="Calibri"/>
                <a:cs typeface="Calibri"/>
                <a:sym typeface="Calibri"/>
              </a:rPr>
              <a:t/>
            </a:r>
            <a:br>
              <a:rPr lang="en-US" sz="3959" b="0" i="0" u="none" strike="noStrike" cap="none">
                <a:solidFill>
                  <a:schemeClr val="dk1"/>
                </a:solidFill>
                <a:latin typeface="Calibri"/>
                <a:ea typeface="Calibri"/>
                <a:cs typeface="Calibri"/>
                <a:sym typeface="Calibri"/>
              </a:rPr>
            </a:br>
            <a:endParaRPr sz="3959">
              <a:solidFill>
                <a:schemeClr val="dk1"/>
              </a:solidFill>
              <a:latin typeface="Calibri"/>
              <a:ea typeface="Calibri"/>
              <a:cs typeface="Calibri"/>
              <a:sym typeface="Calibri"/>
            </a:endParaRPr>
          </a:p>
        </p:txBody>
      </p:sp>
      <p:sp>
        <p:nvSpPr>
          <p:cNvPr id="177" name="Google Shape;177;p26"/>
          <p:cNvSpPr txBox="1">
            <a:spLocks noGrp="1"/>
          </p:cNvSpPr>
          <p:nvPr>
            <p:ph type="subTitle" idx="4294967295"/>
          </p:nvPr>
        </p:nvSpPr>
        <p:spPr>
          <a:xfrm>
            <a:off x="1066800" y="5715000"/>
            <a:ext cx="666928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Arial"/>
              <a:buNone/>
            </a:pPr>
            <a:r>
              <a:rPr lang="en-US" sz="2400" i="1" dirty="0" smtClean="0">
                <a:solidFill>
                  <a:schemeClr val="dk1"/>
                </a:solidFill>
                <a:latin typeface="Calibri"/>
                <a:ea typeface="Calibri"/>
                <a:cs typeface="Calibri"/>
                <a:sym typeface="Calibri"/>
              </a:rPr>
              <a:t>May 7, 2019</a:t>
            </a:r>
            <a:endParaRPr sz="2400" b="0" i="1" u="none" strike="noStrike" cap="none" dirty="0">
              <a:solidFill>
                <a:schemeClr val="dk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Tree>
    <p:extLst>
      <p:ext uri="{BB962C8B-B14F-4D97-AF65-F5344CB8AC3E}">
        <p14:creationId xmlns:p14="http://schemas.microsoft.com/office/powerpoint/2010/main" val="2693353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p31"/>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b="1" dirty="0">
                <a:latin typeface="Gill Sans MT" panose="020B0502020104020203" pitchFamily="34" charset="0"/>
              </a:rPr>
              <a:t>Goal 2: Co-Curricular Priorities </a:t>
            </a:r>
            <a:endParaRPr b="1" dirty="0">
              <a:latin typeface="Gill Sans MT" panose="020B0502020104020203" pitchFamily="34" charset="0"/>
            </a:endParaRPr>
          </a:p>
        </p:txBody>
      </p:sp>
      <p:sp>
        <p:nvSpPr>
          <p:cNvPr id="209" name="Google Shape;209;p31"/>
          <p:cNvSpPr txBox="1"/>
          <p:nvPr/>
        </p:nvSpPr>
        <p:spPr>
          <a:xfrm>
            <a:off x="236306" y="1533832"/>
            <a:ext cx="8652055" cy="5201265"/>
          </a:xfrm>
          <a:prstGeom prst="rect">
            <a:avLst/>
          </a:prstGeom>
          <a:noFill/>
          <a:ln>
            <a:noFill/>
          </a:ln>
        </p:spPr>
        <p:txBody>
          <a:bodyPr spcFirstLastPara="1" wrap="square" lIns="91425" tIns="91425" rIns="91425" bIns="91425" anchor="t" anchorCtr="0">
            <a:noAutofit/>
          </a:bodyPr>
          <a:lstStyle/>
          <a:p>
            <a:pPr lvl="0" algn="l" rtl="0">
              <a:lnSpc>
                <a:spcPct val="115000"/>
              </a:lnSpc>
              <a:spcBef>
                <a:spcPts val="800"/>
              </a:spcBef>
              <a:spcAft>
                <a:spcPts val="0"/>
              </a:spcAft>
              <a:buClr>
                <a:schemeClr val="dk1"/>
              </a:buClr>
              <a:buSzPts val="1100"/>
            </a:pPr>
            <a:r>
              <a:rPr lang="en-US" sz="2400" b="1" dirty="0" smtClean="0">
                <a:solidFill>
                  <a:schemeClr val="dk1"/>
                </a:solidFill>
                <a:latin typeface="Gill Sans MT" panose="020B0502020104020203" pitchFamily="34" charset="0"/>
                <a:ea typeface="Calibri"/>
                <a:cs typeface="Calibri"/>
                <a:sym typeface="Calibri"/>
              </a:rPr>
              <a:t>1. Communication</a:t>
            </a:r>
            <a:endParaRPr sz="2400" b="1" dirty="0">
              <a:solidFill>
                <a:schemeClr val="dk1"/>
              </a:solidFill>
              <a:latin typeface="Gill Sans MT" panose="020B0502020104020203" pitchFamily="34" charset="0"/>
              <a:ea typeface="Calibri"/>
              <a:cs typeface="Calibri"/>
              <a:sym typeface="Calibri"/>
            </a:endParaRPr>
          </a:p>
          <a:p>
            <a:pPr marL="0" lvl="0" indent="0" algn="l" rtl="0">
              <a:lnSpc>
                <a:spcPct val="115000"/>
              </a:lnSpc>
              <a:spcBef>
                <a:spcPts val="700"/>
              </a:spcBef>
              <a:spcAft>
                <a:spcPts val="0"/>
              </a:spcAft>
              <a:buClr>
                <a:schemeClr val="dk1"/>
              </a:buClr>
              <a:buSzPts val="1100"/>
              <a:buFont typeface="Arial"/>
              <a:buNone/>
            </a:pPr>
            <a:r>
              <a:rPr lang="en-US" sz="2400" dirty="0">
                <a:solidFill>
                  <a:schemeClr val="dk1"/>
                </a:solidFill>
                <a:latin typeface="Gill Sans MT" panose="020B0502020104020203" pitchFamily="34" charset="0"/>
                <a:ea typeface="Calibri"/>
                <a:cs typeface="Calibri"/>
                <a:sym typeface="Calibri"/>
              </a:rPr>
              <a:t>Better communication and marketing of events to parents, students and staff</a:t>
            </a:r>
            <a:endParaRPr sz="2400" dirty="0">
              <a:solidFill>
                <a:schemeClr val="dk1"/>
              </a:solidFill>
              <a:latin typeface="Gill Sans MT" panose="020B0502020104020203" pitchFamily="34" charset="0"/>
              <a:ea typeface="Calibri"/>
              <a:cs typeface="Calibri"/>
              <a:sym typeface="Calibri"/>
            </a:endParaRPr>
          </a:p>
          <a:p>
            <a:pPr marL="0" lvl="0" indent="0" algn="l" rtl="0">
              <a:lnSpc>
                <a:spcPct val="115000"/>
              </a:lnSpc>
              <a:spcBef>
                <a:spcPts val="800"/>
              </a:spcBef>
              <a:spcAft>
                <a:spcPts val="0"/>
              </a:spcAft>
              <a:buClr>
                <a:schemeClr val="dk1"/>
              </a:buClr>
              <a:buSzPts val="1100"/>
              <a:buFont typeface="Arial"/>
              <a:buNone/>
            </a:pPr>
            <a:r>
              <a:rPr lang="en-US" sz="2400" b="1" dirty="0" smtClean="0">
                <a:solidFill>
                  <a:schemeClr val="dk1"/>
                </a:solidFill>
                <a:latin typeface="Gill Sans MT" panose="020B0502020104020203" pitchFamily="34" charset="0"/>
                <a:ea typeface="Calibri"/>
                <a:cs typeface="Calibri"/>
                <a:sym typeface="Calibri"/>
              </a:rPr>
              <a:t>2. Engagement</a:t>
            </a:r>
            <a:endParaRPr sz="2400" b="1" dirty="0">
              <a:solidFill>
                <a:schemeClr val="dk1"/>
              </a:solidFill>
              <a:latin typeface="Gill Sans MT" panose="020B0502020104020203" pitchFamily="34" charset="0"/>
              <a:ea typeface="Calibri"/>
              <a:cs typeface="Calibri"/>
              <a:sym typeface="Calibri"/>
            </a:endParaRPr>
          </a:p>
          <a:p>
            <a:pPr marL="0" lvl="0" indent="0" algn="l" rtl="0">
              <a:lnSpc>
                <a:spcPct val="115000"/>
              </a:lnSpc>
              <a:spcBef>
                <a:spcPts val="700"/>
              </a:spcBef>
              <a:spcAft>
                <a:spcPts val="0"/>
              </a:spcAft>
              <a:buClr>
                <a:schemeClr val="dk1"/>
              </a:buClr>
              <a:buSzPts val="1100"/>
              <a:buFont typeface="Arial"/>
              <a:buNone/>
            </a:pPr>
            <a:r>
              <a:rPr lang="en-US" sz="2400" dirty="0">
                <a:solidFill>
                  <a:schemeClr val="dk1"/>
                </a:solidFill>
                <a:latin typeface="Gill Sans MT" panose="020B0502020104020203" pitchFamily="34" charset="0"/>
                <a:ea typeface="Calibri"/>
                <a:cs typeface="Calibri"/>
                <a:sym typeface="Calibri"/>
              </a:rPr>
              <a:t>Increase student and parent engagement for students and families who are not connected/show low involvement with activities and events</a:t>
            </a:r>
            <a:endParaRPr sz="2400" dirty="0">
              <a:solidFill>
                <a:schemeClr val="dk1"/>
              </a:solidFill>
              <a:latin typeface="Gill Sans MT" panose="020B0502020104020203" pitchFamily="34" charset="0"/>
              <a:ea typeface="Calibri"/>
              <a:cs typeface="Calibri"/>
              <a:sym typeface="Calibri"/>
            </a:endParaRPr>
          </a:p>
          <a:p>
            <a:pPr marL="0" lvl="0" indent="0" algn="l" rtl="0">
              <a:lnSpc>
                <a:spcPct val="115000"/>
              </a:lnSpc>
              <a:spcBef>
                <a:spcPts val="800"/>
              </a:spcBef>
              <a:spcAft>
                <a:spcPts val="0"/>
              </a:spcAft>
              <a:buClr>
                <a:schemeClr val="dk1"/>
              </a:buClr>
              <a:buSzPts val="1100"/>
              <a:buFont typeface="Arial"/>
              <a:buNone/>
            </a:pPr>
            <a:r>
              <a:rPr lang="en-US" sz="2400" b="1" dirty="0" smtClean="0">
                <a:solidFill>
                  <a:schemeClr val="dk1"/>
                </a:solidFill>
                <a:latin typeface="Gill Sans MT" panose="020B0502020104020203" pitchFamily="34" charset="0"/>
                <a:ea typeface="Calibri"/>
                <a:cs typeface="Calibri"/>
                <a:sym typeface="Calibri"/>
              </a:rPr>
              <a:t>3. Academic </a:t>
            </a:r>
            <a:r>
              <a:rPr lang="en-US" sz="2400" b="1" dirty="0">
                <a:solidFill>
                  <a:schemeClr val="dk1"/>
                </a:solidFill>
                <a:latin typeface="Gill Sans MT" panose="020B0502020104020203" pitchFamily="34" charset="0"/>
                <a:ea typeface="Calibri"/>
                <a:cs typeface="Calibri"/>
                <a:sym typeface="Calibri"/>
              </a:rPr>
              <a:t>Mentoring and Intervention</a:t>
            </a:r>
            <a:endParaRPr sz="2400" b="1" dirty="0">
              <a:solidFill>
                <a:schemeClr val="dk1"/>
              </a:solidFill>
              <a:latin typeface="Gill Sans MT" panose="020B0502020104020203" pitchFamily="34" charset="0"/>
              <a:ea typeface="Calibri"/>
              <a:cs typeface="Calibri"/>
              <a:sym typeface="Calibri"/>
            </a:endParaRPr>
          </a:p>
          <a:p>
            <a:pPr marL="0" lvl="0" indent="0" algn="l" rtl="0">
              <a:lnSpc>
                <a:spcPct val="115000"/>
              </a:lnSpc>
              <a:spcBef>
                <a:spcPts val="700"/>
              </a:spcBef>
              <a:spcAft>
                <a:spcPts val="0"/>
              </a:spcAft>
              <a:buClr>
                <a:schemeClr val="dk1"/>
              </a:buClr>
              <a:buSzPts val="1100"/>
              <a:buFont typeface="Arial"/>
              <a:buNone/>
            </a:pPr>
            <a:r>
              <a:rPr lang="en-US" sz="2400" dirty="0">
                <a:solidFill>
                  <a:schemeClr val="dk1"/>
                </a:solidFill>
                <a:latin typeface="Gill Sans MT" panose="020B0502020104020203" pitchFamily="34" charset="0"/>
                <a:ea typeface="Calibri"/>
                <a:cs typeface="Calibri"/>
                <a:sym typeface="Calibri"/>
              </a:rPr>
              <a:t>Continue to replicate and build on gains</a:t>
            </a:r>
            <a:endParaRPr sz="2400" dirty="0">
              <a:solidFill>
                <a:schemeClr val="dk1"/>
              </a:solidFill>
              <a:latin typeface="Gill Sans MT" panose="020B0502020104020203" pitchFamily="34" charset="0"/>
              <a:ea typeface="Calibri"/>
              <a:cs typeface="Calibri"/>
              <a:sym typeface="Calibri"/>
            </a:endParaRPr>
          </a:p>
          <a:p>
            <a:pPr marL="0" lvl="0" indent="0" algn="l" rtl="0">
              <a:spcBef>
                <a:spcPts val="0"/>
              </a:spcBef>
              <a:spcAft>
                <a:spcPts val="0"/>
              </a:spcAft>
              <a:buNone/>
            </a:pPr>
            <a:endParaRPr sz="2400" dirty="0">
              <a:latin typeface="Gill Sans MT" panose="020B0502020104020203" pitchFamily="34" charset="0"/>
            </a:endParaRPr>
          </a:p>
        </p:txBody>
      </p:sp>
      <p:sp>
        <p:nvSpPr>
          <p:cNvPr id="4" name="Slide Number Placeholder 1"/>
          <p:cNvSpPr txBox="1">
            <a:spLocks/>
          </p:cNvSpPr>
          <p:nvPr/>
        </p:nvSpPr>
        <p:spPr>
          <a:xfrm>
            <a:off x="6553200" y="6356350"/>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10</a:t>
            </a:fld>
            <a:endParaRPr lang="en-US"/>
          </a:p>
        </p:txBody>
      </p:sp>
    </p:spTree>
  </p:cSld>
  <p:clrMapOvr>
    <a:overrideClrMapping bg1="lt1" tx1="dk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8"/>
          <p:cNvSpPr txBox="1"/>
          <p:nvPr/>
        </p:nvSpPr>
        <p:spPr>
          <a:xfrm>
            <a:off x="0" y="2313178"/>
            <a:ext cx="9144000" cy="86264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latin typeface="Gill Sans MT" panose="020B0502020104020203" pitchFamily="34" charset="0"/>
              </a:rPr>
              <a:t>Middle </a:t>
            </a:r>
            <a:r>
              <a:rPr lang="en-US" sz="3200" b="1" dirty="0" smtClean="0">
                <a:latin typeface="Gill Sans MT" panose="020B0502020104020203" pitchFamily="34" charset="0"/>
              </a:rPr>
              <a:t>School Intervention</a:t>
            </a:r>
            <a:endParaRPr sz="3200" b="1" dirty="0">
              <a:latin typeface="Gill Sans MT" panose="020B0502020104020203" pitchFamily="34" charset="0"/>
            </a:endParaRPr>
          </a:p>
        </p:txBody>
      </p:sp>
      <p:sp>
        <p:nvSpPr>
          <p:cNvPr id="3" name="Slide Number Placeholder 1"/>
          <p:cNvSpPr txBox="1">
            <a:spLocks/>
          </p:cNvSpPr>
          <p:nvPr/>
        </p:nvSpPr>
        <p:spPr>
          <a:xfrm>
            <a:off x="6553200" y="6356350"/>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11</a:t>
            </a:fld>
            <a:endParaRPr lang="en-US"/>
          </a:p>
        </p:txBody>
      </p:sp>
    </p:spTree>
    <p:extLst>
      <p:ext uri="{BB962C8B-B14F-4D97-AF65-F5344CB8AC3E}">
        <p14:creationId xmlns:p14="http://schemas.microsoft.com/office/powerpoint/2010/main" val="3804114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2"/>
          <p:cNvSpPr txBox="1">
            <a:spLocks noGrp="1"/>
          </p:cNvSpPr>
          <p:nvPr>
            <p:ph type="body" idx="1"/>
          </p:nvPr>
        </p:nvSpPr>
        <p:spPr>
          <a:xfrm>
            <a:off x="236305" y="360363"/>
            <a:ext cx="7570507" cy="8589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b="1" dirty="0">
                <a:latin typeface="Gill Sans MT" panose="020B0502020104020203" pitchFamily="34" charset="0"/>
              </a:rPr>
              <a:t>Goal 2: Intervention Accomplishments </a:t>
            </a:r>
            <a:endParaRPr b="1" dirty="0">
              <a:latin typeface="Gill Sans MT" panose="020B0502020104020203"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87657970"/>
              </p:ext>
            </p:extLst>
          </p:nvPr>
        </p:nvGraphicFramePr>
        <p:xfrm>
          <a:off x="386387" y="1420220"/>
          <a:ext cx="8355538" cy="5164888"/>
        </p:xfrm>
        <a:graphic>
          <a:graphicData uri="http://schemas.openxmlformats.org/drawingml/2006/table">
            <a:tbl>
              <a:tblPr firstRow="1" bandRow="1">
                <a:tableStyleId>{22838BEF-8BB2-4498-84A7-C5851F593DF1}</a:tableStyleId>
              </a:tblPr>
              <a:tblGrid>
                <a:gridCol w="4177769">
                  <a:extLst>
                    <a:ext uri="{9D8B030D-6E8A-4147-A177-3AD203B41FA5}">
                      <a16:colId xmlns:a16="http://schemas.microsoft.com/office/drawing/2014/main" val="1185282086"/>
                    </a:ext>
                  </a:extLst>
                </a:gridCol>
                <a:gridCol w="4177769">
                  <a:extLst>
                    <a:ext uri="{9D8B030D-6E8A-4147-A177-3AD203B41FA5}">
                      <a16:colId xmlns:a16="http://schemas.microsoft.com/office/drawing/2014/main" val="1970398726"/>
                    </a:ext>
                  </a:extLst>
                </a:gridCol>
              </a:tblGrid>
              <a:tr h="51668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smtClean="0">
                          <a:latin typeface="Gill Sans MT" panose="020B0502020104020203" pitchFamily="34" charset="0"/>
                        </a:rPr>
                        <a:t>Differentiated Tiered Instruction</a:t>
                      </a:r>
                      <a:endParaRPr lang="en-US" sz="2000" dirty="0">
                        <a:latin typeface="Gill Sans MT" panose="020B0502020104020203" pitchFamily="34" charset="0"/>
                      </a:endParaRPr>
                    </a:p>
                  </a:txBody>
                  <a:tcPr anchor="b"/>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smtClean="0">
                          <a:latin typeface="Gill Sans MT" panose="020B0502020104020203" pitchFamily="34" charset="0"/>
                        </a:rPr>
                        <a:t>Academic Intervention Services</a:t>
                      </a:r>
                      <a:endParaRPr lang="en-US" sz="2000" dirty="0">
                        <a:latin typeface="Gill Sans MT" panose="020B0502020104020203" pitchFamily="34" charset="0"/>
                      </a:endParaRPr>
                    </a:p>
                  </a:txBody>
                  <a:tcPr anchor="b"/>
                </a:tc>
                <a:extLst>
                  <a:ext uri="{0D108BD9-81ED-4DB2-BD59-A6C34878D82A}">
                    <a16:rowId xmlns:a16="http://schemas.microsoft.com/office/drawing/2014/main" val="3920487779"/>
                  </a:ext>
                </a:extLst>
              </a:tr>
              <a:tr h="4535228">
                <a:tc>
                  <a:txBody>
                    <a:bodyPr/>
                    <a:lstStyle/>
                    <a:p>
                      <a:pPr marL="457200" lvl="0" indent="-342900" algn="l" rtl="0">
                        <a:lnSpc>
                          <a:spcPct val="115000"/>
                        </a:lnSpc>
                        <a:spcBef>
                          <a:spcPts val="0"/>
                        </a:spcBef>
                        <a:spcAft>
                          <a:spcPts val="0"/>
                        </a:spcAft>
                        <a:buClr>
                          <a:schemeClr val="dk1"/>
                        </a:buClr>
                        <a:buSzPts val="1800"/>
                        <a:buAutoNum type="arabicPeriod"/>
                      </a:pPr>
                      <a:r>
                        <a:rPr lang="en-US" sz="2000" dirty="0" smtClean="0">
                          <a:latin typeface="Gill Sans MT" panose="020B0502020104020203" pitchFamily="34" charset="0"/>
                        </a:rPr>
                        <a:t>Revised DTI manual</a:t>
                      </a:r>
                    </a:p>
                    <a:p>
                      <a:pPr marL="457200" lvl="0" indent="-342900" algn="l" rtl="0">
                        <a:lnSpc>
                          <a:spcPct val="115000"/>
                        </a:lnSpc>
                        <a:spcBef>
                          <a:spcPts val="0"/>
                        </a:spcBef>
                        <a:spcAft>
                          <a:spcPts val="0"/>
                        </a:spcAft>
                        <a:buClr>
                          <a:schemeClr val="dk1"/>
                        </a:buClr>
                        <a:buSzPts val="1800"/>
                        <a:buAutoNum type="arabicPeriod"/>
                      </a:pPr>
                      <a:r>
                        <a:rPr lang="en-US" sz="2000" dirty="0" smtClean="0">
                          <a:latin typeface="Gill Sans MT" panose="020B0502020104020203" pitchFamily="34" charset="0"/>
                        </a:rPr>
                        <a:t>KPIs  focus on mastery of content standards as evidenced by formative (ANET) or summative (SBAC) assessment</a:t>
                      </a:r>
                    </a:p>
                    <a:p>
                      <a:pPr marL="457200" lvl="0" indent="-342900" algn="l" rtl="0">
                        <a:lnSpc>
                          <a:spcPct val="115000"/>
                        </a:lnSpc>
                        <a:spcBef>
                          <a:spcPts val="0"/>
                        </a:spcBef>
                        <a:spcAft>
                          <a:spcPts val="0"/>
                        </a:spcAft>
                        <a:buClr>
                          <a:schemeClr val="dk1"/>
                        </a:buClr>
                        <a:buSzPts val="1800"/>
                        <a:buAutoNum type="arabicPeriod"/>
                      </a:pPr>
                      <a:r>
                        <a:rPr lang="en-US" sz="2000" dirty="0" smtClean="0">
                          <a:latin typeface="Gill Sans MT" panose="020B0502020104020203" pitchFamily="34" charset="0"/>
                        </a:rPr>
                        <a:t>Analyzed Tier 3 student performance on ANET benchmarks</a:t>
                      </a:r>
                    </a:p>
                    <a:p>
                      <a:pPr marL="457200" lvl="0" indent="-342900" algn="l" rtl="0">
                        <a:lnSpc>
                          <a:spcPct val="115000"/>
                        </a:lnSpc>
                        <a:spcBef>
                          <a:spcPts val="0"/>
                        </a:spcBef>
                        <a:spcAft>
                          <a:spcPts val="0"/>
                        </a:spcAft>
                        <a:buClr>
                          <a:schemeClr val="dk1"/>
                        </a:buClr>
                        <a:buSzPts val="1800"/>
                        <a:buAutoNum type="arabicPeriod"/>
                      </a:pPr>
                      <a:r>
                        <a:rPr lang="en-US" sz="2000" dirty="0" smtClean="0">
                          <a:latin typeface="Gill Sans MT" panose="020B0502020104020203" pitchFamily="34" charset="0"/>
                        </a:rPr>
                        <a:t>Used benchmark data to recommend reteach strategies</a:t>
                      </a:r>
                    </a:p>
                    <a:p>
                      <a:pPr marL="457200" lvl="0" indent="-342900" algn="l" rtl="0">
                        <a:lnSpc>
                          <a:spcPct val="115000"/>
                        </a:lnSpc>
                        <a:spcBef>
                          <a:spcPts val="0"/>
                        </a:spcBef>
                        <a:spcAft>
                          <a:spcPts val="0"/>
                        </a:spcAft>
                        <a:buClr>
                          <a:schemeClr val="dk1"/>
                        </a:buClr>
                        <a:buSzPts val="1800"/>
                        <a:buAutoNum type="arabicPeriod"/>
                      </a:pPr>
                      <a:r>
                        <a:rPr lang="en-US" sz="2000" dirty="0" smtClean="0">
                          <a:latin typeface="Gill Sans MT" panose="020B0502020104020203" pitchFamily="34" charset="0"/>
                        </a:rPr>
                        <a:t>Academic mentoring with two interventionists serving 8-10 students each </a:t>
                      </a:r>
                      <a:endParaRPr lang="en-US" sz="2000" dirty="0">
                        <a:latin typeface="Gill Sans MT" panose="020B0502020104020203" pitchFamily="34" charset="0"/>
                      </a:endParaRPr>
                    </a:p>
                  </a:txBody>
                  <a:tcPr/>
                </a:tc>
                <a:tc>
                  <a:txBody>
                    <a:bodyPr/>
                    <a:lstStyle/>
                    <a:p>
                      <a:pPr marL="457200" lvl="0" indent="-342900" algn="l" rtl="0">
                        <a:spcBef>
                          <a:spcPts val="0"/>
                        </a:spcBef>
                        <a:spcAft>
                          <a:spcPts val="0"/>
                        </a:spcAft>
                        <a:buSzPts val="1800"/>
                        <a:buAutoNum type="arabicPeriod"/>
                      </a:pPr>
                      <a:r>
                        <a:rPr lang="en-US" sz="2000" dirty="0" smtClean="0">
                          <a:latin typeface="Gill Sans MT" panose="020B0502020104020203" pitchFamily="34" charset="0"/>
                        </a:rPr>
                        <a:t>AIS focus on mastery of standards</a:t>
                      </a:r>
                    </a:p>
                    <a:p>
                      <a:pPr marL="457200" lvl="0" indent="-342900" algn="l" rtl="0">
                        <a:spcBef>
                          <a:spcPts val="0"/>
                        </a:spcBef>
                        <a:spcAft>
                          <a:spcPts val="0"/>
                        </a:spcAft>
                        <a:buSzPts val="1800"/>
                        <a:buAutoNum type="arabicPeriod"/>
                      </a:pPr>
                      <a:r>
                        <a:rPr lang="en-US" sz="2000" dirty="0" smtClean="0">
                          <a:latin typeface="Gill Sans MT" panose="020B0502020104020203" pitchFamily="34" charset="0"/>
                        </a:rPr>
                        <a:t>AIS calendar aligned to benchmarks </a:t>
                      </a:r>
                    </a:p>
                    <a:p>
                      <a:pPr marL="457200" lvl="0" indent="-342900" algn="l" rtl="0">
                        <a:spcBef>
                          <a:spcPts val="0"/>
                        </a:spcBef>
                        <a:spcAft>
                          <a:spcPts val="0"/>
                        </a:spcAft>
                        <a:buSzPts val="1800"/>
                        <a:buAutoNum type="arabicPeriod"/>
                      </a:pPr>
                      <a:r>
                        <a:rPr lang="en-US" sz="2000" dirty="0" smtClean="0">
                          <a:latin typeface="Gill Sans MT" panose="020B0502020104020203" pitchFamily="34" charset="0"/>
                        </a:rPr>
                        <a:t>Made specific connections for participants to connect roles with academic growth/mastery of standards</a:t>
                      </a:r>
                    </a:p>
                    <a:p>
                      <a:pPr marL="457200" lvl="0" indent="-342900" algn="l" rtl="0">
                        <a:spcBef>
                          <a:spcPts val="0"/>
                        </a:spcBef>
                        <a:spcAft>
                          <a:spcPts val="0"/>
                        </a:spcAft>
                        <a:buSzPts val="1800"/>
                        <a:buAutoNum type="arabicPeriod"/>
                      </a:pPr>
                      <a:r>
                        <a:rPr lang="en-US" sz="2000" dirty="0" smtClean="0">
                          <a:latin typeface="Gill Sans MT" panose="020B0502020104020203" pitchFamily="34" charset="0"/>
                        </a:rPr>
                        <a:t>Expanded AIS participants to include College &amp; Career, US Dean &amp; additional teacher participants to mirror MS participation </a:t>
                      </a:r>
                    </a:p>
                    <a:p>
                      <a:endParaRPr lang="en-US" sz="2000" dirty="0">
                        <a:latin typeface="Gill Sans MT" panose="020B0502020104020203" pitchFamily="34" charset="0"/>
                      </a:endParaRPr>
                    </a:p>
                  </a:txBody>
                  <a:tcPr/>
                </a:tc>
                <a:extLst>
                  <a:ext uri="{0D108BD9-81ED-4DB2-BD59-A6C34878D82A}">
                    <a16:rowId xmlns:a16="http://schemas.microsoft.com/office/drawing/2014/main" val="2349992068"/>
                  </a:ext>
                </a:extLst>
              </a:tr>
            </a:tbl>
          </a:graphicData>
        </a:graphic>
      </p:graphicFrame>
      <p:sp>
        <p:nvSpPr>
          <p:cNvPr id="4" name="Slide Number Placeholder 1"/>
          <p:cNvSpPr txBox="1">
            <a:spLocks/>
          </p:cNvSpPr>
          <p:nvPr/>
        </p:nvSpPr>
        <p:spPr>
          <a:xfrm>
            <a:off x="6955276" y="6420940"/>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sp>
        <p:nvSpPr>
          <p:cNvPr id="223" name="Google Shape;223;p33"/>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b="1" dirty="0">
                <a:latin typeface="Gill Sans MT" panose="020B0502020104020203" pitchFamily="34" charset="0"/>
              </a:rPr>
              <a:t>Goal 2: Intervention Challenges </a:t>
            </a:r>
            <a:endParaRPr b="1" dirty="0">
              <a:latin typeface="Gill Sans MT" panose="020B0502020104020203"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97140195"/>
              </p:ext>
            </p:extLst>
          </p:nvPr>
        </p:nvGraphicFramePr>
        <p:xfrm>
          <a:off x="629421" y="1644799"/>
          <a:ext cx="7921375" cy="3831336"/>
        </p:xfrm>
        <a:graphic>
          <a:graphicData uri="http://schemas.openxmlformats.org/drawingml/2006/table">
            <a:tbl>
              <a:tblPr firstRow="1" bandRow="1">
                <a:tableStyleId>{22838BEF-8BB2-4498-84A7-C5851F593DF1}</a:tableStyleId>
              </a:tblPr>
              <a:tblGrid>
                <a:gridCol w="3835766">
                  <a:extLst>
                    <a:ext uri="{9D8B030D-6E8A-4147-A177-3AD203B41FA5}">
                      <a16:colId xmlns:a16="http://schemas.microsoft.com/office/drawing/2014/main" val="2527997013"/>
                    </a:ext>
                  </a:extLst>
                </a:gridCol>
                <a:gridCol w="4085609">
                  <a:extLst>
                    <a:ext uri="{9D8B030D-6E8A-4147-A177-3AD203B41FA5}">
                      <a16:colId xmlns:a16="http://schemas.microsoft.com/office/drawing/2014/main" val="1853740749"/>
                    </a:ext>
                  </a:extLst>
                </a:gridCol>
              </a:tblGrid>
              <a:tr h="543824">
                <a:tc>
                  <a:txBody>
                    <a:bodyPr/>
                    <a:lstStyle/>
                    <a:p>
                      <a:pPr marL="0" lvl="0" indent="0" algn="l" rtl="0">
                        <a:lnSpc>
                          <a:spcPct val="115000"/>
                        </a:lnSpc>
                        <a:spcBef>
                          <a:spcPts val="0"/>
                        </a:spcBef>
                        <a:spcAft>
                          <a:spcPts val="0"/>
                        </a:spcAft>
                        <a:buNone/>
                      </a:pPr>
                      <a:r>
                        <a:rPr lang="en-US" sz="1800" dirty="0" smtClean="0">
                          <a:latin typeface="Gill Sans MT" panose="020B0502020104020203" pitchFamily="34" charset="0"/>
                        </a:rPr>
                        <a:t>Limited cadence of meetings with DTI instructors to: </a:t>
                      </a:r>
                      <a:endParaRPr lang="en-US" sz="1800" dirty="0">
                        <a:latin typeface="Gill Sans MT" panose="020B05020201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smtClean="0">
                          <a:latin typeface="Gill Sans MT" panose="020B0502020104020203" pitchFamily="34" charset="0"/>
                        </a:rPr>
                        <a:t>DTI Course Composition, Staffing  &amp; Scheduling</a:t>
                      </a:r>
                      <a:endParaRPr lang="en-US" sz="1800" b="1" dirty="0" smtClean="0">
                        <a:latin typeface="Gill Sans MT" panose="020B0502020104020203" pitchFamily="34" charset="0"/>
                      </a:endParaRPr>
                    </a:p>
                  </a:txBody>
                  <a:tcPr/>
                </a:tc>
                <a:extLst>
                  <a:ext uri="{0D108BD9-81ED-4DB2-BD59-A6C34878D82A}">
                    <a16:rowId xmlns:a16="http://schemas.microsoft.com/office/drawing/2014/main" val="2094347043"/>
                  </a:ext>
                </a:extLst>
              </a:tr>
              <a:tr h="3096738">
                <a:tc>
                  <a:txBody>
                    <a:bodyPr/>
                    <a:lstStyle/>
                    <a:p>
                      <a:pPr marL="457200" lvl="0" indent="-342900" algn="l" rtl="0">
                        <a:lnSpc>
                          <a:spcPct val="115000"/>
                        </a:lnSpc>
                        <a:spcBef>
                          <a:spcPts val="0"/>
                        </a:spcBef>
                        <a:spcAft>
                          <a:spcPts val="0"/>
                        </a:spcAft>
                        <a:buClr>
                          <a:schemeClr val="dk1"/>
                        </a:buClr>
                        <a:buSzPts val="1800"/>
                        <a:buAutoNum type="arabicPeriod"/>
                      </a:pPr>
                      <a:r>
                        <a:rPr lang="en-US" sz="1800" dirty="0" smtClean="0">
                          <a:latin typeface="Gill Sans MT" panose="020B0502020104020203" pitchFamily="34" charset="0"/>
                        </a:rPr>
                        <a:t>Develop shared understanding of prerequisite standards required to access grade level content </a:t>
                      </a:r>
                    </a:p>
                    <a:p>
                      <a:pPr marL="457200" lvl="0" indent="-342900" algn="l" rtl="0">
                        <a:lnSpc>
                          <a:spcPct val="115000"/>
                        </a:lnSpc>
                        <a:spcBef>
                          <a:spcPts val="0"/>
                        </a:spcBef>
                        <a:spcAft>
                          <a:spcPts val="0"/>
                        </a:spcAft>
                        <a:buClr>
                          <a:schemeClr val="dk1"/>
                        </a:buClr>
                        <a:buSzPts val="1800"/>
                        <a:buAutoNum type="arabicPeriod"/>
                      </a:pPr>
                      <a:r>
                        <a:rPr lang="en-US" sz="1800" dirty="0" smtClean="0">
                          <a:latin typeface="Gill Sans MT" panose="020B0502020104020203" pitchFamily="34" charset="0"/>
                        </a:rPr>
                        <a:t>Establish &amp; monitor individual growth goals for Tier 3 students</a:t>
                      </a:r>
                    </a:p>
                    <a:p>
                      <a:pPr marL="457200" lvl="0" indent="-342900" algn="l" rtl="0">
                        <a:lnSpc>
                          <a:spcPct val="115000"/>
                        </a:lnSpc>
                        <a:spcBef>
                          <a:spcPts val="0"/>
                        </a:spcBef>
                        <a:spcAft>
                          <a:spcPts val="0"/>
                        </a:spcAft>
                        <a:buSzPts val="1800"/>
                        <a:buAutoNum type="arabicPeriod"/>
                      </a:pPr>
                      <a:r>
                        <a:rPr lang="en-US" sz="1800" dirty="0" smtClean="0">
                          <a:latin typeface="Gill Sans MT" panose="020B0502020104020203" pitchFamily="34" charset="0"/>
                        </a:rPr>
                        <a:t>Support intentional interdisciplinary instruction during Content Based Boos Classes </a:t>
                      </a:r>
                      <a:endParaRPr lang="en-US" sz="1800" dirty="0">
                        <a:latin typeface="Gill Sans MT" panose="020B0502020104020203" pitchFamily="34" charset="0"/>
                      </a:endParaRPr>
                    </a:p>
                  </a:txBody>
                  <a:tcPr/>
                </a:tc>
                <a:tc>
                  <a:txBody>
                    <a:bodyPr/>
                    <a:lstStyle/>
                    <a:p>
                      <a:pPr marL="457200" lvl="0" indent="-342900" algn="l" rtl="0">
                        <a:spcBef>
                          <a:spcPts val="0"/>
                        </a:spcBef>
                        <a:spcAft>
                          <a:spcPts val="0"/>
                        </a:spcAft>
                        <a:buSzPts val="1800"/>
                        <a:buAutoNum type="arabicPeriod"/>
                      </a:pPr>
                      <a:r>
                        <a:rPr lang="en-US" sz="1800" dirty="0" smtClean="0">
                          <a:latin typeface="Gill Sans MT" panose="020B0502020104020203" pitchFamily="34" charset="0"/>
                        </a:rPr>
                        <a:t>Tier 3 Math &amp; ELD class sizes in 5th/6th grade larger than in 7th/8th </a:t>
                      </a:r>
                    </a:p>
                    <a:p>
                      <a:pPr marL="800100" lvl="0" indent="-342900" algn="l" rtl="0">
                        <a:spcBef>
                          <a:spcPts val="0"/>
                        </a:spcBef>
                        <a:spcAft>
                          <a:spcPts val="0"/>
                        </a:spcAft>
                        <a:buFont typeface="+mj-lt"/>
                        <a:buAutoNum type="arabicPeriod"/>
                      </a:pPr>
                      <a:endParaRPr lang="en-US" sz="1800" dirty="0" smtClean="0">
                        <a:latin typeface="Gill Sans MT" panose="020B0502020104020203" pitchFamily="34" charset="0"/>
                      </a:endParaRPr>
                    </a:p>
                    <a:p>
                      <a:pPr marL="457200" lvl="0" indent="-342900" algn="l" rtl="0">
                        <a:spcBef>
                          <a:spcPts val="0"/>
                        </a:spcBef>
                        <a:spcAft>
                          <a:spcPts val="0"/>
                        </a:spcAft>
                        <a:buSzPts val="1800"/>
                        <a:buAutoNum type="arabicPeriod"/>
                      </a:pPr>
                      <a:r>
                        <a:rPr lang="en-US" sz="1800" dirty="0" smtClean="0">
                          <a:latin typeface="Gill Sans MT" panose="020B0502020104020203" pitchFamily="34" charset="0"/>
                        </a:rPr>
                        <a:t>Algebra I and 8th Grade Tier 3 math taught simultaneously, therefore Tier 3 math students not taught by 8th grade core day instructor </a:t>
                      </a:r>
                    </a:p>
                    <a:p>
                      <a:pPr marL="800100" lvl="0" indent="-342900" algn="l" rtl="0">
                        <a:spcBef>
                          <a:spcPts val="0"/>
                        </a:spcBef>
                        <a:spcAft>
                          <a:spcPts val="0"/>
                        </a:spcAft>
                        <a:buFont typeface="+mj-lt"/>
                        <a:buAutoNum type="arabicPeriod"/>
                      </a:pPr>
                      <a:endParaRPr lang="en-US" sz="1800" dirty="0" smtClean="0">
                        <a:latin typeface="Gill Sans MT" panose="020B0502020104020203" pitchFamily="34" charset="0"/>
                      </a:endParaRPr>
                    </a:p>
                    <a:p>
                      <a:pPr marL="457200" lvl="0" indent="-342900" algn="l" rtl="0">
                        <a:spcBef>
                          <a:spcPts val="0"/>
                        </a:spcBef>
                        <a:spcAft>
                          <a:spcPts val="0"/>
                        </a:spcAft>
                        <a:buSzPts val="1800"/>
                        <a:buAutoNum type="arabicPeriod"/>
                      </a:pPr>
                      <a:r>
                        <a:rPr lang="en-US" sz="1800" dirty="0" smtClean="0">
                          <a:latin typeface="Gill Sans MT" panose="020B0502020104020203" pitchFamily="34" charset="0"/>
                        </a:rPr>
                        <a:t>DTI Support limited; 2 interventions serve 4 grade levels </a:t>
                      </a:r>
                    </a:p>
                    <a:p>
                      <a:endParaRPr lang="en-US" sz="1800" dirty="0">
                        <a:latin typeface="Gill Sans MT" panose="020B0502020104020203" pitchFamily="34" charset="0"/>
                      </a:endParaRPr>
                    </a:p>
                  </a:txBody>
                  <a:tcPr/>
                </a:tc>
                <a:extLst>
                  <a:ext uri="{0D108BD9-81ED-4DB2-BD59-A6C34878D82A}">
                    <a16:rowId xmlns:a16="http://schemas.microsoft.com/office/drawing/2014/main" val="3752670452"/>
                  </a:ext>
                </a:extLst>
              </a:tr>
            </a:tbl>
          </a:graphicData>
        </a:graphic>
      </p:graphicFrame>
      <p:sp>
        <p:nvSpPr>
          <p:cNvPr id="4" name="Slide Number Placeholder 1"/>
          <p:cNvSpPr txBox="1">
            <a:spLocks/>
          </p:cNvSpPr>
          <p:nvPr/>
        </p:nvSpPr>
        <p:spPr>
          <a:xfrm>
            <a:off x="6553200" y="6356350"/>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13</a:t>
            </a:fld>
            <a:endParaRPr lang="en-US"/>
          </a:p>
        </p:txBody>
      </p:sp>
    </p:spTree>
  </p:cSld>
  <p:clrMapOvr>
    <a:overrideClrMapping bg1="lt1" tx1="dk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p34"/>
          <p:cNvSpPr txBox="1">
            <a:spLocks noGrp="1"/>
          </p:cNvSpPr>
          <p:nvPr>
            <p:ph type="body" idx="1"/>
          </p:nvPr>
        </p:nvSpPr>
        <p:spPr>
          <a:xfrm>
            <a:off x="113016" y="0"/>
            <a:ext cx="8558373" cy="8589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b="1" dirty="0">
                <a:latin typeface="Gill Sans MT" panose="020B0502020104020203" pitchFamily="34" charset="0"/>
              </a:rPr>
              <a:t>Goal 2: Intervention Reflections &amp; </a:t>
            </a:r>
            <a:endParaRPr lang="en-US" b="1" dirty="0" smtClean="0">
              <a:latin typeface="Gill Sans MT" panose="020B0502020104020203" pitchFamily="34" charset="0"/>
            </a:endParaRPr>
          </a:p>
          <a:p>
            <a:pPr marL="0" lvl="0" indent="0" algn="l" rtl="0">
              <a:spcBef>
                <a:spcPts val="640"/>
              </a:spcBef>
              <a:spcAft>
                <a:spcPts val="0"/>
              </a:spcAft>
              <a:buNone/>
            </a:pPr>
            <a:r>
              <a:rPr lang="en-US" b="1" dirty="0" smtClean="0">
                <a:latin typeface="Gill Sans MT" panose="020B0502020104020203" pitchFamily="34" charset="0"/>
              </a:rPr>
              <a:t>Priorities </a:t>
            </a:r>
            <a:endParaRPr b="1" dirty="0">
              <a:latin typeface="Gill Sans MT" panose="020B0502020104020203" pitchFamily="34" charset="0"/>
            </a:endParaRPr>
          </a:p>
        </p:txBody>
      </p:sp>
      <p:graphicFrame>
        <p:nvGraphicFramePr>
          <p:cNvPr id="232" name="Google Shape;232;p34"/>
          <p:cNvGraphicFramePr/>
          <p:nvPr>
            <p:extLst>
              <p:ext uri="{D42A27DB-BD31-4B8C-83A1-F6EECF244321}">
                <p14:modId xmlns:p14="http://schemas.microsoft.com/office/powerpoint/2010/main" val="592831292"/>
              </p:ext>
            </p:extLst>
          </p:nvPr>
        </p:nvGraphicFramePr>
        <p:xfrm>
          <a:off x="391950" y="1503431"/>
          <a:ext cx="8343490" cy="4975741"/>
        </p:xfrm>
        <a:graphic>
          <a:graphicData uri="http://schemas.openxmlformats.org/drawingml/2006/table">
            <a:tbl>
              <a:tblPr>
                <a:tableStyleId>{22838BEF-8BB2-4498-84A7-C5851F593DF1}</a:tableStyleId>
              </a:tblPr>
              <a:tblGrid>
                <a:gridCol w="2694252">
                  <a:extLst>
                    <a:ext uri="{9D8B030D-6E8A-4147-A177-3AD203B41FA5}">
                      <a16:colId xmlns:a16="http://schemas.microsoft.com/office/drawing/2014/main" val="20000"/>
                    </a:ext>
                  </a:extLst>
                </a:gridCol>
                <a:gridCol w="5649238">
                  <a:extLst>
                    <a:ext uri="{9D8B030D-6E8A-4147-A177-3AD203B41FA5}">
                      <a16:colId xmlns:a16="http://schemas.microsoft.com/office/drawing/2014/main" val="20001"/>
                    </a:ext>
                  </a:extLst>
                </a:gridCol>
              </a:tblGrid>
              <a:tr h="478755">
                <a:tc>
                  <a:txBody>
                    <a:bodyPr/>
                    <a:lstStyle/>
                    <a:p>
                      <a:pPr marL="0" lvl="0" indent="0" algn="ctr" rtl="0">
                        <a:lnSpc>
                          <a:spcPct val="115000"/>
                        </a:lnSpc>
                        <a:spcBef>
                          <a:spcPts val="0"/>
                        </a:spcBef>
                        <a:spcAft>
                          <a:spcPts val="0"/>
                        </a:spcAft>
                        <a:buNone/>
                      </a:pPr>
                      <a:r>
                        <a:rPr lang="en-US" sz="1800" b="1" dirty="0">
                          <a:latin typeface="Gill Sans MT" panose="020B0502020104020203" pitchFamily="34" charset="0"/>
                        </a:rPr>
                        <a:t>Priority</a:t>
                      </a:r>
                      <a:endParaRPr sz="1800" b="1" dirty="0">
                        <a:latin typeface="Gill Sans MT" panose="020B0502020104020203" pitchFamily="34" charset="0"/>
                      </a:endParaRPr>
                    </a:p>
                  </a:txBody>
                  <a:tcPr marL="91425" marR="91425" marT="91425" marB="91425"/>
                </a:tc>
                <a:tc>
                  <a:txBody>
                    <a:bodyPr/>
                    <a:lstStyle/>
                    <a:p>
                      <a:pPr marL="0" lvl="0" indent="0" algn="ctr" rtl="0">
                        <a:lnSpc>
                          <a:spcPct val="115000"/>
                        </a:lnSpc>
                        <a:spcBef>
                          <a:spcPts val="0"/>
                        </a:spcBef>
                        <a:spcAft>
                          <a:spcPts val="0"/>
                        </a:spcAft>
                        <a:buNone/>
                      </a:pPr>
                      <a:r>
                        <a:rPr lang="en-US" sz="1800" b="1" dirty="0">
                          <a:latin typeface="Gill Sans MT" panose="020B0502020104020203" pitchFamily="34" charset="0"/>
                        </a:rPr>
                        <a:t>Focus Areas</a:t>
                      </a:r>
                      <a:endParaRPr sz="1800" b="1" dirty="0">
                        <a:latin typeface="Gill Sans MT" panose="020B0502020104020203" pitchFamily="34" charset="0"/>
                      </a:endParaRPr>
                    </a:p>
                  </a:txBody>
                  <a:tcPr marL="91425" marR="91425" marT="91425" marB="91425"/>
                </a:tc>
                <a:extLst>
                  <a:ext uri="{0D108BD9-81ED-4DB2-BD59-A6C34878D82A}">
                    <a16:rowId xmlns:a16="http://schemas.microsoft.com/office/drawing/2014/main" val="10000"/>
                  </a:ext>
                </a:extLst>
              </a:tr>
              <a:tr h="1939665">
                <a:tc>
                  <a:txBody>
                    <a:bodyPr/>
                    <a:lstStyle/>
                    <a:p>
                      <a:pPr marL="0" lvl="0" indent="0" algn="l" rtl="0">
                        <a:lnSpc>
                          <a:spcPct val="115000"/>
                        </a:lnSpc>
                        <a:spcBef>
                          <a:spcPts val="0"/>
                        </a:spcBef>
                        <a:spcAft>
                          <a:spcPts val="0"/>
                        </a:spcAft>
                        <a:buNone/>
                      </a:pPr>
                      <a:r>
                        <a:rPr lang="en-US" sz="1600" dirty="0">
                          <a:latin typeface="Gill Sans MT" panose="020B0502020104020203" pitchFamily="34" charset="0"/>
                        </a:rPr>
                        <a:t>Continued progress monitoring of Academic Intervention Services</a:t>
                      </a:r>
                      <a:endParaRPr sz="1600" dirty="0">
                        <a:latin typeface="Gill Sans MT" panose="020B0502020104020203" pitchFamily="34" charset="0"/>
                      </a:endParaRPr>
                    </a:p>
                  </a:txBody>
                  <a:tcPr marL="91425" marR="91425" marT="91425" marB="91425"/>
                </a:tc>
                <a:tc>
                  <a:txBody>
                    <a:bodyPr/>
                    <a:lstStyle/>
                    <a:p>
                      <a:pPr marL="457200" lvl="0" indent="-330200" algn="l" rtl="0">
                        <a:lnSpc>
                          <a:spcPct val="115000"/>
                        </a:lnSpc>
                        <a:spcBef>
                          <a:spcPts val="0"/>
                        </a:spcBef>
                        <a:spcAft>
                          <a:spcPts val="0"/>
                        </a:spcAft>
                        <a:buSzPts val="1600"/>
                        <a:buAutoNum type="arabicPeriod"/>
                      </a:pPr>
                      <a:r>
                        <a:rPr lang="en-US" sz="1600" dirty="0">
                          <a:latin typeface="Gill Sans MT" panose="020B0502020104020203" pitchFamily="34" charset="0"/>
                        </a:rPr>
                        <a:t>Maintaining calendar alignment with the MWA Assessment Calendar</a:t>
                      </a:r>
                      <a:endParaRPr sz="1600" dirty="0">
                        <a:latin typeface="Gill Sans MT" panose="020B0502020104020203" pitchFamily="34" charset="0"/>
                      </a:endParaRPr>
                    </a:p>
                    <a:p>
                      <a:pPr marL="457200" lvl="0" indent="-330200" algn="l" rtl="0">
                        <a:lnSpc>
                          <a:spcPct val="115000"/>
                        </a:lnSpc>
                        <a:spcBef>
                          <a:spcPts val="0"/>
                        </a:spcBef>
                        <a:spcAft>
                          <a:spcPts val="0"/>
                        </a:spcAft>
                        <a:buSzPts val="1600"/>
                        <a:buAutoNum type="arabicPeriod"/>
                      </a:pPr>
                      <a:r>
                        <a:rPr lang="en-US" sz="1600" dirty="0">
                          <a:latin typeface="Gill Sans MT" panose="020B0502020104020203" pitchFamily="34" charset="0"/>
                        </a:rPr>
                        <a:t>Deepen collaboration between departments providing Student Support Services</a:t>
                      </a:r>
                      <a:endParaRPr sz="1600" dirty="0">
                        <a:latin typeface="Gill Sans MT" panose="020B0502020104020203" pitchFamily="34" charset="0"/>
                      </a:endParaRPr>
                    </a:p>
                    <a:p>
                      <a:pPr marL="457200" lvl="0" indent="-330200" algn="l" rtl="0">
                        <a:lnSpc>
                          <a:spcPct val="115000"/>
                        </a:lnSpc>
                        <a:spcBef>
                          <a:spcPts val="0"/>
                        </a:spcBef>
                        <a:spcAft>
                          <a:spcPts val="0"/>
                        </a:spcAft>
                        <a:buSzPts val="1600"/>
                        <a:buAutoNum type="arabicPeriod"/>
                      </a:pPr>
                      <a:r>
                        <a:rPr lang="en-US" sz="1600" dirty="0">
                          <a:latin typeface="Gill Sans MT" panose="020B0502020104020203" pitchFamily="34" charset="0"/>
                        </a:rPr>
                        <a:t>Triangulate student data to develop and monitor student growth goals</a:t>
                      </a:r>
                      <a:endParaRPr sz="1600" dirty="0">
                        <a:latin typeface="Gill Sans MT" panose="020B0502020104020203" pitchFamily="34" charset="0"/>
                      </a:endParaRPr>
                    </a:p>
                  </a:txBody>
                  <a:tcPr marL="91425" marR="91425" marT="91425" marB="91425"/>
                </a:tc>
                <a:extLst>
                  <a:ext uri="{0D108BD9-81ED-4DB2-BD59-A6C34878D82A}">
                    <a16:rowId xmlns:a16="http://schemas.microsoft.com/office/drawing/2014/main" val="10001"/>
                  </a:ext>
                </a:extLst>
              </a:tr>
              <a:tr h="746488">
                <a:tc>
                  <a:txBody>
                    <a:bodyPr/>
                    <a:lstStyle/>
                    <a:p>
                      <a:pPr marL="0" lvl="0" indent="0" algn="l" rtl="0">
                        <a:lnSpc>
                          <a:spcPct val="115000"/>
                        </a:lnSpc>
                        <a:spcBef>
                          <a:spcPts val="0"/>
                        </a:spcBef>
                        <a:spcAft>
                          <a:spcPts val="0"/>
                        </a:spcAft>
                        <a:buNone/>
                      </a:pPr>
                      <a:r>
                        <a:rPr lang="en-US" sz="1600">
                          <a:latin typeface="Gill Sans MT" panose="020B0502020104020203" pitchFamily="34" charset="0"/>
                        </a:rPr>
                        <a:t>Continued DTI professional development</a:t>
                      </a:r>
                      <a:endParaRPr sz="1600">
                        <a:latin typeface="Gill Sans MT" panose="020B0502020104020203" pitchFamily="34" charset="0"/>
                      </a:endParaRPr>
                    </a:p>
                  </a:txBody>
                  <a:tcPr marL="91425" marR="91425" marT="91425" marB="91425"/>
                </a:tc>
                <a:tc>
                  <a:txBody>
                    <a:bodyPr/>
                    <a:lstStyle/>
                    <a:p>
                      <a:pPr marL="457200" lvl="0" indent="-330200" algn="l" rtl="0">
                        <a:lnSpc>
                          <a:spcPct val="115000"/>
                        </a:lnSpc>
                        <a:spcBef>
                          <a:spcPts val="0"/>
                        </a:spcBef>
                        <a:spcAft>
                          <a:spcPts val="0"/>
                        </a:spcAft>
                        <a:buSzPts val="1600"/>
                        <a:buAutoNum type="arabicPeriod"/>
                      </a:pPr>
                      <a:r>
                        <a:rPr lang="en-US" sz="1600" dirty="0">
                          <a:latin typeface="Gill Sans MT" panose="020B0502020104020203" pitchFamily="34" charset="0"/>
                        </a:rPr>
                        <a:t>Provide a cadence of DTI instructional strategy PD sessions</a:t>
                      </a:r>
                      <a:endParaRPr sz="1600" dirty="0">
                        <a:latin typeface="Gill Sans MT" panose="020B0502020104020203" pitchFamily="34" charset="0"/>
                      </a:endParaRPr>
                    </a:p>
                  </a:txBody>
                  <a:tcPr marL="91425" marR="91425" marT="91425" marB="91425"/>
                </a:tc>
                <a:extLst>
                  <a:ext uri="{0D108BD9-81ED-4DB2-BD59-A6C34878D82A}">
                    <a16:rowId xmlns:a16="http://schemas.microsoft.com/office/drawing/2014/main" val="10002"/>
                  </a:ext>
                </a:extLst>
              </a:tr>
              <a:tr h="1044782">
                <a:tc>
                  <a:txBody>
                    <a:bodyPr/>
                    <a:lstStyle/>
                    <a:p>
                      <a:pPr marL="0" lvl="0" indent="0" algn="l" rtl="0">
                        <a:lnSpc>
                          <a:spcPct val="115000"/>
                        </a:lnSpc>
                        <a:spcBef>
                          <a:spcPts val="0"/>
                        </a:spcBef>
                        <a:spcAft>
                          <a:spcPts val="0"/>
                        </a:spcAft>
                        <a:buNone/>
                      </a:pPr>
                      <a:r>
                        <a:rPr lang="en-US" sz="1600">
                          <a:latin typeface="Gill Sans MT" panose="020B0502020104020203" pitchFamily="34" charset="0"/>
                        </a:rPr>
                        <a:t>Data Analysis </a:t>
                      </a:r>
                      <a:endParaRPr sz="1600">
                        <a:latin typeface="Gill Sans MT" panose="020B0502020104020203" pitchFamily="34" charset="0"/>
                      </a:endParaRPr>
                    </a:p>
                  </a:txBody>
                  <a:tcPr marL="91425" marR="91425" marT="91425" marB="91425"/>
                </a:tc>
                <a:tc>
                  <a:txBody>
                    <a:bodyPr/>
                    <a:lstStyle/>
                    <a:p>
                      <a:pPr marL="457200" lvl="0" indent="-330200" algn="l" rtl="0">
                        <a:lnSpc>
                          <a:spcPct val="115000"/>
                        </a:lnSpc>
                        <a:spcBef>
                          <a:spcPts val="0"/>
                        </a:spcBef>
                        <a:spcAft>
                          <a:spcPts val="0"/>
                        </a:spcAft>
                        <a:buSzPts val="1600"/>
                        <a:buAutoNum type="arabicPeriod"/>
                      </a:pPr>
                      <a:r>
                        <a:rPr lang="en-US" sz="1600" dirty="0">
                          <a:latin typeface="Gill Sans MT" panose="020B0502020104020203" pitchFamily="34" charset="0"/>
                        </a:rPr>
                        <a:t>Establish and support DTI grade level growth goals</a:t>
                      </a:r>
                      <a:endParaRPr sz="1600" dirty="0">
                        <a:latin typeface="Gill Sans MT" panose="020B0502020104020203" pitchFamily="34" charset="0"/>
                      </a:endParaRPr>
                    </a:p>
                    <a:p>
                      <a:pPr marL="457200" lvl="0" indent="-330200" algn="l" rtl="0">
                        <a:lnSpc>
                          <a:spcPct val="115000"/>
                        </a:lnSpc>
                        <a:spcBef>
                          <a:spcPts val="0"/>
                        </a:spcBef>
                        <a:spcAft>
                          <a:spcPts val="0"/>
                        </a:spcAft>
                        <a:buSzPts val="1600"/>
                        <a:buAutoNum type="arabicPeriod"/>
                      </a:pPr>
                      <a:r>
                        <a:rPr lang="en-US" sz="1600" dirty="0">
                          <a:latin typeface="Gill Sans MT" panose="020B0502020104020203" pitchFamily="34" charset="0"/>
                        </a:rPr>
                        <a:t>Continue to embed analysis into teaching &amp; learning cycle</a:t>
                      </a:r>
                      <a:endParaRPr sz="1600" dirty="0">
                        <a:latin typeface="Gill Sans MT" panose="020B0502020104020203" pitchFamily="34" charset="0"/>
                      </a:endParaRPr>
                    </a:p>
                  </a:txBody>
                  <a:tcPr marL="91425" marR="91425" marT="91425" marB="91425"/>
                </a:tc>
                <a:extLst>
                  <a:ext uri="{0D108BD9-81ED-4DB2-BD59-A6C34878D82A}">
                    <a16:rowId xmlns:a16="http://schemas.microsoft.com/office/drawing/2014/main" val="10003"/>
                  </a:ext>
                </a:extLst>
              </a:tr>
              <a:tr h="746488">
                <a:tc>
                  <a:txBody>
                    <a:bodyPr/>
                    <a:lstStyle/>
                    <a:p>
                      <a:pPr marL="0" lvl="0" indent="0" algn="l" rtl="0">
                        <a:lnSpc>
                          <a:spcPct val="115000"/>
                        </a:lnSpc>
                        <a:spcBef>
                          <a:spcPts val="0"/>
                        </a:spcBef>
                        <a:spcAft>
                          <a:spcPts val="0"/>
                        </a:spcAft>
                        <a:buNone/>
                      </a:pPr>
                      <a:r>
                        <a:rPr lang="en-US" sz="1600">
                          <a:latin typeface="Gill Sans MT" panose="020B0502020104020203" pitchFamily="34" charset="0"/>
                        </a:rPr>
                        <a:t>DTI Staffing</a:t>
                      </a:r>
                      <a:endParaRPr sz="1600">
                        <a:latin typeface="Gill Sans MT" panose="020B0502020104020203" pitchFamily="34" charset="0"/>
                      </a:endParaRPr>
                    </a:p>
                  </a:txBody>
                  <a:tcPr marL="91425" marR="91425" marT="91425" marB="91425"/>
                </a:tc>
                <a:tc>
                  <a:txBody>
                    <a:bodyPr/>
                    <a:lstStyle/>
                    <a:p>
                      <a:pPr marL="457200" lvl="0" indent="-330200" algn="l" rtl="0">
                        <a:lnSpc>
                          <a:spcPct val="115000"/>
                        </a:lnSpc>
                        <a:spcBef>
                          <a:spcPts val="0"/>
                        </a:spcBef>
                        <a:spcAft>
                          <a:spcPts val="0"/>
                        </a:spcAft>
                        <a:buSzPts val="1600"/>
                        <a:buAutoNum type="arabicPeriod"/>
                      </a:pPr>
                      <a:r>
                        <a:rPr lang="en-US" sz="1600" dirty="0">
                          <a:latin typeface="Gill Sans MT" panose="020B0502020104020203" pitchFamily="34" charset="0"/>
                        </a:rPr>
                        <a:t>Increase the number of Interventionists to support Tier 3 students</a:t>
                      </a:r>
                      <a:endParaRPr sz="1600" dirty="0">
                        <a:latin typeface="Gill Sans MT" panose="020B0502020104020203" pitchFamily="34" charset="0"/>
                      </a:endParaRPr>
                    </a:p>
                  </a:txBody>
                  <a:tcPr marL="91425" marR="91425" marT="91425" marB="91425"/>
                </a:tc>
                <a:extLst>
                  <a:ext uri="{0D108BD9-81ED-4DB2-BD59-A6C34878D82A}">
                    <a16:rowId xmlns:a16="http://schemas.microsoft.com/office/drawing/2014/main" val="10004"/>
                  </a:ext>
                </a:extLst>
              </a:tr>
            </a:tbl>
          </a:graphicData>
        </a:graphic>
      </p:graphicFrame>
      <p:sp>
        <p:nvSpPr>
          <p:cNvPr id="4" name="Slide Number Placeholder 1"/>
          <p:cNvSpPr txBox="1">
            <a:spLocks/>
          </p:cNvSpPr>
          <p:nvPr/>
        </p:nvSpPr>
        <p:spPr>
          <a:xfrm>
            <a:off x="6877455" y="6479172"/>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14</a:t>
            </a:fld>
            <a:endParaRPr lang="en-US"/>
          </a:p>
        </p:txBody>
      </p:sp>
    </p:spTree>
  </p:cSld>
  <p:clrMapOvr>
    <a:overrideClrMapping bg1="lt1" tx1="dk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5"/>
          <p:cNvSpPr txBox="1">
            <a:spLocks noGrp="1"/>
          </p:cNvSpPr>
          <p:nvPr>
            <p:ph type="body" idx="1"/>
          </p:nvPr>
        </p:nvSpPr>
        <p:spPr>
          <a:xfrm>
            <a:off x="236306" y="360363"/>
            <a:ext cx="7274157" cy="858837"/>
          </a:xfrm>
          <a:prstGeom prst="rect">
            <a:avLst/>
          </a:prstGeom>
          <a:noFill/>
          <a:ln>
            <a:noFill/>
          </a:ln>
        </p:spPr>
        <p:txBody>
          <a:bodyPr spcFirstLastPara="1" wrap="square" lIns="91425" tIns="45700" rIns="91425" bIns="45700" anchor="t" anchorCtr="0">
            <a:noAutofit/>
          </a:bodyPr>
          <a:lstStyle/>
          <a:p>
            <a:pPr marL="109728" lvl="0" indent="0" algn="l" rtl="0">
              <a:spcBef>
                <a:spcPts val="0"/>
              </a:spcBef>
              <a:spcAft>
                <a:spcPts val="0"/>
              </a:spcAft>
              <a:buClr>
                <a:schemeClr val="dk1"/>
              </a:buClr>
              <a:buSzPts val="3200"/>
              <a:buNone/>
            </a:pPr>
            <a:endParaRPr/>
          </a:p>
          <a:p>
            <a:pPr marL="109728" lvl="0" indent="0" algn="l" rtl="0">
              <a:spcBef>
                <a:spcPts val="640"/>
              </a:spcBef>
              <a:spcAft>
                <a:spcPts val="0"/>
              </a:spcAft>
              <a:buClr>
                <a:schemeClr val="dk1"/>
              </a:buClr>
              <a:buSzPts val="3200"/>
              <a:buNone/>
            </a:pPr>
            <a:endParaRPr/>
          </a:p>
          <a:p>
            <a:pPr marL="109728" lvl="0" indent="0" algn="l" rtl="0">
              <a:spcBef>
                <a:spcPts val="640"/>
              </a:spcBef>
              <a:spcAft>
                <a:spcPts val="0"/>
              </a:spcAft>
              <a:buClr>
                <a:schemeClr val="dk1"/>
              </a:buClr>
              <a:buSzPts val="3200"/>
              <a:buNone/>
            </a:pPr>
            <a:endParaRPr/>
          </a:p>
        </p:txBody>
      </p:sp>
      <p:sp>
        <p:nvSpPr>
          <p:cNvPr id="238" name="Google Shape;238;p35"/>
          <p:cNvSpPr/>
          <p:nvPr/>
        </p:nvSpPr>
        <p:spPr>
          <a:xfrm>
            <a:off x="0" y="2485980"/>
            <a:ext cx="9144000" cy="1766700"/>
          </a:xfrm>
          <a:prstGeom prst="rect">
            <a:avLst/>
          </a:prstGeom>
          <a:noFill/>
          <a:ln>
            <a:noFill/>
          </a:ln>
        </p:spPr>
        <p:txBody>
          <a:bodyPr spcFirstLastPara="1" wrap="square" lIns="91425" tIns="45700" rIns="91425" bIns="45700" anchor="t" anchorCtr="0">
            <a:noAutofit/>
          </a:bodyPr>
          <a:lstStyle/>
          <a:p>
            <a:pPr marL="109728" marR="0" lvl="0" indent="0" algn="ctr" rtl="0">
              <a:spcBef>
                <a:spcPts val="0"/>
              </a:spcBef>
              <a:spcAft>
                <a:spcPts val="0"/>
              </a:spcAft>
              <a:buNone/>
            </a:pPr>
            <a:r>
              <a:rPr lang="en-US" sz="3200" b="1" i="0" u="none" strike="noStrike" cap="none" dirty="0">
                <a:solidFill>
                  <a:srgbClr val="000000"/>
                </a:solidFill>
                <a:latin typeface="Gill Sans MT" panose="020B0502020104020203" pitchFamily="34" charset="0"/>
                <a:ea typeface="Calibri"/>
                <a:cs typeface="Calibri"/>
                <a:sym typeface="Calibri"/>
              </a:rPr>
              <a:t>Upper School</a:t>
            </a:r>
            <a:endParaRPr sz="3200" dirty="0">
              <a:latin typeface="Gill Sans MT" panose="020B0502020104020203" pitchFamily="34" charset="0"/>
            </a:endParaRPr>
          </a:p>
          <a:p>
            <a:pPr marL="109728" marR="0" lvl="0" indent="0" algn="ctr" rtl="0">
              <a:spcBef>
                <a:spcPts val="640"/>
              </a:spcBef>
              <a:spcAft>
                <a:spcPts val="0"/>
              </a:spcAft>
              <a:buNone/>
            </a:pPr>
            <a:r>
              <a:rPr lang="en-US" sz="3200" b="1" dirty="0">
                <a:latin typeface="Gill Sans MT" panose="020B0502020104020203" pitchFamily="34" charset="0"/>
                <a:ea typeface="Calibri"/>
                <a:cs typeface="Calibri"/>
                <a:sym typeface="Calibri"/>
              </a:rPr>
              <a:t>Co-curricular</a:t>
            </a:r>
            <a:r>
              <a:rPr lang="en-US" sz="3200" b="1" i="0" u="none" strike="noStrike" cap="none" dirty="0">
                <a:solidFill>
                  <a:srgbClr val="000000"/>
                </a:solidFill>
                <a:latin typeface="Gill Sans MT" panose="020B0502020104020203" pitchFamily="34" charset="0"/>
                <a:ea typeface="Calibri"/>
                <a:cs typeface="Calibri"/>
                <a:sym typeface="Calibri"/>
              </a:rPr>
              <a:t> </a:t>
            </a:r>
            <a:endParaRPr sz="3200" dirty="0">
              <a:latin typeface="Gill Sans MT" panose="020B0502020104020203" pitchFamily="34" charset="0"/>
            </a:endParaRPr>
          </a:p>
          <a:p>
            <a:pPr marL="109728" marR="0" lvl="0" indent="0" algn="ctr" rtl="0">
              <a:spcBef>
                <a:spcPts val="640"/>
              </a:spcBef>
              <a:spcAft>
                <a:spcPts val="0"/>
              </a:spcAft>
              <a:buNone/>
            </a:pPr>
            <a:endParaRPr sz="3200" b="1" i="0" u="none" strike="noStrike" cap="none" dirty="0">
              <a:solidFill>
                <a:srgbClr val="000000"/>
              </a:solidFill>
              <a:latin typeface="Gill Sans MT" panose="020B0502020104020203" pitchFamily="34" charset="0"/>
              <a:ea typeface="Calibri"/>
              <a:cs typeface="Calibri"/>
              <a:sym typeface="Calibri"/>
            </a:endParaRPr>
          </a:p>
        </p:txBody>
      </p:sp>
      <p:sp>
        <p:nvSpPr>
          <p:cNvPr id="4" name="Slide Number Placeholder 1"/>
          <p:cNvSpPr txBox="1">
            <a:spLocks/>
          </p:cNvSpPr>
          <p:nvPr/>
        </p:nvSpPr>
        <p:spPr>
          <a:xfrm>
            <a:off x="6553200" y="6356350"/>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6"/>
          <p:cNvSpPr txBox="1">
            <a:spLocks noGrp="1"/>
          </p:cNvSpPr>
          <p:nvPr>
            <p:ph type="title"/>
          </p:nvPr>
        </p:nvSpPr>
        <p:spPr>
          <a:xfrm>
            <a:off x="152400" y="274650"/>
            <a:ext cx="7696200" cy="903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900"/>
              <a:buFont typeface="Calibri"/>
              <a:buNone/>
            </a:pPr>
            <a:r>
              <a:rPr lang="en-US" sz="3900" b="1" i="0" u="none" strike="noStrike" cap="none" dirty="0">
                <a:solidFill>
                  <a:schemeClr val="dk1"/>
                </a:solidFill>
                <a:latin typeface="Gill Sans MT" panose="020B0502020104020203" pitchFamily="34" charset="0"/>
                <a:ea typeface="Calibri"/>
                <a:cs typeface="Calibri"/>
                <a:sym typeface="Calibri"/>
              </a:rPr>
              <a:t>Accomplishments</a:t>
            </a:r>
            <a:endParaRPr sz="3900" b="1" dirty="0">
              <a:solidFill>
                <a:schemeClr val="dk1"/>
              </a:solidFill>
              <a:latin typeface="Gill Sans MT" panose="020B0502020104020203" pitchFamily="34" charset="0"/>
              <a:ea typeface="Calibri"/>
              <a:cs typeface="Calibri"/>
              <a:sym typeface="Calibri"/>
            </a:endParaRPr>
          </a:p>
        </p:txBody>
      </p:sp>
      <p:sp>
        <p:nvSpPr>
          <p:cNvPr id="244" name="Google Shape;244;p36"/>
          <p:cNvSpPr txBox="1">
            <a:spLocks noGrp="1"/>
          </p:cNvSpPr>
          <p:nvPr>
            <p:ph type="body" idx="1"/>
          </p:nvPr>
        </p:nvSpPr>
        <p:spPr>
          <a:xfrm>
            <a:off x="152400" y="1447800"/>
            <a:ext cx="8837100" cy="5159400"/>
          </a:xfrm>
          <a:prstGeom prst="rect">
            <a:avLst/>
          </a:prstGeom>
          <a:no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dk1"/>
              </a:buClr>
              <a:buSzPts val="2000"/>
              <a:buFont typeface="Calibri"/>
              <a:buChar char="●"/>
            </a:pPr>
            <a:r>
              <a:rPr lang="en-US" sz="2400" dirty="0">
                <a:solidFill>
                  <a:schemeClr val="dk1"/>
                </a:solidFill>
                <a:latin typeface="Gill Sans MT" panose="020B0502020104020203" pitchFamily="34" charset="0"/>
                <a:ea typeface="Calibri"/>
                <a:cs typeface="Calibri"/>
                <a:sym typeface="Calibri"/>
              </a:rPr>
              <a:t>Strong program continuation despite disturbances that could have disrupted programs (e.g. Director of Student Activities maternity leave, move between buildings, financial policy changes, student-leader departures, etc.)</a:t>
            </a:r>
            <a:endParaRPr sz="2400" dirty="0">
              <a:solidFill>
                <a:schemeClr val="dk1"/>
              </a:solidFill>
              <a:latin typeface="Gill Sans MT" panose="020B0502020104020203" pitchFamily="34" charset="0"/>
              <a:ea typeface="Calibri"/>
              <a:cs typeface="Calibri"/>
              <a:sym typeface="Calibri"/>
            </a:endParaRPr>
          </a:p>
          <a:p>
            <a:pPr marL="457200" marR="0" lvl="0" indent="0" algn="l" rtl="0">
              <a:spcBef>
                <a:spcPts val="0"/>
              </a:spcBef>
              <a:spcAft>
                <a:spcPts val="0"/>
              </a:spcAft>
              <a:buNone/>
            </a:pPr>
            <a:endParaRPr sz="2400" dirty="0">
              <a:solidFill>
                <a:schemeClr val="dk1"/>
              </a:solidFill>
              <a:latin typeface="Gill Sans MT" panose="020B0502020104020203" pitchFamily="34" charset="0"/>
              <a:ea typeface="Calibri"/>
              <a:cs typeface="Calibri"/>
              <a:sym typeface="Calibri"/>
            </a:endParaRPr>
          </a:p>
          <a:p>
            <a:pPr marL="457200" marR="0" lvl="0" indent="-355600" algn="l" rtl="0">
              <a:spcBef>
                <a:spcPts val="0"/>
              </a:spcBef>
              <a:spcAft>
                <a:spcPts val="0"/>
              </a:spcAft>
              <a:buClr>
                <a:schemeClr val="dk1"/>
              </a:buClr>
              <a:buSzPts val="2000"/>
              <a:buFont typeface="Calibri"/>
              <a:buChar char="●"/>
            </a:pPr>
            <a:r>
              <a:rPr lang="en-US" sz="2400" dirty="0">
                <a:solidFill>
                  <a:schemeClr val="dk1"/>
                </a:solidFill>
                <a:latin typeface="Gill Sans MT" panose="020B0502020104020203" pitchFamily="34" charset="0"/>
                <a:ea typeface="Calibri"/>
                <a:cs typeface="Calibri"/>
                <a:sym typeface="Calibri"/>
              </a:rPr>
              <a:t>Strong student engagement in Club Environment </a:t>
            </a:r>
            <a:endParaRPr sz="2400" dirty="0">
              <a:solidFill>
                <a:schemeClr val="dk1"/>
              </a:solidFill>
              <a:latin typeface="Gill Sans MT" panose="020B0502020104020203" pitchFamily="34" charset="0"/>
              <a:ea typeface="Calibri"/>
              <a:cs typeface="Calibri"/>
              <a:sym typeface="Calibri"/>
            </a:endParaRPr>
          </a:p>
          <a:p>
            <a:pPr marL="914400" marR="0" lvl="1" indent="-355600" algn="l" rtl="0">
              <a:spcBef>
                <a:spcPts val="0"/>
              </a:spcBef>
              <a:spcAft>
                <a:spcPts val="0"/>
              </a:spcAft>
              <a:buClr>
                <a:schemeClr val="dk1"/>
              </a:buClr>
              <a:buSzPts val="2000"/>
              <a:buFont typeface="Calibri"/>
              <a:buChar char="○"/>
            </a:pPr>
            <a:r>
              <a:rPr lang="en-US" sz="2400" dirty="0">
                <a:solidFill>
                  <a:schemeClr val="dk1"/>
                </a:solidFill>
                <a:latin typeface="Gill Sans MT" panose="020B0502020104020203" pitchFamily="34" charset="0"/>
                <a:ea typeface="Calibri"/>
                <a:cs typeface="Calibri"/>
                <a:sym typeface="Calibri"/>
              </a:rPr>
              <a:t>At least 73% of students have attended at least one club meeting this year </a:t>
            </a:r>
            <a:endParaRPr sz="2400" dirty="0">
              <a:solidFill>
                <a:schemeClr val="dk1"/>
              </a:solidFill>
              <a:latin typeface="Gill Sans MT" panose="020B0502020104020203" pitchFamily="34" charset="0"/>
              <a:ea typeface="Calibri"/>
              <a:cs typeface="Calibri"/>
              <a:sym typeface="Calibri"/>
            </a:endParaRPr>
          </a:p>
          <a:p>
            <a:pPr marL="914400" marR="0" lvl="1" indent="-355600" algn="l" rtl="0">
              <a:spcBef>
                <a:spcPts val="0"/>
              </a:spcBef>
              <a:spcAft>
                <a:spcPts val="0"/>
              </a:spcAft>
              <a:buClr>
                <a:schemeClr val="dk1"/>
              </a:buClr>
              <a:buSzPts val="2000"/>
              <a:buFont typeface="Calibri"/>
              <a:buChar char="○"/>
            </a:pPr>
            <a:r>
              <a:rPr lang="en-US" sz="2400" i="1" dirty="0">
                <a:solidFill>
                  <a:schemeClr val="dk1"/>
                </a:solidFill>
                <a:latin typeface="Gill Sans MT" panose="020B0502020104020203" pitchFamily="34" charset="0"/>
                <a:ea typeface="Calibri"/>
                <a:cs typeface="Calibri"/>
                <a:sym typeface="Calibri"/>
              </a:rPr>
              <a:t>Approximately </a:t>
            </a:r>
            <a:r>
              <a:rPr lang="en-US" sz="2400" dirty="0">
                <a:solidFill>
                  <a:schemeClr val="dk1"/>
                </a:solidFill>
                <a:latin typeface="Gill Sans MT" panose="020B0502020104020203" pitchFamily="34" charset="0"/>
                <a:ea typeface="Calibri"/>
                <a:cs typeface="Calibri"/>
                <a:sym typeface="Calibri"/>
              </a:rPr>
              <a:t>20% of students are actively involved in clubs (attending at least 75% of a club’s meetings)</a:t>
            </a:r>
            <a:endParaRPr sz="2400" dirty="0">
              <a:solidFill>
                <a:schemeClr val="dk1"/>
              </a:solidFill>
              <a:latin typeface="Gill Sans MT" panose="020B0502020104020203" pitchFamily="34" charset="0"/>
              <a:ea typeface="Calibri"/>
              <a:cs typeface="Calibri"/>
              <a:sym typeface="Calibri"/>
            </a:endParaRPr>
          </a:p>
          <a:p>
            <a:pPr marL="457200" marR="0" lvl="0" indent="0" algn="l" rtl="0">
              <a:spcBef>
                <a:spcPts val="0"/>
              </a:spcBef>
              <a:spcAft>
                <a:spcPts val="0"/>
              </a:spcAft>
              <a:buNone/>
            </a:pPr>
            <a:endParaRPr sz="2400" dirty="0">
              <a:solidFill>
                <a:schemeClr val="dk1"/>
              </a:solidFill>
              <a:latin typeface="Gill Sans MT" panose="020B0502020104020203" pitchFamily="34" charset="0"/>
              <a:ea typeface="Calibri"/>
              <a:cs typeface="Calibri"/>
              <a:sym typeface="Calibri"/>
            </a:endParaRPr>
          </a:p>
          <a:p>
            <a:pPr marL="457200" marR="0" lvl="0" indent="-355600" algn="l" rtl="0">
              <a:spcBef>
                <a:spcPts val="0"/>
              </a:spcBef>
              <a:spcAft>
                <a:spcPts val="0"/>
              </a:spcAft>
              <a:buClr>
                <a:schemeClr val="dk1"/>
              </a:buClr>
              <a:buSzPts val="2000"/>
              <a:buFont typeface="Calibri"/>
              <a:buChar char="●"/>
            </a:pPr>
            <a:r>
              <a:rPr lang="en-US" sz="2400" dirty="0">
                <a:solidFill>
                  <a:schemeClr val="dk1"/>
                </a:solidFill>
                <a:latin typeface="Gill Sans MT" panose="020B0502020104020203" pitchFamily="34" charset="0"/>
                <a:ea typeface="Calibri"/>
                <a:cs typeface="Calibri"/>
                <a:sym typeface="Calibri"/>
              </a:rPr>
              <a:t>Systems for proposing events, fundraisers, &amp; study trips are well established and used with fidelity</a:t>
            </a:r>
            <a:endParaRPr sz="2400" dirty="0">
              <a:solidFill>
                <a:schemeClr val="dk1"/>
              </a:solidFill>
              <a:latin typeface="Gill Sans MT" panose="020B0502020104020203" pitchFamily="34" charset="0"/>
              <a:ea typeface="Calibri"/>
              <a:cs typeface="Calibri"/>
              <a:sym typeface="Calibri"/>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7"/>
          <p:cNvSpPr txBox="1">
            <a:spLocks noGrp="1"/>
          </p:cNvSpPr>
          <p:nvPr>
            <p:ph type="title"/>
          </p:nvPr>
        </p:nvSpPr>
        <p:spPr>
          <a:xfrm>
            <a:off x="152400" y="274650"/>
            <a:ext cx="7696200" cy="903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900"/>
              <a:buFont typeface="Calibri"/>
              <a:buNone/>
            </a:pPr>
            <a:r>
              <a:rPr lang="en-US" sz="3900" b="1" dirty="0">
                <a:solidFill>
                  <a:schemeClr val="dk1"/>
                </a:solidFill>
                <a:latin typeface="Gill Sans MT" panose="020B0502020104020203" pitchFamily="34" charset="0"/>
                <a:ea typeface="Calibri"/>
                <a:cs typeface="Calibri"/>
                <a:sym typeface="Calibri"/>
              </a:rPr>
              <a:t>Challenges</a:t>
            </a:r>
            <a:endParaRPr sz="3900" b="1" dirty="0">
              <a:solidFill>
                <a:schemeClr val="dk1"/>
              </a:solidFill>
              <a:latin typeface="Gill Sans MT" panose="020B0502020104020203" pitchFamily="34" charset="0"/>
              <a:ea typeface="Calibri"/>
              <a:cs typeface="Calibri"/>
              <a:sym typeface="Calibri"/>
            </a:endParaRPr>
          </a:p>
        </p:txBody>
      </p:sp>
      <p:sp>
        <p:nvSpPr>
          <p:cNvPr id="253" name="Google Shape;253;p37"/>
          <p:cNvSpPr txBox="1">
            <a:spLocks noGrp="1"/>
          </p:cNvSpPr>
          <p:nvPr>
            <p:ph type="body" idx="1"/>
          </p:nvPr>
        </p:nvSpPr>
        <p:spPr>
          <a:xfrm>
            <a:off x="152400" y="1447800"/>
            <a:ext cx="8837100" cy="5159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Arial"/>
              <a:buChar char="•"/>
            </a:pPr>
            <a:r>
              <a:rPr lang="en-US" sz="2400" dirty="0">
                <a:solidFill>
                  <a:schemeClr val="dk1"/>
                </a:solidFill>
                <a:latin typeface="Gill Sans MT" panose="020B0502020104020203" pitchFamily="34" charset="0"/>
                <a:ea typeface="Calibri"/>
                <a:cs typeface="Calibri"/>
                <a:sym typeface="Calibri"/>
              </a:rPr>
              <a:t>5-Star Students data system not maintained with fidelity while Director of Student Activities (DSA) was on maternity leave</a:t>
            </a:r>
            <a:endParaRPr sz="2400" dirty="0">
              <a:solidFill>
                <a:schemeClr val="dk1"/>
              </a:solidFill>
              <a:latin typeface="Gill Sans MT" panose="020B0502020104020203" pitchFamily="34" charset="0"/>
              <a:ea typeface="Calibri"/>
              <a:cs typeface="Calibri"/>
              <a:sym typeface="Calibri"/>
            </a:endParaRPr>
          </a:p>
          <a:p>
            <a:pPr marL="457200" marR="0" lvl="0" indent="0" algn="l" rtl="0">
              <a:spcBef>
                <a:spcPts val="0"/>
              </a:spcBef>
              <a:spcAft>
                <a:spcPts val="0"/>
              </a:spcAft>
              <a:buNone/>
            </a:pPr>
            <a:endParaRPr sz="2400" dirty="0">
              <a:solidFill>
                <a:schemeClr val="dk1"/>
              </a:solidFill>
              <a:latin typeface="Gill Sans MT" panose="020B0502020104020203" pitchFamily="34" charset="0"/>
              <a:ea typeface="Calibri"/>
              <a:cs typeface="Calibri"/>
              <a:sym typeface="Calibri"/>
            </a:endParaRPr>
          </a:p>
          <a:p>
            <a:pPr marL="342900" marR="0" lvl="0" indent="-342900" algn="l" rtl="0">
              <a:spcBef>
                <a:spcPts val="0"/>
              </a:spcBef>
              <a:spcAft>
                <a:spcPts val="0"/>
              </a:spcAft>
              <a:buClr>
                <a:schemeClr val="dk1"/>
              </a:buClr>
              <a:buSzPts val="2000"/>
              <a:buFont typeface="Calibri"/>
              <a:buChar char="•"/>
            </a:pPr>
            <a:r>
              <a:rPr lang="en-US" sz="2400" dirty="0">
                <a:solidFill>
                  <a:schemeClr val="dk1"/>
                </a:solidFill>
                <a:latin typeface="Gill Sans MT" panose="020B0502020104020203" pitchFamily="34" charset="0"/>
                <a:ea typeface="Calibri"/>
                <a:cs typeface="Calibri"/>
                <a:sym typeface="Calibri"/>
              </a:rPr>
              <a:t>Transfer of programs to new (temporary) space has taken significant staff time, and diverted DSA attention from other priorities</a:t>
            </a:r>
            <a:endParaRPr sz="2400" dirty="0">
              <a:solidFill>
                <a:schemeClr val="dk1"/>
              </a:solidFill>
              <a:latin typeface="Gill Sans MT" panose="020B0502020104020203" pitchFamily="34" charset="0"/>
              <a:ea typeface="Calibri"/>
              <a:cs typeface="Calibri"/>
              <a:sym typeface="Calibri"/>
            </a:endParaRPr>
          </a:p>
          <a:p>
            <a:pPr marL="457200" marR="0" lvl="0" indent="0" algn="l" rtl="0">
              <a:spcBef>
                <a:spcPts val="0"/>
              </a:spcBef>
              <a:spcAft>
                <a:spcPts val="0"/>
              </a:spcAft>
              <a:buNone/>
            </a:pPr>
            <a:endParaRPr sz="2400" dirty="0">
              <a:solidFill>
                <a:schemeClr val="dk1"/>
              </a:solidFill>
              <a:latin typeface="Gill Sans MT" panose="020B0502020104020203" pitchFamily="34" charset="0"/>
              <a:ea typeface="Calibri"/>
              <a:cs typeface="Calibri"/>
              <a:sym typeface="Calibri"/>
            </a:endParaRPr>
          </a:p>
          <a:p>
            <a:pPr marL="342900" marR="0" lvl="0" indent="-342900" algn="l" rtl="0">
              <a:spcBef>
                <a:spcPts val="0"/>
              </a:spcBef>
              <a:spcAft>
                <a:spcPts val="0"/>
              </a:spcAft>
              <a:buClr>
                <a:schemeClr val="dk1"/>
              </a:buClr>
              <a:buSzPts val="2000"/>
              <a:buFont typeface="Calibri"/>
              <a:buChar char="•"/>
            </a:pPr>
            <a:r>
              <a:rPr lang="en-US" sz="2400" dirty="0">
                <a:solidFill>
                  <a:schemeClr val="dk1"/>
                </a:solidFill>
                <a:latin typeface="Gill Sans MT" panose="020B0502020104020203" pitchFamily="34" charset="0"/>
                <a:ea typeface="Calibri"/>
                <a:cs typeface="Calibri"/>
                <a:sym typeface="Calibri"/>
              </a:rPr>
              <a:t>Communication about events and activities on campus needs continued refinement</a:t>
            </a:r>
            <a:endParaRPr sz="2400" dirty="0">
              <a:solidFill>
                <a:schemeClr val="dk1"/>
              </a:solidFill>
              <a:latin typeface="Gill Sans MT" panose="020B0502020104020203" pitchFamily="34" charset="0"/>
              <a:ea typeface="Calibri"/>
              <a:cs typeface="Calibri"/>
              <a:sym typeface="Calibri"/>
            </a:endParaRPr>
          </a:p>
          <a:p>
            <a:pPr marL="457200" marR="0" lvl="0" indent="0" algn="l" rtl="0">
              <a:spcBef>
                <a:spcPts val="0"/>
              </a:spcBef>
              <a:spcAft>
                <a:spcPts val="0"/>
              </a:spcAft>
              <a:buNone/>
            </a:pPr>
            <a:endParaRPr sz="2000" dirty="0">
              <a:solidFill>
                <a:schemeClr val="dk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8"/>
          <p:cNvSpPr txBox="1">
            <a:spLocks noGrp="1"/>
          </p:cNvSpPr>
          <p:nvPr>
            <p:ph type="title"/>
          </p:nvPr>
        </p:nvSpPr>
        <p:spPr>
          <a:xfrm>
            <a:off x="152400" y="274650"/>
            <a:ext cx="7696200" cy="903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900"/>
              <a:buFont typeface="Calibri"/>
              <a:buNone/>
            </a:pPr>
            <a:r>
              <a:rPr lang="en-US" sz="3900" b="1" dirty="0">
                <a:solidFill>
                  <a:schemeClr val="dk1"/>
                </a:solidFill>
                <a:latin typeface="Gill Sans MT" panose="020B0502020104020203" pitchFamily="34" charset="0"/>
                <a:ea typeface="Calibri"/>
                <a:cs typeface="Calibri"/>
                <a:sym typeface="Calibri"/>
              </a:rPr>
              <a:t>Reflections and Year 6 Priorities</a:t>
            </a:r>
            <a:endParaRPr sz="3900" b="1" dirty="0">
              <a:solidFill>
                <a:schemeClr val="dk1"/>
              </a:solidFill>
              <a:latin typeface="Gill Sans MT" panose="020B0502020104020203" pitchFamily="34" charset="0"/>
              <a:ea typeface="Calibri"/>
              <a:cs typeface="Calibri"/>
              <a:sym typeface="Calibri"/>
            </a:endParaRPr>
          </a:p>
        </p:txBody>
      </p:sp>
      <p:sp>
        <p:nvSpPr>
          <p:cNvPr id="262" name="Google Shape;262;p38"/>
          <p:cNvSpPr txBox="1">
            <a:spLocks noGrp="1"/>
          </p:cNvSpPr>
          <p:nvPr>
            <p:ph type="body" idx="1"/>
          </p:nvPr>
        </p:nvSpPr>
        <p:spPr>
          <a:xfrm>
            <a:off x="78658" y="1424690"/>
            <a:ext cx="8837100" cy="5159400"/>
          </a:xfrm>
          <a:prstGeom prst="rect">
            <a:avLst/>
          </a:prstGeom>
          <a:no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dk1"/>
              </a:buClr>
              <a:buSzPts val="2000"/>
              <a:buFont typeface="Calibri"/>
              <a:buChar char="●"/>
            </a:pPr>
            <a:r>
              <a:rPr lang="en-US" sz="2400" dirty="0">
                <a:solidFill>
                  <a:schemeClr val="dk1"/>
                </a:solidFill>
                <a:latin typeface="Gill Sans MT" panose="020B0502020104020203" pitchFamily="34" charset="0"/>
                <a:ea typeface="Calibri"/>
                <a:cs typeface="Calibri"/>
                <a:sym typeface="Calibri"/>
              </a:rPr>
              <a:t>Continue improving communication systems to provide students with information about opportunities and events </a:t>
            </a:r>
            <a:endParaRPr sz="2400" dirty="0">
              <a:solidFill>
                <a:schemeClr val="dk1"/>
              </a:solidFill>
              <a:latin typeface="Gill Sans MT" panose="020B0502020104020203" pitchFamily="34" charset="0"/>
              <a:ea typeface="Calibri"/>
              <a:cs typeface="Calibri"/>
              <a:sym typeface="Calibri"/>
            </a:endParaRPr>
          </a:p>
          <a:p>
            <a:pPr marL="457200" marR="0" lvl="0" indent="0" algn="l" rtl="0">
              <a:spcBef>
                <a:spcPts val="0"/>
              </a:spcBef>
              <a:spcAft>
                <a:spcPts val="0"/>
              </a:spcAft>
              <a:buNone/>
            </a:pPr>
            <a:endParaRPr sz="2400" dirty="0">
              <a:solidFill>
                <a:schemeClr val="dk1"/>
              </a:solidFill>
              <a:latin typeface="Gill Sans MT" panose="020B0502020104020203" pitchFamily="34" charset="0"/>
              <a:ea typeface="Calibri"/>
              <a:cs typeface="Calibri"/>
              <a:sym typeface="Calibri"/>
            </a:endParaRPr>
          </a:p>
          <a:p>
            <a:pPr marL="457200" marR="0" lvl="0" indent="-355600" algn="l" rtl="0">
              <a:spcBef>
                <a:spcPts val="0"/>
              </a:spcBef>
              <a:spcAft>
                <a:spcPts val="0"/>
              </a:spcAft>
              <a:buClr>
                <a:schemeClr val="dk1"/>
              </a:buClr>
              <a:buSzPts val="2000"/>
              <a:buFont typeface="Calibri"/>
              <a:buChar char="●"/>
            </a:pPr>
            <a:r>
              <a:rPr lang="en-US" sz="2400" dirty="0">
                <a:solidFill>
                  <a:schemeClr val="dk1"/>
                </a:solidFill>
                <a:latin typeface="Gill Sans MT" panose="020B0502020104020203" pitchFamily="34" charset="0"/>
                <a:ea typeface="Calibri"/>
                <a:cs typeface="Calibri"/>
                <a:sym typeface="Calibri"/>
              </a:rPr>
              <a:t>Refine club proposal &amp; approval process to move from a philosophy of increasing the number of clubs to increasing the quality of clubs (now that there is a thriving club environment on campus)</a:t>
            </a:r>
            <a:endParaRPr sz="2400" dirty="0">
              <a:solidFill>
                <a:schemeClr val="dk1"/>
              </a:solidFill>
              <a:latin typeface="Gill Sans MT" panose="020B0502020104020203" pitchFamily="34" charset="0"/>
              <a:ea typeface="Calibri"/>
              <a:cs typeface="Calibri"/>
              <a:sym typeface="Calibri"/>
            </a:endParaRPr>
          </a:p>
          <a:p>
            <a:pPr marL="457200" marR="0" lvl="0" indent="0" algn="l" rtl="0">
              <a:spcBef>
                <a:spcPts val="0"/>
              </a:spcBef>
              <a:spcAft>
                <a:spcPts val="0"/>
              </a:spcAft>
              <a:buNone/>
            </a:pPr>
            <a:endParaRPr sz="2400" dirty="0">
              <a:solidFill>
                <a:schemeClr val="dk1"/>
              </a:solidFill>
              <a:latin typeface="Gill Sans MT" panose="020B0502020104020203" pitchFamily="34" charset="0"/>
              <a:ea typeface="Calibri"/>
              <a:cs typeface="Calibri"/>
              <a:sym typeface="Calibri"/>
            </a:endParaRPr>
          </a:p>
          <a:p>
            <a:pPr marL="457200" marR="0" lvl="0" indent="-355600" algn="l" rtl="0">
              <a:spcBef>
                <a:spcPts val="0"/>
              </a:spcBef>
              <a:spcAft>
                <a:spcPts val="0"/>
              </a:spcAft>
              <a:buClr>
                <a:schemeClr val="dk1"/>
              </a:buClr>
              <a:buSzPts val="2000"/>
              <a:buFont typeface="Calibri"/>
              <a:buChar char="●"/>
            </a:pPr>
            <a:r>
              <a:rPr lang="en-US" sz="2400" dirty="0">
                <a:solidFill>
                  <a:schemeClr val="dk1"/>
                </a:solidFill>
                <a:latin typeface="Gill Sans MT" panose="020B0502020104020203" pitchFamily="34" charset="0"/>
                <a:ea typeface="Calibri"/>
                <a:cs typeface="Calibri"/>
                <a:sym typeface="Calibri"/>
              </a:rPr>
              <a:t>Continue exploring opportunities for dedicated in-school time (e.g. Marlin Hour or class period) for key Clubs such as Yearbook &amp; ASB</a:t>
            </a:r>
            <a:endParaRPr sz="2400" dirty="0">
              <a:solidFill>
                <a:schemeClr val="dk1"/>
              </a:solidFill>
              <a:latin typeface="Gill Sans MT" panose="020B0502020104020203" pitchFamily="34" charset="0"/>
              <a:ea typeface="Calibri"/>
              <a:cs typeface="Calibri"/>
              <a:sym typeface="Calibri"/>
            </a:endParaRPr>
          </a:p>
          <a:p>
            <a:pPr marL="457200" marR="0" lvl="0" indent="0" algn="l" rtl="0">
              <a:spcBef>
                <a:spcPts val="0"/>
              </a:spcBef>
              <a:spcAft>
                <a:spcPts val="0"/>
              </a:spcAft>
              <a:buNone/>
            </a:pPr>
            <a:endParaRPr sz="2400" dirty="0">
              <a:solidFill>
                <a:schemeClr val="dk1"/>
              </a:solidFill>
              <a:latin typeface="Gill Sans MT" panose="020B0502020104020203" pitchFamily="34" charset="0"/>
              <a:ea typeface="Calibri"/>
              <a:cs typeface="Calibri"/>
              <a:sym typeface="Calibri"/>
            </a:endParaRPr>
          </a:p>
          <a:p>
            <a:pPr marL="457200" marR="0" lvl="0" indent="-355600" algn="l" rtl="0">
              <a:spcBef>
                <a:spcPts val="0"/>
              </a:spcBef>
              <a:spcAft>
                <a:spcPts val="0"/>
              </a:spcAft>
              <a:buClr>
                <a:schemeClr val="dk1"/>
              </a:buClr>
              <a:buSzPts val="2000"/>
              <a:buFont typeface="Calibri"/>
              <a:buChar char="●"/>
            </a:pPr>
            <a:r>
              <a:rPr lang="en-US" sz="2400" dirty="0">
                <a:solidFill>
                  <a:schemeClr val="dk1"/>
                </a:solidFill>
                <a:latin typeface="Gill Sans MT" panose="020B0502020104020203" pitchFamily="34" charset="0"/>
                <a:ea typeface="Calibri"/>
                <a:cs typeface="Calibri"/>
                <a:sym typeface="Calibri"/>
              </a:rPr>
              <a:t>Explore how to scale programs such as Adventure Trips, Study Trips &amp; Community Service Day as the school grows</a:t>
            </a:r>
            <a:endParaRPr sz="2400" dirty="0">
              <a:solidFill>
                <a:schemeClr val="dk1"/>
              </a:solidFill>
              <a:latin typeface="Gill Sans MT" panose="020B0502020104020203" pitchFamily="34" charset="0"/>
              <a:ea typeface="Calibri"/>
              <a:cs typeface="Calibri"/>
              <a:sym typeface="Calibri"/>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9"/>
          <p:cNvSpPr txBox="1">
            <a:spLocks noGrp="1"/>
          </p:cNvSpPr>
          <p:nvPr>
            <p:ph type="body" idx="1"/>
          </p:nvPr>
        </p:nvSpPr>
        <p:spPr>
          <a:xfrm>
            <a:off x="236306" y="360363"/>
            <a:ext cx="7274100" cy="858900"/>
          </a:xfrm>
          <a:prstGeom prst="rect">
            <a:avLst/>
          </a:prstGeom>
          <a:noFill/>
          <a:ln>
            <a:noFill/>
          </a:ln>
        </p:spPr>
        <p:txBody>
          <a:bodyPr spcFirstLastPara="1" wrap="square" lIns="91425" tIns="45700" rIns="91425" bIns="45700" anchor="t" anchorCtr="0">
            <a:noAutofit/>
          </a:bodyPr>
          <a:lstStyle/>
          <a:p>
            <a:pPr marL="109728" lvl="0" indent="0" algn="l" rtl="0">
              <a:spcBef>
                <a:spcPts val="0"/>
              </a:spcBef>
              <a:spcAft>
                <a:spcPts val="0"/>
              </a:spcAft>
              <a:buClr>
                <a:schemeClr val="dk1"/>
              </a:buClr>
              <a:buSzPts val="3200"/>
              <a:buNone/>
            </a:pPr>
            <a:endParaRPr/>
          </a:p>
          <a:p>
            <a:pPr marL="109728" lvl="0" indent="0" algn="l" rtl="0">
              <a:spcBef>
                <a:spcPts val="640"/>
              </a:spcBef>
              <a:spcAft>
                <a:spcPts val="0"/>
              </a:spcAft>
              <a:buClr>
                <a:schemeClr val="dk1"/>
              </a:buClr>
              <a:buSzPts val="3200"/>
              <a:buNone/>
            </a:pPr>
            <a:endParaRPr/>
          </a:p>
          <a:p>
            <a:pPr marL="109728" lvl="0" indent="0" algn="l" rtl="0">
              <a:spcBef>
                <a:spcPts val="640"/>
              </a:spcBef>
              <a:spcAft>
                <a:spcPts val="0"/>
              </a:spcAft>
              <a:buClr>
                <a:schemeClr val="dk1"/>
              </a:buClr>
              <a:buSzPts val="3200"/>
              <a:buNone/>
            </a:pPr>
            <a:endParaRPr/>
          </a:p>
        </p:txBody>
      </p:sp>
      <p:sp>
        <p:nvSpPr>
          <p:cNvPr id="271" name="Google Shape;271;p39"/>
          <p:cNvSpPr/>
          <p:nvPr/>
        </p:nvSpPr>
        <p:spPr>
          <a:xfrm>
            <a:off x="0" y="2495812"/>
            <a:ext cx="9144000" cy="1766700"/>
          </a:xfrm>
          <a:prstGeom prst="rect">
            <a:avLst/>
          </a:prstGeom>
          <a:noFill/>
          <a:ln>
            <a:noFill/>
          </a:ln>
        </p:spPr>
        <p:txBody>
          <a:bodyPr spcFirstLastPara="1" wrap="square" lIns="91425" tIns="45700" rIns="91425" bIns="45700" anchor="t" anchorCtr="0">
            <a:noAutofit/>
          </a:bodyPr>
          <a:lstStyle/>
          <a:p>
            <a:pPr marL="109728" marR="0" lvl="0" indent="0" algn="ctr" rtl="0">
              <a:spcBef>
                <a:spcPts val="0"/>
              </a:spcBef>
              <a:spcAft>
                <a:spcPts val="0"/>
              </a:spcAft>
              <a:buNone/>
            </a:pPr>
            <a:r>
              <a:rPr lang="en-US" sz="3200" b="1" dirty="0">
                <a:latin typeface="Gill Sans MT" panose="020B0502020104020203" pitchFamily="34" charset="0"/>
                <a:ea typeface="Calibri"/>
                <a:cs typeface="Calibri"/>
                <a:sym typeface="Calibri"/>
              </a:rPr>
              <a:t>Upper </a:t>
            </a:r>
            <a:r>
              <a:rPr lang="en-US" sz="3200" b="1" i="0" u="none" strike="noStrike" cap="none" dirty="0">
                <a:solidFill>
                  <a:srgbClr val="000000"/>
                </a:solidFill>
                <a:latin typeface="Gill Sans MT" panose="020B0502020104020203" pitchFamily="34" charset="0"/>
                <a:ea typeface="Calibri"/>
                <a:cs typeface="Calibri"/>
                <a:sym typeface="Calibri"/>
              </a:rPr>
              <a:t>Scho</a:t>
            </a:r>
            <a:r>
              <a:rPr lang="en-US" sz="3200" b="1" dirty="0">
                <a:latin typeface="Gill Sans MT" panose="020B0502020104020203" pitchFamily="34" charset="0"/>
                <a:ea typeface="Calibri"/>
                <a:cs typeface="Calibri"/>
                <a:sym typeface="Calibri"/>
              </a:rPr>
              <a:t>ol</a:t>
            </a:r>
            <a:endParaRPr sz="3200" dirty="0">
              <a:latin typeface="Gill Sans MT" panose="020B0502020104020203" pitchFamily="34" charset="0"/>
            </a:endParaRPr>
          </a:p>
          <a:p>
            <a:pPr marL="109728" marR="0" lvl="0" indent="0" algn="ctr" rtl="0">
              <a:spcBef>
                <a:spcPts val="640"/>
              </a:spcBef>
              <a:spcAft>
                <a:spcPts val="0"/>
              </a:spcAft>
              <a:buNone/>
            </a:pPr>
            <a:r>
              <a:rPr lang="en-US" sz="3200" b="1" dirty="0">
                <a:latin typeface="Gill Sans MT" panose="020B0502020104020203" pitchFamily="34" charset="0"/>
                <a:ea typeface="Calibri"/>
                <a:cs typeface="Calibri"/>
                <a:sym typeface="Calibri"/>
              </a:rPr>
              <a:t>Athletics</a:t>
            </a:r>
            <a:r>
              <a:rPr lang="en-US" sz="3200" b="1" i="0" u="none" strike="noStrike" cap="none" dirty="0">
                <a:solidFill>
                  <a:srgbClr val="000000"/>
                </a:solidFill>
                <a:latin typeface="Gill Sans MT" panose="020B0502020104020203" pitchFamily="34" charset="0"/>
                <a:ea typeface="Calibri"/>
                <a:cs typeface="Calibri"/>
                <a:sym typeface="Calibri"/>
              </a:rPr>
              <a:t> </a:t>
            </a:r>
            <a:endParaRPr sz="3200" dirty="0">
              <a:latin typeface="Gill Sans MT" panose="020B0502020104020203" pitchFamily="34" charset="0"/>
            </a:endParaRPr>
          </a:p>
          <a:p>
            <a:pPr marL="109728" marR="0" lvl="0" indent="0" algn="ctr" rtl="0">
              <a:spcBef>
                <a:spcPts val="640"/>
              </a:spcBef>
              <a:spcAft>
                <a:spcPts val="0"/>
              </a:spcAft>
              <a:buNone/>
            </a:pPr>
            <a:endParaRPr sz="3200" b="1" i="0" u="none" strike="noStrike" cap="none" dirty="0">
              <a:solidFill>
                <a:srgbClr val="000000"/>
              </a:solidFill>
              <a:latin typeface="Calibri"/>
              <a:ea typeface="Calibri"/>
              <a:cs typeface="Calibri"/>
              <a:sym typeface="Calibri"/>
            </a:endParaRPr>
          </a:p>
        </p:txBody>
      </p:sp>
      <p:sp>
        <p:nvSpPr>
          <p:cNvPr id="4" name="Slide Number Placeholder 1"/>
          <p:cNvSpPr txBox="1">
            <a:spLocks/>
          </p:cNvSpPr>
          <p:nvPr/>
        </p:nvSpPr>
        <p:spPr>
          <a:xfrm>
            <a:off x="6553200" y="6356350"/>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0" y="2209800"/>
            <a:ext cx="9144000" cy="858837"/>
          </a:xfrm>
          <a:prstGeom prst="rect">
            <a:avLst/>
          </a:prstGeom>
        </p:spPr>
        <p:txBody>
          <a:bodyPr/>
          <a:lstStyle/>
          <a:p>
            <a:pPr marL="109728" algn="ctr"/>
            <a:r>
              <a:rPr lang="en-US" sz="3200" b="1" dirty="0">
                <a:latin typeface="Gill Sans MT" panose="020B0502020104020203" pitchFamily="34" charset="0"/>
              </a:rPr>
              <a:t>Goal </a:t>
            </a:r>
            <a:r>
              <a:rPr lang="en-US" sz="3200" b="1" dirty="0" smtClean="0">
                <a:latin typeface="Gill Sans MT" panose="020B0502020104020203" pitchFamily="34" charset="0"/>
              </a:rPr>
              <a:t>1 </a:t>
            </a:r>
          </a:p>
          <a:p>
            <a:pPr marL="109728" algn="ctr"/>
            <a:r>
              <a:rPr lang="en-US" sz="3200" dirty="0" smtClean="0">
                <a:latin typeface="Gill Sans MT" panose="020B0502020104020203" pitchFamily="34" charset="0"/>
              </a:rPr>
              <a:t>Formalize Systematic Reviews </a:t>
            </a:r>
          </a:p>
          <a:p>
            <a:pPr marL="109728" algn="ctr"/>
            <a:endParaRPr lang="en-US" sz="1800" i="1" dirty="0" smtClean="0">
              <a:solidFill>
                <a:srgbClr val="FF0000"/>
              </a:solidFill>
              <a:latin typeface="Gill Sans MT" panose="020B0502020104020203" pitchFamily="34" charset="0"/>
            </a:endParaRPr>
          </a:p>
          <a:p>
            <a:pPr marL="109728" indent="0" algn="ctr">
              <a:buNone/>
            </a:pPr>
            <a:endParaRPr lang="en-US" dirty="0"/>
          </a:p>
          <a:p>
            <a:pPr marL="109728" indent="0" algn="ctr">
              <a:buNone/>
            </a:pPr>
            <a:endParaRPr lang="en-US" dirty="0" smtClean="0"/>
          </a:p>
          <a:p>
            <a:pPr marL="109728" indent="0" algn="ctr">
              <a:buNone/>
            </a:pPr>
            <a:endParaRPr lang="en-US" dirty="0"/>
          </a:p>
        </p:txBody>
      </p:sp>
      <p:sp>
        <p:nvSpPr>
          <p:cNvPr id="3" name="Slide Number Placeholder 1"/>
          <p:cNvSpPr txBox="1">
            <a:spLocks/>
          </p:cNvSpPr>
          <p:nvPr/>
        </p:nvSpPr>
        <p:spPr>
          <a:xfrm>
            <a:off x="6553200" y="6356350"/>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2</a:t>
            </a:fld>
            <a:endParaRPr lang="en-US"/>
          </a:p>
        </p:txBody>
      </p:sp>
    </p:spTree>
    <p:extLst>
      <p:ext uri="{BB962C8B-B14F-4D97-AF65-F5344CB8AC3E}">
        <p14:creationId xmlns:p14="http://schemas.microsoft.com/office/powerpoint/2010/main" val="3658694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0"/>
          <p:cNvSpPr txBox="1">
            <a:spLocks noGrp="1"/>
          </p:cNvSpPr>
          <p:nvPr>
            <p:ph type="title"/>
          </p:nvPr>
        </p:nvSpPr>
        <p:spPr>
          <a:xfrm>
            <a:off x="152400" y="274650"/>
            <a:ext cx="7696200" cy="903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900"/>
              <a:buFont typeface="Calibri"/>
              <a:buNone/>
            </a:pPr>
            <a:r>
              <a:rPr lang="en-US" sz="3900" b="1" i="0" u="none" strike="noStrike" cap="none" dirty="0">
                <a:solidFill>
                  <a:schemeClr val="dk1"/>
                </a:solidFill>
                <a:latin typeface="Gill Sans MT" panose="020B0502020104020203" pitchFamily="34" charset="0"/>
                <a:ea typeface="Calibri"/>
                <a:cs typeface="Calibri"/>
                <a:sym typeface="Calibri"/>
              </a:rPr>
              <a:t>Accomplishments</a:t>
            </a:r>
            <a:endParaRPr sz="3900" b="1" dirty="0">
              <a:solidFill>
                <a:schemeClr val="dk1"/>
              </a:solidFill>
              <a:latin typeface="Gill Sans MT" panose="020B0502020104020203" pitchFamily="34" charset="0"/>
              <a:ea typeface="Calibri"/>
              <a:cs typeface="Calibri"/>
              <a:sym typeface="Calibri"/>
            </a:endParaRPr>
          </a:p>
        </p:txBody>
      </p:sp>
      <p:sp>
        <p:nvSpPr>
          <p:cNvPr id="277" name="Google Shape;277;p40"/>
          <p:cNvSpPr txBox="1">
            <a:spLocks noGrp="1"/>
          </p:cNvSpPr>
          <p:nvPr>
            <p:ph type="body" idx="1"/>
          </p:nvPr>
        </p:nvSpPr>
        <p:spPr>
          <a:xfrm>
            <a:off x="152400" y="1449604"/>
            <a:ext cx="8837100" cy="540839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panose="020B0604020202020204" pitchFamily="34" charset="0"/>
              <a:buChar char="•"/>
            </a:pPr>
            <a:r>
              <a:rPr lang="en-US" sz="2400" dirty="0">
                <a:solidFill>
                  <a:schemeClr val="dk1"/>
                </a:solidFill>
                <a:latin typeface="Gill Sans MT" panose="020B0502020104020203" pitchFamily="34" charset="0"/>
                <a:ea typeface="Calibri"/>
                <a:cs typeface="Calibri"/>
                <a:sym typeface="Calibri"/>
              </a:rPr>
              <a:t>Contracting of a Certified Athletic Trainer who works with our Athletes and coaches on injury prevention, injury recovery, strength training, and more.</a:t>
            </a:r>
            <a:endParaRPr sz="2400" dirty="0">
              <a:solidFill>
                <a:schemeClr val="dk1"/>
              </a:solidFill>
              <a:latin typeface="Gill Sans MT" panose="020B0502020104020203" pitchFamily="34" charset="0"/>
              <a:ea typeface="Calibri"/>
              <a:cs typeface="Calibri"/>
              <a:sym typeface="Calibri"/>
            </a:endParaRPr>
          </a:p>
          <a:p>
            <a:pPr marL="342900" marR="0" lvl="0" indent="-342900" algn="l" rtl="0">
              <a:spcBef>
                <a:spcPts val="0"/>
              </a:spcBef>
              <a:spcAft>
                <a:spcPts val="0"/>
              </a:spcAft>
              <a:buClr>
                <a:schemeClr val="dk1"/>
              </a:buClr>
              <a:buSzPts val="2400"/>
              <a:buFont typeface="Arial" panose="020B0604020202020204" pitchFamily="34" charset="0"/>
              <a:buChar char="•"/>
            </a:pPr>
            <a:r>
              <a:rPr lang="en-US" sz="2400" dirty="0">
                <a:solidFill>
                  <a:schemeClr val="dk1"/>
                </a:solidFill>
                <a:latin typeface="Gill Sans MT" panose="020B0502020104020203" pitchFamily="34" charset="0"/>
                <a:ea typeface="Calibri"/>
                <a:cs typeface="Calibri"/>
                <a:sym typeface="Calibri"/>
              </a:rPr>
              <a:t>Marlin Athletic Council established to discuss the role of Athletics, address athlete concerns, offer suggestions for improving Athletics, and celebrate Athletics and athletes in the Upper School as well as to learn student leadership skills to become better team and school leaders.</a:t>
            </a:r>
            <a:endParaRPr sz="2400" dirty="0">
              <a:solidFill>
                <a:schemeClr val="dk1"/>
              </a:solidFill>
              <a:latin typeface="Gill Sans MT" panose="020B0502020104020203" pitchFamily="34" charset="0"/>
              <a:ea typeface="Calibri"/>
              <a:cs typeface="Calibri"/>
              <a:sym typeface="Calibri"/>
            </a:endParaRPr>
          </a:p>
          <a:p>
            <a:pPr marL="342900" marR="0" lvl="0" indent="-342900" algn="l" rtl="0">
              <a:spcBef>
                <a:spcPts val="0"/>
              </a:spcBef>
              <a:spcAft>
                <a:spcPts val="0"/>
              </a:spcAft>
              <a:buClr>
                <a:schemeClr val="dk1"/>
              </a:buClr>
              <a:buSzPts val="2400"/>
              <a:buFont typeface="Arial" panose="020B0604020202020204" pitchFamily="34" charset="0"/>
              <a:buChar char="•"/>
            </a:pPr>
            <a:r>
              <a:rPr lang="en-US" sz="2400" dirty="0">
                <a:solidFill>
                  <a:schemeClr val="dk1"/>
                </a:solidFill>
                <a:latin typeface="Gill Sans MT" panose="020B0502020104020203" pitchFamily="34" charset="0"/>
                <a:ea typeface="Calibri"/>
                <a:cs typeface="Calibri"/>
                <a:sym typeface="Calibri"/>
              </a:rPr>
              <a:t>Completion and opening of a Gym and athletic field on campus giving our teams a place to practice and play on campus as well as increasing attendance at games since these games (in the Gym) are now an on-campus activity.</a:t>
            </a:r>
            <a:endParaRPr sz="2400" dirty="0">
              <a:solidFill>
                <a:schemeClr val="dk1"/>
              </a:solidFill>
              <a:latin typeface="Gill Sans MT" panose="020B0502020104020203" pitchFamily="34" charset="0"/>
              <a:ea typeface="Calibri"/>
              <a:cs typeface="Calibri"/>
              <a:sym typeface="Calibri"/>
            </a:endParaRPr>
          </a:p>
          <a:p>
            <a:pPr marL="342900" marR="0" lvl="0" indent="-342900" algn="l" rtl="0">
              <a:spcBef>
                <a:spcPts val="0"/>
              </a:spcBef>
              <a:spcAft>
                <a:spcPts val="0"/>
              </a:spcAft>
              <a:buClr>
                <a:schemeClr val="dk1"/>
              </a:buClr>
              <a:buSzPts val="2400"/>
              <a:buFont typeface="Arial" panose="020B0604020202020204" pitchFamily="34" charset="0"/>
              <a:buChar char="•"/>
            </a:pPr>
            <a:r>
              <a:rPr lang="en-US" sz="2400" dirty="0">
                <a:solidFill>
                  <a:schemeClr val="dk1"/>
                </a:solidFill>
                <a:latin typeface="Gill Sans MT" panose="020B0502020104020203" pitchFamily="34" charset="0"/>
                <a:ea typeface="Calibri"/>
                <a:cs typeface="Calibri"/>
                <a:sym typeface="Calibri"/>
              </a:rPr>
              <a:t>Quarterly Athletic Director  giving season recaps, notable successes and summarized grade information about each team.</a:t>
            </a:r>
            <a:endParaRPr sz="2400" dirty="0">
              <a:solidFill>
                <a:schemeClr val="dk1"/>
              </a:solidFill>
              <a:latin typeface="Gill Sans MT" panose="020B0502020104020203" pitchFamily="34" charset="0"/>
              <a:ea typeface="Calibri"/>
              <a:cs typeface="Calibri"/>
              <a:sym typeface="Calibri"/>
            </a:endParaRPr>
          </a:p>
          <a:p>
            <a:pPr marL="457200" marR="0" lvl="0" indent="0" algn="l" rtl="0">
              <a:spcBef>
                <a:spcPts val="0"/>
              </a:spcBef>
              <a:spcAft>
                <a:spcPts val="0"/>
              </a:spcAft>
              <a:buNone/>
            </a:pPr>
            <a:endParaRPr sz="2000" dirty="0">
              <a:solidFill>
                <a:schemeClr val="dk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1"/>
          <p:cNvSpPr txBox="1">
            <a:spLocks noGrp="1"/>
          </p:cNvSpPr>
          <p:nvPr>
            <p:ph type="title"/>
          </p:nvPr>
        </p:nvSpPr>
        <p:spPr>
          <a:xfrm>
            <a:off x="152400" y="274650"/>
            <a:ext cx="7696200" cy="903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900"/>
              <a:buFont typeface="Calibri"/>
              <a:buNone/>
            </a:pPr>
            <a:r>
              <a:rPr lang="en-US" sz="3900" b="1" dirty="0">
                <a:solidFill>
                  <a:schemeClr val="dk1"/>
                </a:solidFill>
                <a:latin typeface="Gill Sans MT" panose="020B0502020104020203" pitchFamily="34" charset="0"/>
                <a:ea typeface="Calibri"/>
                <a:cs typeface="Calibri"/>
                <a:sym typeface="Calibri"/>
              </a:rPr>
              <a:t>Challenges</a:t>
            </a:r>
            <a:endParaRPr sz="3900" b="1" dirty="0">
              <a:solidFill>
                <a:schemeClr val="dk1"/>
              </a:solidFill>
              <a:latin typeface="Gill Sans MT" panose="020B0502020104020203" pitchFamily="34" charset="0"/>
              <a:ea typeface="Calibri"/>
              <a:cs typeface="Calibri"/>
              <a:sym typeface="Calibri"/>
            </a:endParaRPr>
          </a:p>
        </p:txBody>
      </p:sp>
      <p:sp>
        <p:nvSpPr>
          <p:cNvPr id="286" name="Google Shape;286;p41"/>
          <p:cNvSpPr txBox="1">
            <a:spLocks noGrp="1"/>
          </p:cNvSpPr>
          <p:nvPr>
            <p:ph type="body" idx="1"/>
          </p:nvPr>
        </p:nvSpPr>
        <p:spPr>
          <a:xfrm>
            <a:off x="152400" y="1447800"/>
            <a:ext cx="8837100" cy="5159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panose="020B0604020202020204" pitchFamily="34" charset="0"/>
              <a:buChar char="•"/>
            </a:pPr>
            <a:r>
              <a:rPr lang="en-US" sz="2400" dirty="0">
                <a:solidFill>
                  <a:schemeClr val="dk1"/>
                </a:solidFill>
                <a:latin typeface="Gill Sans MT" panose="020B0502020104020203" pitchFamily="34" charset="0"/>
                <a:ea typeface="Calibri"/>
                <a:cs typeface="Calibri"/>
                <a:sym typeface="Calibri"/>
              </a:rPr>
              <a:t>Athlete engagement, investment, and ownership of the their teams:</a:t>
            </a:r>
            <a:endParaRPr sz="2400" dirty="0">
              <a:solidFill>
                <a:schemeClr val="dk1"/>
              </a:solidFill>
              <a:latin typeface="Gill Sans MT" panose="020B0502020104020203" pitchFamily="34" charset="0"/>
              <a:ea typeface="Calibri"/>
              <a:cs typeface="Calibri"/>
              <a:sym typeface="Calibri"/>
            </a:endParaRPr>
          </a:p>
          <a:p>
            <a:pPr marL="876300" marR="0" lvl="1" indent="-342900" algn="l" rtl="0">
              <a:spcBef>
                <a:spcPts val="0"/>
              </a:spcBef>
              <a:spcAft>
                <a:spcPts val="0"/>
              </a:spcAft>
              <a:buClr>
                <a:schemeClr val="dk1"/>
              </a:buClr>
              <a:buSzPts val="2400"/>
              <a:buFont typeface="Arial" panose="020B0604020202020204" pitchFamily="34" charset="0"/>
              <a:buChar char="•"/>
            </a:pPr>
            <a:r>
              <a:rPr lang="en-US" sz="2400" dirty="0">
                <a:solidFill>
                  <a:schemeClr val="dk1"/>
                </a:solidFill>
                <a:latin typeface="Gill Sans MT" panose="020B0502020104020203" pitchFamily="34" charset="0"/>
                <a:ea typeface="Calibri"/>
                <a:cs typeface="Calibri"/>
                <a:sym typeface="Calibri"/>
              </a:rPr>
              <a:t>attendance at practice and games</a:t>
            </a:r>
            <a:endParaRPr sz="2400" dirty="0">
              <a:solidFill>
                <a:schemeClr val="dk1"/>
              </a:solidFill>
              <a:latin typeface="Gill Sans MT" panose="020B0502020104020203" pitchFamily="34" charset="0"/>
              <a:ea typeface="Calibri"/>
              <a:cs typeface="Calibri"/>
              <a:sym typeface="Calibri"/>
            </a:endParaRPr>
          </a:p>
          <a:p>
            <a:pPr marL="876300" marR="0" lvl="1" indent="-342900" algn="l" rtl="0">
              <a:spcBef>
                <a:spcPts val="0"/>
              </a:spcBef>
              <a:spcAft>
                <a:spcPts val="0"/>
              </a:spcAft>
              <a:buClr>
                <a:schemeClr val="dk1"/>
              </a:buClr>
              <a:buSzPts val="2400"/>
              <a:buFont typeface="Arial" panose="020B0604020202020204" pitchFamily="34" charset="0"/>
              <a:buChar char="•"/>
            </a:pPr>
            <a:r>
              <a:rPr lang="en-US" sz="2400" dirty="0">
                <a:solidFill>
                  <a:schemeClr val="dk1"/>
                </a:solidFill>
                <a:latin typeface="Gill Sans MT" panose="020B0502020104020203" pitchFamily="34" charset="0"/>
                <a:ea typeface="Calibri"/>
                <a:cs typeface="Calibri"/>
                <a:sym typeface="Calibri"/>
              </a:rPr>
              <a:t>completing end of season team evaluations</a:t>
            </a:r>
            <a:endParaRPr sz="2400" dirty="0">
              <a:solidFill>
                <a:schemeClr val="dk1"/>
              </a:solidFill>
              <a:latin typeface="Gill Sans MT" panose="020B0502020104020203" pitchFamily="34" charset="0"/>
              <a:ea typeface="Calibri"/>
              <a:cs typeface="Calibri"/>
              <a:sym typeface="Calibri"/>
            </a:endParaRPr>
          </a:p>
          <a:p>
            <a:pPr marL="876300" marR="0" lvl="1" indent="-342900" algn="l" rtl="0">
              <a:spcBef>
                <a:spcPts val="0"/>
              </a:spcBef>
              <a:spcAft>
                <a:spcPts val="0"/>
              </a:spcAft>
              <a:buClr>
                <a:schemeClr val="dk1"/>
              </a:buClr>
              <a:buSzPts val="2400"/>
              <a:buFont typeface="Arial" panose="020B0604020202020204" pitchFamily="34" charset="0"/>
              <a:buChar char="•"/>
            </a:pPr>
            <a:r>
              <a:rPr lang="en-US" sz="2400" dirty="0">
                <a:solidFill>
                  <a:schemeClr val="dk1"/>
                </a:solidFill>
                <a:latin typeface="Gill Sans MT" panose="020B0502020104020203" pitchFamily="34" charset="0"/>
                <a:ea typeface="Calibri"/>
                <a:cs typeface="Calibri"/>
                <a:sym typeface="Calibri"/>
              </a:rPr>
              <a:t>athletes holding teammates </a:t>
            </a:r>
            <a:r>
              <a:rPr lang="en-US" sz="2400" dirty="0" smtClean="0">
                <a:solidFill>
                  <a:schemeClr val="dk1"/>
                </a:solidFill>
                <a:latin typeface="Gill Sans MT" panose="020B0502020104020203" pitchFamily="34" charset="0"/>
                <a:ea typeface="Calibri"/>
                <a:cs typeface="Calibri"/>
                <a:sym typeface="Calibri"/>
              </a:rPr>
              <a:t>accountable</a:t>
            </a:r>
            <a:endParaRPr lang="en-US" sz="2400" dirty="0">
              <a:solidFill>
                <a:schemeClr val="dk1"/>
              </a:solidFill>
              <a:latin typeface="Gill Sans MT" panose="020B0502020104020203" pitchFamily="34" charset="0"/>
              <a:ea typeface="Calibri"/>
              <a:cs typeface="Calibri"/>
              <a:sym typeface="Calibri"/>
            </a:endParaRPr>
          </a:p>
          <a:p>
            <a:pPr marL="876300" marR="0" lvl="1" indent="-342900" algn="l" rtl="0">
              <a:spcBef>
                <a:spcPts val="0"/>
              </a:spcBef>
              <a:spcAft>
                <a:spcPts val="0"/>
              </a:spcAft>
              <a:buClr>
                <a:schemeClr val="dk1"/>
              </a:buClr>
              <a:buSzPts val="2400"/>
              <a:buFont typeface="Arial" panose="020B0604020202020204" pitchFamily="34" charset="0"/>
              <a:buChar char="•"/>
            </a:pPr>
            <a:r>
              <a:rPr lang="en-US" sz="2400" dirty="0" smtClean="0">
                <a:solidFill>
                  <a:schemeClr val="dk1"/>
                </a:solidFill>
                <a:latin typeface="Gill Sans MT" panose="020B0502020104020203" pitchFamily="34" charset="0"/>
                <a:ea typeface="Calibri"/>
                <a:cs typeface="Calibri"/>
                <a:sym typeface="Calibri"/>
              </a:rPr>
              <a:t>Hope </a:t>
            </a:r>
            <a:r>
              <a:rPr lang="en-US" sz="2400" dirty="0">
                <a:solidFill>
                  <a:schemeClr val="dk1"/>
                </a:solidFill>
                <a:latin typeface="Gill Sans MT" panose="020B0502020104020203" pitchFamily="34" charset="0"/>
                <a:ea typeface="Calibri"/>
                <a:cs typeface="Calibri"/>
                <a:sym typeface="Calibri"/>
              </a:rPr>
              <a:t>is Marlin Athletic Council will help team leaders build this </a:t>
            </a:r>
            <a:r>
              <a:rPr lang="en-US" sz="2400" dirty="0" smtClean="0">
                <a:solidFill>
                  <a:schemeClr val="dk1"/>
                </a:solidFill>
                <a:latin typeface="Gill Sans MT" panose="020B0502020104020203" pitchFamily="34" charset="0"/>
                <a:ea typeface="Calibri"/>
                <a:cs typeface="Calibri"/>
                <a:sym typeface="Calibri"/>
              </a:rPr>
              <a:t>with </a:t>
            </a:r>
            <a:r>
              <a:rPr lang="en-US" sz="2400" dirty="0">
                <a:solidFill>
                  <a:schemeClr val="dk1"/>
                </a:solidFill>
                <a:latin typeface="Gill Sans MT" panose="020B0502020104020203" pitchFamily="34" charset="0"/>
                <a:ea typeface="Calibri"/>
                <a:cs typeface="Calibri"/>
                <a:sym typeface="Calibri"/>
              </a:rPr>
              <a:t>teammates</a:t>
            </a:r>
            <a:endParaRPr sz="2400" dirty="0">
              <a:solidFill>
                <a:schemeClr val="dk1"/>
              </a:solidFill>
              <a:latin typeface="Gill Sans MT" panose="020B0502020104020203" pitchFamily="34" charset="0"/>
              <a:ea typeface="Calibri"/>
              <a:cs typeface="Calibri"/>
              <a:sym typeface="Calibri"/>
            </a:endParaRPr>
          </a:p>
          <a:p>
            <a:pPr marL="419100" marR="0" lvl="0" indent="-342900" algn="l" rtl="0">
              <a:spcBef>
                <a:spcPts val="0"/>
              </a:spcBef>
              <a:spcAft>
                <a:spcPts val="0"/>
              </a:spcAft>
              <a:buClr>
                <a:schemeClr val="dk1"/>
              </a:buClr>
              <a:buSzPts val="2400"/>
              <a:buFont typeface="Arial" panose="020B0604020202020204" pitchFamily="34" charset="0"/>
              <a:buChar char="•"/>
            </a:pPr>
            <a:r>
              <a:rPr lang="en-US" sz="2400" dirty="0">
                <a:solidFill>
                  <a:schemeClr val="dk1"/>
                </a:solidFill>
                <a:latin typeface="Gill Sans MT" panose="020B0502020104020203" pitchFamily="34" charset="0"/>
                <a:ea typeface="Calibri"/>
                <a:cs typeface="Calibri"/>
                <a:sym typeface="Calibri"/>
              </a:rPr>
              <a:t>Publicizing and available information of the Athletic program on school website</a:t>
            </a:r>
            <a:endParaRPr sz="2400" dirty="0">
              <a:solidFill>
                <a:schemeClr val="dk1"/>
              </a:solidFill>
              <a:latin typeface="Gill Sans MT" panose="020B0502020104020203" pitchFamily="34" charset="0"/>
              <a:ea typeface="Calibri"/>
              <a:cs typeface="Calibri"/>
              <a:sym typeface="Calibri"/>
            </a:endParaRPr>
          </a:p>
          <a:p>
            <a:pPr marL="876300" marR="0" lvl="1" indent="-342900" algn="l" rtl="0">
              <a:spcBef>
                <a:spcPts val="0"/>
              </a:spcBef>
              <a:spcAft>
                <a:spcPts val="0"/>
              </a:spcAft>
              <a:buClr>
                <a:schemeClr val="dk1"/>
              </a:buClr>
              <a:buSzPts val="2400"/>
              <a:buFont typeface="Arial" panose="020B0604020202020204" pitchFamily="34" charset="0"/>
              <a:buChar char="•"/>
            </a:pPr>
            <a:r>
              <a:rPr lang="en-US" sz="2400" dirty="0">
                <a:solidFill>
                  <a:schemeClr val="dk1"/>
                </a:solidFill>
                <a:latin typeface="Gill Sans MT" panose="020B0502020104020203" pitchFamily="34" charset="0"/>
                <a:ea typeface="Calibri"/>
                <a:cs typeface="Calibri"/>
                <a:sym typeface="Calibri"/>
              </a:rPr>
              <a:t>challenges posting games/practice schedules and other important team information as well as general athletic information (forms, protocols, etc</a:t>
            </a:r>
            <a:r>
              <a:rPr lang="en-US" sz="2400" dirty="0" smtClean="0">
                <a:solidFill>
                  <a:schemeClr val="dk1"/>
                </a:solidFill>
                <a:latin typeface="Gill Sans MT" panose="020B0502020104020203" pitchFamily="34" charset="0"/>
                <a:ea typeface="Calibri"/>
                <a:cs typeface="Calibri"/>
                <a:sym typeface="Calibri"/>
              </a:rPr>
              <a:t>.)</a:t>
            </a:r>
          </a:p>
          <a:p>
            <a:pPr marL="876300" marR="0" lvl="1" indent="-342900" algn="l" rtl="0">
              <a:spcBef>
                <a:spcPts val="0"/>
              </a:spcBef>
              <a:spcAft>
                <a:spcPts val="0"/>
              </a:spcAft>
              <a:buClr>
                <a:schemeClr val="dk1"/>
              </a:buClr>
              <a:buSzPts val="2400"/>
              <a:buFont typeface="Arial" panose="020B0604020202020204" pitchFamily="34" charset="0"/>
              <a:buChar char="•"/>
            </a:pPr>
            <a:r>
              <a:rPr lang="en-US" sz="2400" dirty="0" smtClean="0">
                <a:solidFill>
                  <a:schemeClr val="dk1"/>
                </a:solidFill>
                <a:latin typeface="Gill Sans MT" panose="020B0502020104020203" pitchFamily="34" charset="0"/>
                <a:ea typeface="Calibri"/>
                <a:cs typeface="Calibri"/>
                <a:sym typeface="Calibri"/>
              </a:rPr>
              <a:t>Working </a:t>
            </a:r>
            <a:r>
              <a:rPr lang="en-US" sz="2400" dirty="0">
                <a:solidFill>
                  <a:schemeClr val="dk1"/>
                </a:solidFill>
                <a:latin typeface="Gill Sans MT" panose="020B0502020104020203" pitchFamily="34" charset="0"/>
                <a:ea typeface="Calibri"/>
                <a:cs typeface="Calibri"/>
                <a:sym typeface="Calibri"/>
              </a:rPr>
              <a:t>around this by using Canvas webpage for athletic teams </a:t>
            </a:r>
            <a:endParaRPr sz="2400" dirty="0">
              <a:solidFill>
                <a:schemeClr val="dk1"/>
              </a:solidFill>
              <a:latin typeface="Gill Sans MT" panose="020B0502020104020203" pitchFamily="34" charset="0"/>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2"/>
          <p:cNvSpPr txBox="1">
            <a:spLocks noGrp="1"/>
          </p:cNvSpPr>
          <p:nvPr>
            <p:ph type="title"/>
          </p:nvPr>
        </p:nvSpPr>
        <p:spPr>
          <a:xfrm>
            <a:off x="152400" y="274650"/>
            <a:ext cx="7696200" cy="903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900"/>
              <a:buFont typeface="Calibri"/>
              <a:buNone/>
            </a:pPr>
            <a:r>
              <a:rPr lang="en-US" sz="3200" b="1" dirty="0">
                <a:solidFill>
                  <a:schemeClr val="dk1"/>
                </a:solidFill>
                <a:latin typeface="Gill Sans MT" panose="020B0502020104020203" pitchFamily="34" charset="0"/>
                <a:ea typeface="Calibri"/>
                <a:cs typeface="Calibri"/>
                <a:sym typeface="Calibri"/>
              </a:rPr>
              <a:t>Reflections and Year 6 Priorities</a:t>
            </a:r>
            <a:endParaRPr sz="3200" b="1" dirty="0">
              <a:solidFill>
                <a:schemeClr val="dk1"/>
              </a:solidFill>
              <a:latin typeface="Gill Sans MT" panose="020B0502020104020203" pitchFamily="34" charset="0"/>
              <a:ea typeface="Calibri"/>
              <a:cs typeface="Calibri"/>
              <a:sym typeface="Calibri"/>
            </a:endParaRPr>
          </a:p>
        </p:txBody>
      </p:sp>
      <p:sp>
        <p:nvSpPr>
          <p:cNvPr id="295" name="Google Shape;295;p42"/>
          <p:cNvSpPr txBox="1">
            <a:spLocks noGrp="1"/>
          </p:cNvSpPr>
          <p:nvPr>
            <p:ph type="body" idx="1"/>
          </p:nvPr>
        </p:nvSpPr>
        <p:spPr>
          <a:xfrm>
            <a:off x="152400" y="1447800"/>
            <a:ext cx="8837100" cy="521847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panose="020B0604020202020204" pitchFamily="34" charset="0"/>
              <a:buChar char="•"/>
            </a:pPr>
            <a:r>
              <a:rPr lang="en-US" sz="2400" dirty="0">
                <a:solidFill>
                  <a:schemeClr val="dk1"/>
                </a:solidFill>
                <a:latin typeface="Gill Sans MT" panose="020B0502020104020203" pitchFamily="34" charset="0"/>
                <a:ea typeface="Calibri"/>
                <a:cs typeface="Calibri"/>
                <a:sym typeface="Calibri"/>
              </a:rPr>
              <a:t>Growth of Athletic program has continued and will continue as student population increases and more athletic facilities are built</a:t>
            </a:r>
            <a:endParaRPr sz="2400" dirty="0">
              <a:solidFill>
                <a:schemeClr val="dk1"/>
              </a:solidFill>
              <a:latin typeface="Gill Sans MT" panose="020B0502020104020203" pitchFamily="34" charset="0"/>
              <a:ea typeface="Calibri"/>
              <a:cs typeface="Calibri"/>
              <a:sym typeface="Calibri"/>
            </a:endParaRPr>
          </a:p>
          <a:p>
            <a:pPr marL="342900" marR="0" lvl="0" indent="-342900" algn="l" rtl="0">
              <a:spcBef>
                <a:spcPts val="0"/>
              </a:spcBef>
              <a:spcAft>
                <a:spcPts val="0"/>
              </a:spcAft>
              <a:buClr>
                <a:schemeClr val="dk1"/>
              </a:buClr>
              <a:buSzPts val="2400"/>
              <a:buFont typeface="Arial" panose="020B0604020202020204" pitchFamily="34" charset="0"/>
              <a:buChar char="•"/>
            </a:pPr>
            <a:r>
              <a:rPr lang="en-US" sz="2400" dirty="0">
                <a:solidFill>
                  <a:schemeClr val="dk1"/>
                </a:solidFill>
                <a:latin typeface="Gill Sans MT" panose="020B0502020104020203" pitchFamily="34" charset="0"/>
                <a:ea typeface="Calibri"/>
                <a:cs typeface="Calibri"/>
                <a:sym typeface="Calibri"/>
              </a:rPr>
              <a:t>Marlin Athletic Council will help build student ownership and engagement of our student-athlete leaders which should carry over to teammates and the entire school population as everyone at MWA is a Marlin</a:t>
            </a:r>
            <a:endParaRPr sz="2400" dirty="0">
              <a:solidFill>
                <a:schemeClr val="dk1"/>
              </a:solidFill>
              <a:latin typeface="Gill Sans MT" panose="020B0502020104020203" pitchFamily="34" charset="0"/>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400" dirty="0">
                <a:solidFill>
                  <a:schemeClr val="dk1"/>
                </a:solidFill>
                <a:latin typeface="Calibri"/>
                <a:ea typeface="Calibri"/>
                <a:cs typeface="Calibri"/>
                <a:sym typeface="Calibri"/>
              </a:rPr>
              <a:t>In Year 6 want to increase team participation </a:t>
            </a:r>
            <a:r>
              <a:rPr lang="en-US" sz="2400" dirty="0" smtClean="0">
                <a:solidFill>
                  <a:schemeClr val="dk1"/>
                </a:solidFill>
                <a:latin typeface="Calibri"/>
                <a:ea typeface="Calibri"/>
                <a:cs typeface="Calibri"/>
                <a:sym typeface="Calibri"/>
              </a:rPr>
              <a:t>in:</a:t>
            </a:r>
            <a:endParaRPr sz="2400" dirty="0" smtClean="0">
              <a:solidFill>
                <a:schemeClr val="dk1"/>
              </a:solidFill>
              <a:latin typeface="Calibri"/>
              <a:ea typeface="Calibri"/>
              <a:cs typeface="Calibri"/>
              <a:sym typeface="Calibri"/>
            </a:endParaRPr>
          </a:p>
          <a:p>
            <a:pPr marL="457200" lvl="6" indent="-381000">
              <a:buClr>
                <a:schemeClr val="dk1"/>
              </a:buClr>
              <a:buSzPts val="2400"/>
              <a:buFont typeface="Calibri"/>
              <a:buChar char="-"/>
            </a:pPr>
            <a:r>
              <a:rPr lang="en-US" sz="2400" dirty="0">
                <a:solidFill>
                  <a:schemeClr val="dk1"/>
                </a:solidFill>
                <a:latin typeface="Calibri"/>
                <a:ea typeface="Calibri"/>
                <a:cs typeface="Calibri"/>
                <a:sym typeface="Calibri"/>
              </a:rPr>
              <a:t>away tournaments</a:t>
            </a:r>
            <a:endParaRPr sz="2400" dirty="0">
              <a:solidFill>
                <a:schemeClr val="dk1"/>
              </a:solidFill>
              <a:latin typeface="Calibri"/>
              <a:ea typeface="Calibri"/>
              <a:cs typeface="Calibri"/>
              <a:sym typeface="Calibri"/>
            </a:endParaRPr>
          </a:p>
          <a:p>
            <a:pPr marL="457200" lvl="6" indent="-381000">
              <a:buClr>
                <a:schemeClr val="dk1"/>
              </a:buClr>
              <a:buSzPts val="2400"/>
              <a:buFont typeface="Calibri"/>
              <a:buChar char="-"/>
            </a:pPr>
            <a:r>
              <a:rPr lang="en-US" sz="2400" dirty="0" smtClean="0">
                <a:solidFill>
                  <a:schemeClr val="dk1"/>
                </a:solidFill>
                <a:latin typeface="Calibri"/>
                <a:ea typeface="Calibri"/>
                <a:cs typeface="Calibri"/>
                <a:sym typeface="Calibri"/>
              </a:rPr>
              <a:t>community </a:t>
            </a:r>
            <a:r>
              <a:rPr lang="en-US" sz="2400" dirty="0">
                <a:solidFill>
                  <a:schemeClr val="dk1"/>
                </a:solidFill>
                <a:latin typeface="Calibri"/>
                <a:ea typeface="Calibri"/>
                <a:cs typeface="Calibri"/>
                <a:sym typeface="Calibri"/>
              </a:rPr>
              <a:t>service</a:t>
            </a:r>
            <a:endParaRPr sz="2400" dirty="0">
              <a:solidFill>
                <a:schemeClr val="dk1"/>
              </a:solidFill>
              <a:latin typeface="Calibri"/>
              <a:ea typeface="Calibri"/>
              <a:cs typeface="Calibri"/>
              <a:sym typeface="Calibri"/>
            </a:endParaRPr>
          </a:p>
          <a:p>
            <a:pPr marL="457200" lvl="6" indent="-381000">
              <a:buClr>
                <a:schemeClr val="dk1"/>
              </a:buClr>
              <a:buSzPts val="2400"/>
              <a:buFont typeface="Calibri"/>
              <a:buChar char="-"/>
            </a:pPr>
            <a:r>
              <a:rPr lang="en-US" sz="2400" dirty="0">
                <a:solidFill>
                  <a:schemeClr val="dk1"/>
                </a:solidFill>
                <a:latin typeface="Calibri"/>
                <a:ea typeface="Calibri"/>
                <a:cs typeface="Calibri"/>
                <a:sym typeface="Calibri"/>
              </a:rPr>
              <a:t>clinics for younger students</a:t>
            </a:r>
            <a:endParaRPr sz="2400" dirty="0">
              <a:solidFill>
                <a:schemeClr val="dk1"/>
              </a:solidFill>
              <a:latin typeface="Calibri"/>
              <a:ea typeface="Calibri"/>
              <a:cs typeface="Calibri"/>
              <a:sym typeface="Calibri"/>
            </a:endParaRPr>
          </a:p>
          <a:p>
            <a:pPr marL="457200" lvl="6" indent="-381000">
              <a:buClr>
                <a:schemeClr val="dk1"/>
              </a:buClr>
              <a:buSzPts val="2400"/>
              <a:buFont typeface="Calibri"/>
              <a:buChar char="-"/>
            </a:pPr>
            <a:r>
              <a:rPr lang="en-US" sz="2400" dirty="0">
                <a:solidFill>
                  <a:schemeClr val="dk1"/>
                </a:solidFill>
                <a:latin typeface="Calibri"/>
                <a:ea typeface="Calibri"/>
                <a:cs typeface="Calibri"/>
                <a:sym typeface="Calibri"/>
              </a:rPr>
              <a:t>summer programs for our athletes and the surrounding community</a:t>
            </a:r>
            <a:endParaRPr sz="2400" dirty="0">
              <a:solidFill>
                <a:schemeClr val="dk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1"/>
          <p:cNvSpPr txBox="1">
            <a:spLocks noGrp="1"/>
          </p:cNvSpPr>
          <p:nvPr>
            <p:ph type="body" idx="1"/>
          </p:nvPr>
        </p:nvSpPr>
        <p:spPr>
          <a:xfrm>
            <a:off x="236306" y="360363"/>
            <a:ext cx="7274100" cy="858900"/>
          </a:xfrm>
          <a:prstGeom prst="rect">
            <a:avLst/>
          </a:prstGeom>
          <a:noFill/>
          <a:ln>
            <a:noFill/>
          </a:ln>
        </p:spPr>
        <p:txBody>
          <a:bodyPr spcFirstLastPara="1" wrap="square" lIns="91425" tIns="45700" rIns="91425" bIns="45700" anchor="t" anchorCtr="0">
            <a:noAutofit/>
          </a:bodyPr>
          <a:lstStyle/>
          <a:p>
            <a:pPr marL="109728" lvl="0" indent="0" algn="l" rtl="0">
              <a:spcBef>
                <a:spcPts val="0"/>
              </a:spcBef>
              <a:spcAft>
                <a:spcPts val="0"/>
              </a:spcAft>
              <a:buClr>
                <a:schemeClr val="dk1"/>
              </a:buClr>
              <a:buSzPts val="3200"/>
              <a:buNone/>
            </a:pPr>
            <a:endParaRPr/>
          </a:p>
          <a:p>
            <a:pPr marL="109728" lvl="0" indent="0" algn="l" rtl="0">
              <a:spcBef>
                <a:spcPts val="640"/>
              </a:spcBef>
              <a:spcAft>
                <a:spcPts val="0"/>
              </a:spcAft>
              <a:buClr>
                <a:schemeClr val="dk1"/>
              </a:buClr>
              <a:buSzPts val="3200"/>
              <a:buNone/>
            </a:pPr>
            <a:endParaRPr/>
          </a:p>
          <a:p>
            <a:pPr marL="109728" lvl="0" indent="0" algn="l" rtl="0">
              <a:spcBef>
                <a:spcPts val="640"/>
              </a:spcBef>
              <a:spcAft>
                <a:spcPts val="0"/>
              </a:spcAft>
              <a:buClr>
                <a:schemeClr val="dk1"/>
              </a:buClr>
              <a:buSzPts val="3200"/>
              <a:buNone/>
            </a:pPr>
            <a:endParaRPr/>
          </a:p>
        </p:txBody>
      </p:sp>
      <p:sp>
        <p:nvSpPr>
          <p:cNvPr id="370" name="Google Shape;370;p51"/>
          <p:cNvSpPr/>
          <p:nvPr/>
        </p:nvSpPr>
        <p:spPr>
          <a:xfrm>
            <a:off x="0" y="2358160"/>
            <a:ext cx="9144000" cy="1766700"/>
          </a:xfrm>
          <a:prstGeom prst="rect">
            <a:avLst/>
          </a:prstGeom>
          <a:noFill/>
          <a:ln>
            <a:noFill/>
          </a:ln>
        </p:spPr>
        <p:txBody>
          <a:bodyPr spcFirstLastPara="1" wrap="square" lIns="91425" tIns="45700" rIns="91425" bIns="45700" anchor="t" anchorCtr="0">
            <a:noAutofit/>
          </a:bodyPr>
          <a:lstStyle/>
          <a:p>
            <a:pPr marL="109728" marR="0" lvl="0" indent="0" algn="ctr" rtl="0">
              <a:spcBef>
                <a:spcPts val="0"/>
              </a:spcBef>
              <a:spcAft>
                <a:spcPts val="0"/>
              </a:spcAft>
              <a:buNone/>
            </a:pPr>
            <a:r>
              <a:rPr lang="en-US" sz="3200" b="1" i="0" u="none" strike="noStrike" cap="none" dirty="0">
                <a:solidFill>
                  <a:srgbClr val="000000"/>
                </a:solidFill>
                <a:latin typeface="Gill Sans MT" panose="020B0502020104020203" pitchFamily="34" charset="0"/>
                <a:ea typeface="Calibri"/>
                <a:cs typeface="Calibri"/>
                <a:sym typeface="Calibri"/>
              </a:rPr>
              <a:t>Upper School</a:t>
            </a:r>
            <a:endParaRPr sz="3200" dirty="0">
              <a:latin typeface="Gill Sans MT" panose="020B0502020104020203" pitchFamily="34" charset="0"/>
            </a:endParaRPr>
          </a:p>
          <a:p>
            <a:pPr marL="109728" marR="0" lvl="0" indent="0" algn="ctr" rtl="0">
              <a:spcBef>
                <a:spcPts val="640"/>
              </a:spcBef>
              <a:spcAft>
                <a:spcPts val="0"/>
              </a:spcAft>
              <a:buNone/>
            </a:pPr>
            <a:r>
              <a:rPr lang="en-US" sz="3200" b="1" dirty="0">
                <a:latin typeface="Gill Sans MT" panose="020B0502020104020203" pitchFamily="34" charset="0"/>
                <a:ea typeface="Calibri"/>
                <a:cs typeface="Calibri"/>
                <a:sym typeface="Calibri"/>
              </a:rPr>
              <a:t>Intervention</a:t>
            </a:r>
            <a:endParaRPr sz="3200" dirty="0">
              <a:latin typeface="Gill Sans MT" panose="020B0502020104020203" pitchFamily="34" charset="0"/>
            </a:endParaRPr>
          </a:p>
          <a:p>
            <a:pPr marL="109728" marR="0" lvl="0" indent="0" algn="ctr" rtl="0">
              <a:spcBef>
                <a:spcPts val="640"/>
              </a:spcBef>
              <a:spcAft>
                <a:spcPts val="0"/>
              </a:spcAft>
              <a:buNone/>
            </a:pPr>
            <a:endParaRPr sz="3200" b="1" i="0" u="none" strike="noStrike" cap="none" dirty="0">
              <a:solidFill>
                <a:srgbClr val="000000"/>
              </a:solidFill>
              <a:latin typeface="Calibri"/>
              <a:ea typeface="Calibri"/>
              <a:cs typeface="Calibri"/>
              <a:sym typeface="Calibri"/>
            </a:endParaRPr>
          </a:p>
        </p:txBody>
      </p:sp>
      <p:sp>
        <p:nvSpPr>
          <p:cNvPr id="4" name="Slide Number Placeholder 1"/>
          <p:cNvSpPr txBox="1">
            <a:spLocks/>
          </p:cNvSpPr>
          <p:nvPr/>
        </p:nvSpPr>
        <p:spPr>
          <a:xfrm>
            <a:off x="6553200" y="6356350"/>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2"/>
          <p:cNvSpPr txBox="1">
            <a:spLocks noGrp="1"/>
          </p:cNvSpPr>
          <p:nvPr>
            <p:ph type="title"/>
          </p:nvPr>
        </p:nvSpPr>
        <p:spPr>
          <a:xfrm>
            <a:off x="152400" y="274650"/>
            <a:ext cx="7696200" cy="903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900"/>
              <a:buFont typeface="Calibri"/>
              <a:buNone/>
            </a:pPr>
            <a:r>
              <a:rPr lang="en-US" sz="3900" b="1" i="0" u="none" strike="noStrike" cap="none" dirty="0">
                <a:solidFill>
                  <a:schemeClr val="dk1"/>
                </a:solidFill>
                <a:latin typeface="Gill Sans MT" panose="020B0502020104020203" pitchFamily="34" charset="0"/>
                <a:ea typeface="Calibri"/>
                <a:cs typeface="Calibri"/>
                <a:sym typeface="Calibri"/>
              </a:rPr>
              <a:t>Accomplishments</a:t>
            </a:r>
            <a:endParaRPr sz="3900" b="1" dirty="0">
              <a:solidFill>
                <a:schemeClr val="dk1"/>
              </a:solidFill>
              <a:latin typeface="Gill Sans MT" panose="020B0502020104020203" pitchFamily="34" charset="0"/>
              <a:ea typeface="Calibri"/>
              <a:cs typeface="Calibri"/>
              <a:sym typeface="Calibri"/>
            </a:endParaRPr>
          </a:p>
        </p:txBody>
      </p:sp>
      <p:sp>
        <p:nvSpPr>
          <p:cNvPr id="376" name="Google Shape;376;p52"/>
          <p:cNvSpPr txBox="1">
            <a:spLocks noGrp="1"/>
          </p:cNvSpPr>
          <p:nvPr>
            <p:ph type="body" idx="1"/>
          </p:nvPr>
        </p:nvSpPr>
        <p:spPr>
          <a:xfrm>
            <a:off x="152400" y="1447800"/>
            <a:ext cx="8837100" cy="5208639"/>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Calibri"/>
              <a:buChar char="•"/>
            </a:pPr>
            <a:r>
              <a:rPr lang="en-US" sz="2400" dirty="0">
                <a:solidFill>
                  <a:schemeClr val="dk1"/>
                </a:solidFill>
                <a:latin typeface="Gill Sans MT" panose="020B0502020104020203" pitchFamily="34" charset="0"/>
                <a:ea typeface="Calibri"/>
                <a:cs typeface="Calibri"/>
                <a:sym typeface="Calibri"/>
              </a:rPr>
              <a:t>Marlin Hour</a:t>
            </a:r>
            <a:endParaRPr sz="2400" dirty="0">
              <a:solidFill>
                <a:schemeClr val="dk1"/>
              </a:solidFill>
              <a:latin typeface="Gill Sans MT" panose="020B0502020104020203" pitchFamily="34" charset="0"/>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US" sz="2000" dirty="0">
                <a:solidFill>
                  <a:schemeClr val="dk1"/>
                </a:solidFill>
                <a:latin typeface="Gill Sans MT" panose="020B0502020104020203" pitchFamily="34" charset="0"/>
                <a:ea typeface="Calibri"/>
                <a:cs typeface="Calibri"/>
                <a:sym typeface="Calibri"/>
              </a:rPr>
              <a:t>100% of staff and faculty who attended a Marlin Hour focus group to provide feedback and suggested guidance for future programming</a:t>
            </a:r>
            <a:endParaRPr sz="2000" dirty="0">
              <a:solidFill>
                <a:schemeClr val="dk1"/>
              </a:solidFill>
              <a:latin typeface="Gill Sans MT" panose="020B0502020104020203" pitchFamily="34" charset="0"/>
              <a:ea typeface="Calibri"/>
              <a:cs typeface="Calibri"/>
              <a:sym typeface="Calibri"/>
            </a:endParaRPr>
          </a:p>
          <a:p>
            <a:pPr marL="914400" marR="0" lvl="1" indent="-342900" algn="l" rtl="0">
              <a:lnSpc>
                <a:spcPct val="100000"/>
              </a:lnSpc>
              <a:spcBef>
                <a:spcPts val="0"/>
              </a:spcBef>
              <a:spcAft>
                <a:spcPts val="0"/>
              </a:spcAft>
              <a:buClr>
                <a:schemeClr val="dk1"/>
              </a:buClr>
              <a:buSzPts val="1800"/>
              <a:buFont typeface="Calibri"/>
              <a:buChar char="–"/>
            </a:pPr>
            <a:r>
              <a:rPr lang="en-US" sz="2000" dirty="0">
                <a:solidFill>
                  <a:schemeClr val="dk1"/>
                </a:solidFill>
                <a:latin typeface="Gill Sans MT" panose="020B0502020104020203" pitchFamily="34" charset="0"/>
                <a:ea typeface="Calibri"/>
                <a:cs typeface="Calibri"/>
                <a:sym typeface="Calibri"/>
              </a:rPr>
              <a:t>Student feedback was collected to adapt the structure of the program</a:t>
            </a:r>
            <a:endParaRPr sz="2000" dirty="0">
              <a:solidFill>
                <a:schemeClr val="dk1"/>
              </a:solidFill>
              <a:latin typeface="Gill Sans MT" panose="020B0502020104020203" pitchFamily="34" charset="0"/>
              <a:ea typeface="Calibri"/>
              <a:cs typeface="Calibri"/>
              <a:sym typeface="Calibri"/>
            </a:endParaRPr>
          </a:p>
          <a:p>
            <a:pPr marL="914400" marR="0" lvl="1" indent="-342900" algn="l" rtl="0">
              <a:lnSpc>
                <a:spcPct val="100000"/>
              </a:lnSpc>
              <a:spcBef>
                <a:spcPts val="0"/>
              </a:spcBef>
              <a:spcAft>
                <a:spcPts val="0"/>
              </a:spcAft>
              <a:buClr>
                <a:schemeClr val="dk1"/>
              </a:buClr>
              <a:buSzPts val="1800"/>
              <a:buFont typeface="Calibri"/>
              <a:buChar char="–"/>
            </a:pPr>
            <a:r>
              <a:rPr lang="en-US" sz="2000" dirty="0">
                <a:solidFill>
                  <a:schemeClr val="dk1"/>
                </a:solidFill>
                <a:latin typeface="Gill Sans MT" panose="020B0502020104020203" pitchFamily="34" charset="0"/>
                <a:ea typeface="Calibri"/>
                <a:cs typeface="Calibri"/>
                <a:sym typeface="Calibri"/>
              </a:rPr>
              <a:t>100% of MH class periods observed at least twice per quarter</a:t>
            </a:r>
            <a:r>
              <a:rPr lang="en-US" sz="1600" dirty="0">
                <a:solidFill>
                  <a:schemeClr val="dk1"/>
                </a:solidFill>
                <a:latin typeface="Gill Sans MT" panose="020B0502020104020203" pitchFamily="34" charset="0"/>
                <a:ea typeface="Arial Narrow"/>
                <a:cs typeface="Arial Narrow"/>
                <a:sym typeface="Arial Narrow"/>
              </a:rPr>
              <a:t/>
            </a:r>
            <a:br>
              <a:rPr lang="en-US" sz="1600" dirty="0">
                <a:solidFill>
                  <a:schemeClr val="dk1"/>
                </a:solidFill>
                <a:latin typeface="Gill Sans MT" panose="020B0502020104020203" pitchFamily="34" charset="0"/>
                <a:ea typeface="Arial Narrow"/>
                <a:cs typeface="Arial Narrow"/>
                <a:sym typeface="Arial Narrow"/>
              </a:rPr>
            </a:br>
            <a:endParaRPr sz="1050" dirty="0">
              <a:solidFill>
                <a:schemeClr val="dk1"/>
              </a:solidFill>
              <a:latin typeface="Gill Sans MT" panose="020B0502020104020203" pitchFamily="34" charset="0"/>
              <a:ea typeface="Arial Narrow"/>
              <a:cs typeface="Arial Narrow"/>
              <a:sym typeface="Arial Narrow"/>
            </a:endParaRPr>
          </a:p>
          <a:p>
            <a:pPr marL="342900" marR="0" lvl="0" indent="-342900" algn="l" rtl="0">
              <a:spcBef>
                <a:spcPts val="0"/>
              </a:spcBef>
              <a:spcAft>
                <a:spcPts val="0"/>
              </a:spcAft>
              <a:buClr>
                <a:schemeClr val="dk1"/>
              </a:buClr>
              <a:buSzPts val="2000"/>
              <a:buFont typeface="Calibri"/>
              <a:buChar char="•"/>
            </a:pPr>
            <a:r>
              <a:rPr lang="en-US" sz="2400" dirty="0">
                <a:solidFill>
                  <a:schemeClr val="dk1"/>
                </a:solidFill>
                <a:latin typeface="Gill Sans MT" panose="020B0502020104020203" pitchFamily="34" charset="0"/>
                <a:ea typeface="Calibri"/>
                <a:cs typeface="Calibri"/>
                <a:sym typeface="Calibri"/>
              </a:rPr>
              <a:t>Interventionists</a:t>
            </a:r>
            <a:endParaRPr sz="2400" dirty="0">
              <a:solidFill>
                <a:schemeClr val="dk1"/>
              </a:solidFill>
              <a:latin typeface="Gill Sans MT" panose="020B0502020104020203" pitchFamily="34" charset="0"/>
              <a:ea typeface="Calibri"/>
              <a:cs typeface="Calibri"/>
              <a:sym typeface="Calibri"/>
            </a:endParaRPr>
          </a:p>
          <a:p>
            <a:pPr marL="914400" lvl="1" indent="-342900" algn="l" rtl="0">
              <a:spcBef>
                <a:spcPts val="0"/>
              </a:spcBef>
              <a:spcAft>
                <a:spcPts val="0"/>
              </a:spcAft>
              <a:buClr>
                <a:schemeClr val="dk1"/>
              </a:buClr>
              <a:buSzPts val="1800"/>
              <a:buFont typeface="Arial Narrow"/>
              <a:buChar char="–"/>
            </a:pPr>
            <a:r>
              <a:rPr lang="en-US" sz="2000" dirty="0">
                <a:solidFill>
                  <a:schemeClr val="dk1"/>
                </a:solidFill>
                <a:latin typeface="Gill Sans MT" panose="020B0502020104020203" pitchFamily="34" charset="0"/>
                <a:ea typeface="Calibri"/>
                <a:cs typeface="Calibri"/>
                <a:sym typeface="Calibri"/>
              </a:rPr>
              <a:t>100% of students on a caseload have received at least 5 family communications per quarter</a:t>
            </a:r>
            <a:endParaRPr sz="2000" dirty="0">
              <a:solidFill>
                <a:schemeClr val="dk1"/>
              </a:solidFill>
              <a:latin typeface="Gill Sans MT" panose="020B0502020104020203" pitchFamily="34" charset="0"/>
              <a:ea typeface="Arial Narrow"/>
              <a:cs typeface="Arial Narrow"/>
              <a:sym typeface="Arial Narrow"/>
            </a:endParaRPr>
          </a:p>
          <a:p>
            <a:pPr marL="914400" marR="0" lvl="1" indent="-342900" algn="l" rtl="0">
              <a:spcBef>
                <a:spcPts val="0"/>
              </a:spcBef>
              <a:spcAft>
                <a:spcPts val="0"/>
              </a:spcAft>
              <a:buClr>
                <a:schemeClr val="dk1"/>
              </a:buClr>
              <a:buSzPts val="1800"/>
              <a:buFont typeface="Calibri"/>
              <a:buChar char="–"/>
            </a:pPr>
            <a:r>
              <a:rPr lang="en-US" sz="2000" dirty="0">
                <a:solidFill>
                  <a:schemeClr val="dk1"/>
                </a:solidFill>
                <a:latin typeface="Gill Sans MT" panose="020B0502020104020203" pitchFamily="34" charset="0"/>
                <a:ea typeface="Calibri"/>
                <a:cs typeface="Calibri"/>
                <a:sym typeface="Calibri"/>
              </a:rPr>
              <a:t>100% of Intervention team has received at least one workshop/ professional development per semester</a:t>
            </a:r>
            <a:br>
              <a:rPr lang="en-US" sz="2000" dirty="0">
                <a:solidFill>
                  <a:schemeClr val="dk1"/>
                </a:solidFill>
                <a:latin typeface="Gill Sans MT" panose="020B0502020104020203" pitchFamily="34" charset="0"/>
                <a:ea typeface="Calibri"/>
                <a:cs typeface="Calibri"/>
                <a:sym typeface="Calibri"/>
              </a:rPr>
            </a:br>
            <a:endParaRPr sz="2000" dirty="0">
              <a:solidFill>
                <a:schemeClr val="dk1"/>
              </a:solidFill>
              <a:latin typeface="Gill Sans MT" panose="020B0502020104020203" pitchFamily="34" charset="0"/>
              <a:ea typeface="Calibri"/>
              <a:cs typeface="Calibri"/>
              <a:sym typeface="Calibri"/>
            </a:endParaRPr>
          </a:p>
          <a:p>
            <a:pPr marL="342900" marR="0" lvl="0" indent="-342900" algn="l" rtl="0">
              <a:spcBef>
                <a:spcPts val="0"/>
              </a:spcBef>
              <a:spcAft>
                <a:spcPts val="0"/>
              </a:spcAft>
              <a:buClr>
                <a:schemeClr val="dk1"/>
              </a:buClr>
              <a:buSzPts val="2000"/>
              <a:buFont typeface="Calibri"/>
              <a:buChar char="•"/>
            </a:pPr>
            <a:r>
              <a:rPr lang="en-US" sz="2400" dirty="0">
                <a:solidFill>
                  <a:schemeClr val="dk1"/>
                </a:solidFill>
                <a:latin typeface="Gill Sans MT" panose="020B0502020104020203" pitchFamily="34" charset="0"/>
                <a:ea typeface="Calibri"/>
                <a:cs typeface="Calibri"/>
                <a:sym typeface="Calibri"/>
              </a:rPr>
              <a:t>School Success Program</a:t>
            </a:r>
            <a:endParaRPr sz="2400" dirty="0">
              <a:solidFill>
                <a:schemeClr val="dk1"/>
              </a:solidFill>
              <a:latin typeface="Gill Sans MT" panose="020B0502020104020203" pitchFamily="34" charset="0"/>
              <a:ea typeface="Calibri"/>
              <a:cs typeface="Calibri"/>
              <a:sym typeface="Calibri"/>
            </a:endParaRPr>
          </a:p>
          <a:p>
            <a:pPr marL="914400" marR="0" lvl="1" indent="-342900" algn="l" rtl="0">
              <a:spcBef>
                <a:spcPts val="0"/>
              </a:spcBef>
              <a:spcAft>
                <a:spcPts val="0"/>
              </a:spcAft>
              <a:buClr>
                <a:schemeClr val="dk1"/>
              </a:buClr>
              <a:buSzPts val="1800"/>
              <a:buFont typeface="Calibri"/>
              <a:buChar char="–"/>
            </a:pPr>
            <a:r>
              <a:rPr lang="en-US" sz="2000" dirty="0">
                <a:solidFill>
                  <a:schemeClr val="dk1"/>
                </a:solidFill>
                <a:latin typeface="Gill Sans MT" panose="020B0502020104020203" pitchFamily="34" charset="0"/>
                <a:ea typeface="Calibri"/>
                <a:cs typeface="Calibri"/>
                <a:sym typeface="Calibri"/>
              </a:rPr>
              <a:t>Tutors have increased student grades  by 10% on average through Marlin Hour push ins, pull outs, and after school work</a:t>
            </a:r>
            <a:endParaRPr sz="2000" dirty="0">
              <a:solidFill>
                <a:schemeClr val="dk1"/>
              </a:solidFill>
              <a:latin typeface="Gill Sans MT" panose="020B0502020104020203" pitchFamily="34" charset="0"/>
              <a:ea typeface="Calibri"/>
              <a:cs typeface="Calibri"/>
              <a:sym typeface="Calibri"/>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3"/>
          <p:cNvSpPr txBox="1">
            <a:spLocks noGrp="1"/>
          </p:cNvSpPr>
          <p:nvPr>
            <p:ph type="title"/>
          </p:nvPr>
        </p:nvSpPr>
        <p:spPr>
          <a:xfrm>
            <a:off x="152400" y="274650"/>
            <a:ext cx="7696200" cy="903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900"/>
              <a:buFont typeface="Calibri"/>
              <a:buNone/>
            </a:pPr>
            <a:r>
              <a:rPr lang="en-US" sz="3900" b="1" dirty="0">
                <a:solidFill>
                  <a:schemeClr val="dk1"/>
                </a:solidFill>
                <a:latin typeface="Gill Sans MT" panose="020B0502020104020203" pitchFamily="34" charset="0"/>
                <a:ea typeface="Calibri"/>
                <a:cs typeface="Calibri"/>
                <a:sym typeface="Calibri"/>
              </a:rPr>
              <a:t>Challenges</a:t>
            </a:r>
            <a:endParaRPr sz="3900" b="1" dirty="0">
              <a:solidFill>
                <a:schemeClr val="dk1"/>
              </a:solidFill>
              <a:latin typeface="Gill Sans MT" panose="020B0502020104020203" pitchFamily="34" charset="0"/>
              <a:ea typeface="Calibri"/>
              <a:cs typeface="Calibri"/>
              <a:sym typeface="Calibri"/>
            </a:endParaRPr>
          </a:p>
        </p:txBody>
      </p:sp>
      <p:sp>
        <p:nvSpPr>
          <p:cNvPr id="385" name="Google Shape;385;p53"/>
          <p:cNvSpPr txBox="1">
            <a:spLocks noGrp="1"/>
          </p:cNvSpPr>
          <p:nvPr>
            <p:ph type="body" idx="1"/>
          </p:nvPr>
        </p:nvSpPr>
        <p:spPr>
          <a:xfrm>
            <a:off x="152400" y="1447800"/>
            <a:ext cx="8837100" cy="4117258"/>
          </a:xfrm>
          <a:prstGeom prst="rect">
            <a:avLst/>
          </a:prstGeom>
          <a:noFill/>
          <a:ln>
            <a:noFill/>
          </a:ln>
        </p:spPr>
        <p:txBody>
          <a:bodyPr spcFirstLastPara="1" wrap="square" lIns="91425" tIns="45700" rIns="91425" bIns="45700" anchor="t" anchorCtr="0">
            <a:noAutofit/>
          </a:bodyPr>
          <a:lstStyle/>
          <a:p>
            <a:pPr marL="457200" lvl="0" indent="-355600" algn="l" rtl="0">
              <a:spcBef>
                <a:spcPts val="0"/>
              </a:spcBef>
              <a:spcAft>
                <a:spcPts val="0"/>
              </a:spcAft>
              <a:buClr>
                <a:schemeClr val="dk1"/>
              </a:buClr>
              <a:buSzPts val="2000"/>
              <a:buFont typeface="Calibri"/>
              <a:buChar char="•"/>
            </a:pPr>
            <a:r>
              <a:rPr lang="en-US" sz="2400" dirty="0">
                <a:solidFill>
                  <a:schemeClr val="dk1"/>
                </a:solidFill>
                <a:latin typeface="Gill Sans MT" panose="020B0502020104020203" pitchFamily="34" charset="0"/>
                <a:ea typeface="Calibri"/>
                <a:cs typeface="Calibri"/>
                <a:sym typeface="Calibri"/>
              </a:rPr>
              <a:t>Marlin Hour</a:t>
            </a:r>
            <a:endParaRPr sz="2400" dirty="0">
              <a:solidFill>
                <a:schemeClr val="dk1"/>
              </a:solidFill>
              <a:latin typeface="Gill Sans MT" panose="020B0502020104020203" pitchFamily="34" charset="0"/>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US" sz="2000" dirty="0">
                <a:solidFill>
                  <a:schemeClr val="dk1"/>
                </a:solidFill>
                <a:latin typeface="Gill Sans MT" panose="020B0502020104020203" pitchFamily="34" charset="0"/>
                <a:ea typeface="Calibri"/>
                <a:cs typeface="Calibri"/>
                <a:sym typeface="Calibri"/>
              </a:rPr>
              <a:t>Targeted Intervention strategies (small group work, data-informed assignments, etc.) are not consistent throughout all sections, noted in observation data</a:t>
            </a:r>
            <a:endParaRPr sz="2000" dirty="0">
              <a:solidFill>
                <a:schemeClr val="dk1"/>
              </a:solidFill>
              <a:latin typeface="Gill Sans MT" panose="020B0502020104020203" pitchFamily="34" charset="0"/>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US" sz="2000" dirty="0">
                <a:solidFill>
                  <a:schemeClr val="dk1"/>
                </a:solidFill>
                <a:latin typeface="Gill Sans MT" panose="020B0502020104020203" pitchFamily="34" charset="0"/>
                <a:ea typeface="Calibri"/>
                <a:cs typeface="Calibri"/>
                <a:sym typeface="Calibri"/>
              </a:rPr>
              <a:t>Student and faculty emotions towards programming are 60% through the emotional reaction cycle, based on survey data</a:t>
            </a:r>
            <a:r>
              <a:rPr lang="en-US" sz="1600" dirty="0">
                <a:solidFill>
                  <a:schemeClr val="dk1"/>
                </a:solidFill>
                <a:latin typeface="Gill Sans MT" panose="020B0502020104020203" pitchFamily="34" charset="0"/>
                <a:ea typeface="Arial Narrow"/>
                <a:cs typeface="Arial Narrow"/>
                <a:sym typeface="Arial Narrow"/>
              </a:rPr>
              <a:t/>
            </a:r>
            <a:br>
              <a:rPr lang="en-US" sz="1600" dirty="0">
                <a:solidFill>
                  <a:schemeClr val="dk1"/>
                </a:solidFill>
                <a:latin typeface="Gill Sans MT" panose="020B0502020104020203" pitchFamily="34" charset="0"/>
                <a:ea typeface="Arial Narrow"/>
                <a:cs typeface="Arial Narrow"/>
                <a:sym typeface="Arial Narrow"/>
              </a:rPr>
            </a:br>
            <a:endParaRPr sz="1050" dirty="0">
              <a:solidFill>
                <a:schemeClr val="dk1"/>
              </a:solidFill>
              <a:latin typeface="Gill Sans MT" panose="020B0502020104020203" pitchFamily="34" charset="0"/>
              <a:ea typeface="Arial Narrow"/>
              <a:cs typeface="Arial Narrow"/>
              <a:sym typeface="Arial Narrow"/>
            </a:endParaRPr>
          </a:p>
          <a:p>
            <a:pPr marL="457200" lvl="0" indent="-355600" algn="l" rtl="0">
              <a:spcBef>
                <a:spcPts val="0"/>
              </a:spcBef>
              <a:spcAft>
                <a:spcPts val="0"/>
              </a:spcAft>
              <a:buClr>
                <a:schemeClr val="dk1"/>
              </a:buClr>
              <a:buSzPts val="2000"/>
              <a:buFont typeface="Calibri"/>
              <a:buChar char="•"/>
            </a:pPr>
            <a:r>
              <a:rPr lang="en-US" sz="2400" dirty="0">
                <a:solidFill>
                  <a:schemeClr val="dk1"/>
                </a:solidFill>
                <a:latin typeface="Gill Sans MT" panose="020B0502020104020203" pitchFamily="34" charset="0"/>
                <a:ea typeface="Calibri"/>
                <a:cs typeface="Calibri"/>
                <a:sym typeface="Calibri"/>
              </a:rPr>
              <a:t>Interventionists</a:t>
            </a:r>
            <a:endParaRPr sz="2400" dirty="0">
              <a:solidFill>
                <a:schemeClr val="dk1"/>
              </a:solidFill>
              <a:latin typeface="Gill Sans MT" panose="020B0502020104020203" pitchFamily="34" charset="0"/>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US" sz="2000" dirty="0">
                <a:solidFill>
                  <a:schemeClr val="dk1"/>
                </a:solidFill>
                <a:latin typeface="Gill Sans MT" panose="020B0502020104020203" pitchFamily="34" charset="0"/>
                <a:ea typeface="Calibri"/>
                <a:cs typeface="Calibri"/>
                <a:sym typeface="Calibri"/>
              </a:rPr>
              <a:t>Without structured blocks built into the bell schedule (classroom with students assigned, similar to an RSP classroom) students and teachers assume the availability of Interventionists, creating an influx of students who are out of class</a:t>
            </a:r>
            <a:br>
              <a:rPr lang="en-US" sz="2000" dirty="0">
                <a:solidFill>
                  <a:schemeClr val="dk1"/>
                </a:solidFill>
                <a:latin typeface="Gill Sans MT" panose="020B0502020104020203" pitchFamily="34" charset="0"/>
                <a:ea typeface="Calibri"/>
                <a:cs typeface="Calibri"/>
                <a:sym typeface="Calibri"/>
              </a:rPr>
            </a:br>
            <a:endParaRPr sz="2000" dirty="0">
              <a:solidFill>
                <a:schemeClr val="dk1"/>
              </a:solidFill>
              <a:latin typeface="Gill Sans MT" panose="020B0502020104020203" pitchFamily="34" charset="0"/>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US" sz="2400" dirty="0">
                <a:solidFill>
                  <a:schemeClr val="dk1"/>
                </a:solidFill>
                <a:latin typeface="Gill Sans MT" panose="020B0502020104020203" pitchFamily="34" charset="0"/>
                <a:ea typeface="Calibri"/>
                <a:cs typeface="Calibri"/>
                <a:sym typeface="Calibri"/>
              </a:rPr>
              <a:t>School Success Program</a:t>
            </a:r>
            <a:endParaRPr sz="2400" dirty="0">
              <a:solidFill>
                <a:schemeClr val="dk1"/>
              </a:solidFill>
              <a:latin typeface="Gill Sans MT" panose="020B0502020104020203" pitchFamily="34" charset="0"/>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US" sz="2000" dirty="0">
                <a:solidFill>
                  <a:schemeClr val="dk1"/>
                </a:solidFill>
                <a:latin typeface="Gill Sans MT" panose="020B0502020104020203" pitchFamily="34" charset="0"/>
                <a:ea typeface="Calibri"/>
                <a:cs typeface="Calibri"/>
                <a:sym typeface="Calibri"/>
              </a:rPr>
              <a:t>For Quarter 3, eleven students per data on average are attending SSP, despite family outreach efforts</a:t>
            </a:r>
            <a:endParaRPr sz="2400" dirty="0">
              <a:solidFill>
                <a:schemeClr val="dk1"/>
              </a:solidFill>
              <a:latin typeface="Gill Sans MT" panose="020B0502020104020203" pitchFamily="34" charset="0"/>
              <a:ea typeface="Calibri"/>
              <a:cs typeface="Calibri"/>
              <a:sym typeface="Calibri"/>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4"/>
          <p:cNvSpPr txBox="1">
            <a:spLocks noGrp="1"/>
          </p:cNvSpPr>
          <p:nvPr>
            <p:ph type="title"/>
          </p:nvPr>
        </p:nvSpPr>
        <p:spPr>
          <a:xfrm>
            <a:off x="152400" y="274650"/>
            <a:ext cx="7696200" cy="903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900"/>
              <a:buFont typeface="Calibri"/>
              <a:buNone/>
            </a:pPr>
            <a:r>
              <a:rPr lang="en-US" sz="3200" b="1" dirty="0">
                <a:solidFill>
                  <a:schemeClr val="dk1"/>
                </a:solidFill>
                <a:latin typeface="Gill Sans MT" panose="020B0502020104020203" pitchFamily="34" charset="0"/>
                <a:ea typeface="Calibri"/>
                <a:cs typeface="Calibri"/>
                <a:sym typeface="Calibri"/>
              </a:rPr>
              <a:t>Reflections and Year 6 Priorities</a:t>
            </a:r>
            <a:endParaRPr sz="3200" b="1" dirty="0">
              <a:solidFill>
                <a:schemeClr val="dk1"/>
              </a:solidFill>
              <a:latin typeface="Gill Sans MT" panose="020B0502020104020203" pitchFamily="34" charset="0"/>
              <a:ea typeface="Calibri"/>
              <a:cs typeface="Calibri"/>
              <a:sym typeface="Calibri"/>
            </a:endParaRPr>
          </a:p>
        </p:txBody>
      </p:sp>
      <p:sp>
        <p:nvSpPr>
          <p:cNvPr id="394" name="Google Shape;394;p54"/>
          <p:cNvSpPr txBox="1">
            <a:spLocks noGrp="1"/>
          </p:cNvSpPr>
          <p:nvPr>
            <p:ph type="body" idx="1"/>
          </p:nvPr>
        </p:nvSpPr>
        <p:spPr>
          <a:xfrm>
            <a:off x="152400" y="1447800"/>
            <a:ext cx="8837100" cy="5159400"/>
          </a:xfrm>
          <a:prstGeom prst="rect">
            <a:avLst/>
          </a:prstGeom>
          <a:noFill/>
          <a:ln>
            <a:noFill/>
          </a:ln>
        </p:spPr>
        <p:txBody>
          <a:bodyPr spcFirstLastPara="1" wrap="square" lIns="91425" tIns="45700" rIns="91425" bIns="45700" anchor="t" anchorCtr="0">
            <a:noAutofit/>
          </a:bodyPr>
          <a:lstStyle/>
          <a:p>
            <a:pPr marL="457200" lvl="0" indent="-355600" algn="l" rtl="0">
              <a:spcBef>
                <a:spcPts val="0"/>
              </a:spcBef>
              <a:spcAft>
                <a:spcPts val="0"/>
              </a:spcAft>
              <a:buClr>
                <a:schemeClr val="dk1"/>
              </a:buClr>
              <a:buSzPts val="2000"/>
              <a:buFont typeface="Calibri"/>
              <a:buChar char="•"/>
            </a:pPr>
            <a:r>
              <a:rPr lang="en-US" sz="2000" dirty="0">
                <a:solidFill>
                  <a:schemeClr val="dk1"/>
                </a:solidFill>
                <a:latin typeface="Gill Sans MT" panose="020B0502020104020203" pitchFamily="34" charset="0"/>
                <a:ea typeface="Calibri"/>
                <a:cs typeface="Calibri"/>
                <a:sym typeface="Calibri"/>
              </a:rPr>
              <a:t>Marlin Hour</a:t>
            </a:r>
            <a:endParaRPr sz="2000" dirty="0">
              <a:solidFill>
                <a:schemeClr val="dk1"/>
              </a:solidFill>
              <a:latin typeface="Gill Sans MT" panose="020B0502020104020203" pitchFamily="34" charset="0"/>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US" sz="1800" dirty="0">
                <a:solidFill>
                  <a:schemeClr val="dk1"/>
                </a:solidFill>
                <a:latin typeface="Gill Sans MT" panose="020B0502020104020203" pitchFamily="34" charset="0"/>
                <a:ea typeface="Calibri"/>
                <a:cs typeface="Calibri"/>
                <a:sym typeface="Calibri"/>
              </a:rPr>
              <a:t>With more faculty and staff feedback provided before summer, the programming will likely align more with the interests of students and adults on campus</a:t>
            </a:r>
            <a:endParaRPr sz="1800" dirty="0">
              <a:solidFill>
                <a:schemeClr val="dk1"/>
              </a:solidFill>
              <a:latin typeface="Gill Sans MT" panose="020B0502020104020203" pitchFamily="34" charset="0"/>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US" sz="1800" dirty="0">
                <a:solidFill>
                  <a:schemeClr val="dk1"/>
                </a:solidFill>
                <a:latin typeface="Gill Sans MT" panose="020B0502020104020203" pitchFamily="34" charset="0"/>
                <a:ea typeface="Calibri"/>
                <a:cs typeface="Calibri"/>
                <a:sym typeface="Calibri"/>
              </a:rPr>
              <a:t>Increasing enrichment opportunities that align with faculty and staff life dreams and goals will increase buy-in and positive emotion reactions to programming</a:t>
            </a:r>
            <a:endParaRPr sz="1800" dirty="0">
              <a:solidFill>
                <a:schemeClr val="dk1"/>
              </a:solidFill>
              <a:latin typeface="Gill Sans MT" panose="020B0502020104020203" pitchFamily="34" charset="0"/>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US" sz="1800" dirty="0">
                <a:solidFill>
                  <a:schemeClr val="dk1"/>
                </a:solidFill>
                <a:latin typeface="Gill Sans MT" panose="020B0502020104020203" pitchFamily="34" charset="0"/>
                <a:ea typeface="Calibri"/>
                <a:cs typeface="Calibri"/>
                <a:sym typeface="Calibri"/>
              </a:rPr>
              <a:t>With more Professional Development opportunities, targeted instruction skills will increase for faculty, decreasing the skill gaps in students</a:t>
            </a:r>
            <a:r>
              <a:rPr lang="en-US" dirty="0">
                <a:solidFill>
                  <a:schemeClr val="dk1"/>
                </a:solidFill>
                <a:latin typeface="Gill Sans MT" panose="020B0502020104020203" pitchFamily="34" charset="0"/>
                <a:ea typeface="Arial Narrow"/>
                <a:cs typeface="Arial Narrow"/>
                <a:sym typeface="Arial Narrow"/>
              </a:rPr>
              <a:t/>
            </a:r>
            <a:br>
              <a:rPr lang="en-US" dirty="0">
                <a:solidFill>
                  <a:schemeClr val="dk1"/>
                </a:solidFill>
                <a:latin typeface="Gill Sans MT" panose="020B0502020104020203" pitchFamily="34" charset="0"/>
                <a:ea typeface="Arial Narrow"/>
                <a:cs typeface="Arial Narrow"/>
                <a:sym typeface="Arial Narrow"/>
              </a:rPr>
            </a:br>
            <a:endParaRPr sz="1000" dirty="0">
              <a:solidFill>
                <a:schemeClr val="dk1"/>
              </a:solidFill>
              <a:latin typeface="Gill Sans MT" panose="020B0502020104020203" pitchFamily="34" charset="0"/>
              <a:ea typeface="Arial Narrow"/>
              <a:cs typeface="Arial Narrow"/>
              <a:sym typeface="Arial Narrow"/>
            </a:endParaRPr>
          </a:p>
          <a:p>
            <a:pPr marL="457200" lvl="0" indent="-355600" algn="l" rtl="0">
              <a:spcBef>
                <a:spcPts val="0"/>
              </a:spcBef>
              <a:spcAft>
                <a:spcPts val="0"/>
              </a:spcAft>
              <a:buClr>
                <a:schemeClr val="dk1"/>
              </a:buClr>
              <a:buSzPts val="2000"/>
              <a:buFont typeface="Calibri"/>
              <a:buChar char="•"/>
            </a:pPr>
            <a:r>
              <a:rPr lang="en-US" sz="2000" dirty="0">
                <a:solidFill>
                  <a:schemeClr val="dk1"/>
                </a:solidFill>
                <a:latin typeface="Gill Sans MT" panose="020B0502020104020203" pitchFamily="34" charset="0"/>
                <a:ea typeface="Calibri"/>
                <a:cs typeface="Calibri"/>
                <a:sym typeface="Calibri"/>
              </a:rPr>
              <a:t>Interventionists</a:t>
            </a:r>
            <a:endParaRPr sz="2000" dirty="0">
              <a:solidFill>
                <a:schemeClr val="dk1"/>
              </a:solidFill>
              <a:latin typeface="Gill Sans MT" panose="020B0502020104020203" pitchFamily="34" charset="0"/>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US" sz="1800" dirty="0">
                <a:solidFill>
                  <a:schemeClr val="dk1"/>
                </a:solidFill>
                <a:latin typeface="Gill Sans MT" panose="020B0502020104020203" pitchFamily="34" charset="0"/>
                <a:ea typeface="Calibri"/>
                <a:cs typeface="Calibri"/>
                <a:sym typeface="Calibri"/>
              </a:rPr>
              <a:t>100% of Intervention team has received at least three workshop/ professional development per semester→ Highly skilled professionals will increase the rate of improvement for students on a caseload</a:t>
            </a:r>
            <a:br>
              <a:rPr lang="en-US" sz="1800" dirty="0">
                <a:solidFill>
                  <a:schemeClr val="dk1"/>
                </a:solidFill>
                <a:latin typeface="Gill Sans MT" panose="020B0502020104020203" pitchFamily="34" charset="0"/>
                <a:ea typeface="Calibri"/>
                <a:cs typeface="Calibri"/>
                <a:sym typeface="Calibri"/>
              </a:rPr>
            </a:br>
            <a:endParaRPr sz="1800" dirty="0">
              <a:solidFill>
                <a:schemeClr val="dk1"/>
              </a:solidFill>
              <a:latin typeface="Gill Sans MT" panose="020B0502020104020203" pitchFamily="34" charset="0"/>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US" sz="2000" dirty="0">
                <a:solidFill>
                  <a:schemeClr val="dk1"/>
                </a:solidFill>
                <a:latin typeface="Gill Sans MT" panose="020B0502020104020203" pitchFamily="34" charset="0"/>
                <a:ea typeface="Calibri"/>
                <a:cs typeface="Calibri"/>
                <a:sym typeface="Calibri"/>
              </a:rPr>
              <a:t>School Success Program</a:t>
            </a:r>
            <a:endParaRPr sz="2000" dirty="0">
              <a:solidFill>
                <a:schemeClr val="dk1"/>
              </a:solidFill>
              <a:latin typeface="Gill Sans MT" panose="020B0502020104020203" pitchFamily="34" charset="0"/>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US" sz="1800" dirty="0">
                <a:solidFill>
                  <a:schemeClr val="dk1"/>
                </a:solidFill>
                <a:latin typeface="Gill Sans MT" panose="020B0502020104020203" pitchFamily="34" charset="0"/>
                <a:ea typeface="Calibri"/>
                <a:cs typeface="Calibri"/>
                <a:sym typeface="Calibri"/>
              </a:rPr>
              <a:t>Increasing family engagement before the end of Quarter 1 will increase attendance</a:t>
            </a:r>
            <a:endParaRPr sz="1800" dirty="0">
              <a:solidFill>
                <a:schemeClr val="dk1"/>
              </a:solidFill>
              <a:latin typeface="Gill Sans MT" panose="020B0502020104020203" pitchFamily="34" charset="0"/>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US" sz="1800" dirty="0">
                <a:solidFill>
                  <a:schemeClr val="dk1"/>
                </a:solidFill>
                <a:latin typeface="Gill Sans MT" panose="020B0502020104020203" pitchFamily="34" charset="0"/>
                <a:ea typeface="Calibri"/>
                <a:cs typeface="Calibri"/>
                <a:sym typeface="Calibri"/>
              </a:rPr>
              <a:t>Tutors will continue to push into Marlin Hours (in a systematic way) to increase student performance in Math and ELA</a:t>
            </a:r>
            <a:endParaRPr sz="1800" dirty="0">
              <a:solidFill>
                <a:schemeClr val="dk1"/>
              </a:solidFill>
              <a:latin typeface="Gill Sans MT" panose="020B0502020104020203" pitchFamily="34" charset="0"/>
              <a:ea typeface="Calibri"/>
              <a:cs typeface="Calibri"/>
              <a:sym typeface="Calibri"/>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5"/>
          <p:cNvSpPr txBox="1">
            <a:spLocks noGrp="1"/>
          </p:cNvSpPr>
          <p:nvPr>
            <p:ph type="body" idx="1"/>
          </p:nvPr>
        </p:nvSpPr>
        <p:spPr>
          <a:xfrm>
            <a:off x="236306" y="360363"/>
            <a:ext cx="7274100" cy="858900"/>
          </a:xfrm>
          <a:prstGeom prst="rect">
            <a:avLst/>
          </a:prstGeom>
          <a:noFill/>
          <a:ln>
            <a:noFill/>
          </a:ln>
        </p:spPr>
        <p:txBody>
          <a:bodyPr spcFirstLastPara="1" wrap="square" lIns="91425" tIns="45700" rIns="91425" bIns="45700" anchor="t" anchorCtr="0">
            <a:noAutofit/>
          </a:bodyPr>
          <a:lstStyle/>
          <a:p>
            <a:pPr marL="109728" lvl="0" indent="0" algn="l" rtl="0">
              <a:spcBef>
                <a:spcPts val="0"/>
              </a:spcBef>
              <a:spcAft>
                <a:spcPts val="0"/>
              </a:spcAft>
              <a:buClr>
                <a:schemeClr val="dk1"/>
              </a:buClr>
              <a:buSzPts val="3200"/>
              <a:buNone/>
            </a:pPr>
            <a:endParaRPr/>
          </a:p>
          <a:p>
            <a:pPr marL="109728" lvl="0" indent="0" algn="l" rtl="0">
              <a:spcBef>
                <a:spcPts val="640"/>
              </a:spcBef>
              <a:spcAft>
                <a:spcPts val="0"/>
              </a:spcAft>
              <a:buClr>
                <a:schemeClr val="dk1"/>
              </a:buClr>
              <a:buSzPts val="3200"/>
              <a:buNone/>
            </a:pPr>
            <a:endParaRPr/>
          </a:p>
          <a:p>
            <a:pPr marL="109728" lvl="0" indent="0" algn="l" rtl="0">
              <a:spcBef>
                <a:spcPts val="640"/>
              </a:spcBef>
              <a:spcAft>
                <a:spcPts val="0"/>
              </a:spcAft>
              <a:buClr>
                <a:schemeClr val="dk1"/>
              </a:buClr>
              <a:buSzPts val="3200"/>
              <a:buNone/>
            </a:pPr>
            <a:endParaRPr/>
          </a:p>
        </p:txBody>
      </p:sp>
      <p:sp>
        <p:nvSpPr>
          <p:cNvPr id="403" name="Google Shape;403;p55"/>
          <p:cNvSpPr/>
          <p:nvPr/>
        </p:nvSpPr>
        <p:spPr>
          <a:xfrm>
            <a:off x="0" y="2336038"/>
            <a:ext cx="9144000" cy="1766700"/>
          </a:xfrm>
          <a:prstGeom prst="rect">
            <a:avLst/>
          </a:prstGeom>
          <a:noFill/>
          <a:ln>
            <a:noFill/>
          </a:ln>
        </p:spPr>
        <p:txBody>
          <a:bodyPr spcFirstLastPara="1" wrap="square" lIns="91425" tIns="45700" rIns="91425" bIns="45700" anchor="t" anchorCtr="0">
            <a:noAutofit/>
          </a:bodyPr>
          <a:lstStyle/>
          <a:p>
            <a:pPr marL="109728" marR="0" lvl="0" indent="0" algn="ctr" rtl="0">
              <a:spcBef>
                <a:spcPts val="0"/>
              </a:spcBef>
              <a:spcAft>
                <a:spcPts val="0"/>
              </a:spcAft>
              <a:buNone/>
            </a:pPr>
            <a:r>
              <a:rPr lang="en-US" sz="3200" b="1" i="0" u="none" strike="noStrike" cap="none" dirty="0">
                <a:solidFill>
                  <a:srgbClr val="000000"/>
                </a:solidFill>
                <a:latin typeface="Gill Sans MT" panose="020B0502020104020203" pitchFamily="34" charset="0"/>
                <a:ea typeface="Calibri"/>
                <a:cs typeface="Calibri"/>
                <a:sym typeface="Calibri"/>
              </a:rPr>
              <a:t>Upper School</a:t>
            </a:r>
            <a:endParaRPr dirty="0">
              <a:latin typeface="Gill Sans MT" panose="020B0502020104020203" pitchFamily="34" charset="0"/>
            </a:endParaRPr>
          </a:p>
          <a:p>
            <a:pPr marL="109728" marR="0" lvl="0" indent="0" algn="ctr" rtl="0">
              <a:spcBef>
                <a:spcPts val="640"/>
              </a:spcBef>
              <a:spcAft>
                <a:spcPts val="0"/>
              </a:spcAft>
              <a:buNone/>
            </a:pPr>
            <a:r>
              <a:rPr lang="en-US" sz="3200" b="1" dirty="0">
                <a:latin typeface="Gill Sans MT" panose="020B0502020104020203" pitchFamily="34" charset="0"/>
                <a:ea typeface="Calibri"/>
                <a:cs typeface="Calibri"/>
                <a:sym typeface="Calibri"/>
              </a:rPr>
              <a:t>Restorative Practices, Cultural Competency, and Social Emotional Learning</a:t>
            </a:r>
            <a:endParaRPr sz="3200" b="1" dirty="0">
              <a:latin typeface="Gill Sans MT" panose="020B0502020104020203" pitchFamily="34" charset="0"/>
              <a:ea typeface="Calibri"/>
              <a:cs typeface="Calibri"/>
              <a:sym typeface="Calibri"/>
            </a:endParaRPr>
          </a:p>
          <a:p>
            <a:pPr marL="109728" marR="0" lvl="0" indent="0" algn="ctr" rtl="0">
              <a:spcBef>
                <a:spcPts val="640"/>
              </a:spcBef>
              <a:spcAft>
                <a:spcPts val="0"/>
              </a:spcAft>
              <a:buNone/>
            </a:pPr>
            <a:r>
              <a:rPr lang="en-US" sz="2400" b="1" dirty="0">
                <a:latin typeface="Gill Sans MT" panose="020B0502020104020203" pitchFamily="34" charset="0"/>
                <a:ea typeface="Calibri"/>
                <a:cs typeface="Calibri"/>
                <a:sym typeface="Calibri"/>
              </a:rPr>
              <a:t>(Added in 2017-18)</a:t>
            </a:r>
            <a:endParaRPr sz="2400" b="1" dirty="0">
              <a:latin typeface="Gill Sans MT" panose="020B0502020104020203" pitchFamily="34" charset="0"/>
              <a:ea typeface="Calibri"/>
              <a:cs typeface="Calibri"/>
              <a:sym typeface="Calibri"/>
            </a:endParaRPr>
          </a:p>
          <a:p>
            <a:pPr marL="109728" marR="0" lvl="0" indent="0" algn="ctr" rtl="0">
              <a:spcBef>
                <a:spcPts val="640"/>
              </a:spcBef>
              <a:spcAft>
                <a:spcPts val="0"/>
              </a:spcAft>
              <a:buNone/>
            </a:pPr>
            <a:endParaRPr sz="3200" b="1" i="0" u="none" strike="noStrike" cap="none" dirty="0">
              <a:solidFill>
                <a:srgbClr val="000000"/>
              </a:solidFill>
              <a:latin typeface="Gill Sans MT" panose="020B0502020104020203" pitchFamily="34" charset="0"/>
              <a:ea typeface="Calibri"/>
              <a:cs typeface="Calibri"/>
              <a:sym typeface="Calibri"/>
            </a:endParaRPr>
          </a:p>
        </p:txBody>
      </p:sp>
      <p:sp>
        <p:nvSpPr>
          <p:cNvPr id="4" name="Slide Number Placeholder 1"/>
          <p:cNvSpPr txBox="1">
            <a:spLocks/>
          </p:cNvSpPr>
          <p:nvPr/>
        </p:nvSpPr>
        <p:spPr>
          <a:xfrm>
            <a:off x="6553200" y="6356350"/>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6"/>
          <p:cNvSpPr txBox="1">
            <a:spLocks noGrp="1"/>
          </p:cNvSpPr>
          <p:nvPr>
            <p:ph type="title"/>
          </p:nvPr>
        </p:nvSpPr>
        <p:spPr>
          <a:xfrm>
            <a:off x="152400" y="274650"/>
            <a:ext cx="7696200" cy="903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900"/>
              <a:buFont typeface="Calibri"/>
              <a:buNone/>
            </a:pPr>
            <a:r>
              <a:rPr lang="en-US" sz="3200" b="1" i="0" u="none" strike="noStrike" cap="none" dirty="0">
                <a:solidFill>
                  <a:schemeClr val="dk1"/>
                </a:solidFill>
                <a:latin typeface="Gill Sans MT" panose="020B0502020104020203" pitchFamily="34" charset="0"/>
                <a:ea typeface="Calibri"/>
                <a:cs typeface="Calibri"/>
                <a:sym typeface="Calibri"/>
              </a:rPr>
              <a:t>Accomplishments</a:t>
            </a:r>
            <a:endParaRPr sz="3200" b="1" dirty="0">
              <a:solidFill>
                <a:schemeClr val="dk1"/>
              </a:solidFill>
              <a:latin typeface="Gill Sans MT" panose="020B0502020104020203" pitchFamily="34" charset="0"/>
              <a:ea typeface="Calibri"/>
              <a:cs typeface="Calibri"/>
              <a:sym typeface="Calibri"/>
            </a:endParaRPr>
          </a:p>
        </p:txBody>
      </p:sp>
      <p:sp>
        <p:nvSpPr>
          <p:cNvPr id="409" name="Google Shape;409;p56"/>
          <p:cNvSpPr txBox="1">
            <a:spLocks noGrp="1"/>
          </p:cNvSpPr>
          <p:nvPr>
            <p:ph type="body" idx="1"/>
          </p:nvPr>
        </p:nvSpPr>
        <p:spPr>
          <a:xfrm>
            <a:off x="152400" y="1447800"/>
            <a:ext cx="8837100" cy="5191539"/>
          </a:xfrm>
          <a:prstGeom prst="rect">
            <a:avLst/>
          </a:prstGeom>
          <a:noFill/>
          <a:ln>
            <a:noFill/>
          </a:ln>
        </p:spPr>
        <p:txBody>
          <a:bodyPr spcFirstLastPara="1" wrap="square" lIns="91425" tIns="45700" rIns="91425" bIns="45700" anchor="t" anchorCtr="0">
            <a:noAutofit/>
          </a:bodyPr>
          <a:lstStyle/>
          <a:p>
            <a:pPr marL="0" lvl="0" indent="0" algn="l" rtl="0">
              <a:spcBef>
                <a:spcPts val="50"/>
              </a:spcBef>
              <a:spcAft>
                <a:spcPts val="0"/>
              </a:spcAft>
              <a:buNone/>
            </a:pPr>
            <a:r>
              <a:rPr lang="en-US" sz="2000" b="1" dirty="0">
                <a:solidFill>
                  <a:schemeClr val="dk1"/>
                </a:solidFill>
                <a:latin typeface="Gill Sans MT" panose="020B0502020104020203" pitchFamily="34" charset="0"/>
                <a:ea typeface="Calibri"/>
                <a:cs typeface="Calibri"/>
                <a:sym typeface="Calibri"/>
              </a:rPr>
              <a:t>Restorative Justice</a:t>
            </a:r>
            <a:endParaRPr sz="2000" b="1" dirty="0">
              <a:solidFill>
                <a:schemeClr val="dk1"/>
              </a:solidFill>
              <a:latin typeface="Gill Sans MT" panose="020B0502020104020203" pitchFamily="34" charset="0"/>
              <a:ea typeface="Calibri"/>
              <a:cs typeface="Calibri"/>
              <a:sym typeface="Calibri"/>
            </a:endParaRPr>
          </a:p>
          <a:p>
            <a:pPr marL="457200" lvl="0" indent="-330200" algn="l" rtl="0">
              <a:spcBef>
                <a:spcPts val="50"/>
              </a:spcBef>
              <a:spcAft>
                <a:spcPts val="0"/>
              </a:spcAft>
              <a:buClr>
                <a:schemeClr val="dk1"/>
              </a:buClr>
              <a:buSzPts val="1600"/>
              <a:buFont typeface="Calibri"/>
              <a:buChar char="●"/>
            </a:pPr>
            <a:r>
              <a:rPr lang="en-US" sz="2000" dirty="0">
                <a:solidFill>
                  <a:schemeClr val="dk1"/>
                </a:solidFill>
                <a:latin typeface="Gill Sans MT" panose="020B0502020104020203" pitchFamily="34" charset="0"/>
                <a:ea typeface="Calibri"/>
                <a:cs typeface="Calibri"/>
                <a:sym typeface="Calibri"/>
              </a:rPr>
              <a:t>100% of Upper School faculty created and implemented classroom community agreements</a:t>
            </a:r>
            <a:endParaRPr sz="2000" dirty="0">
              <a:solidFill>
                <a:schemeClr val="dk1"/>
              </a:solidFill>
              <a:latin typeface="Gill Sans MT" panose="020B0502020104020203" pitchFamily="34" charset="0"/>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2000" dirty="0">
                <a:solidFill>
                  <a:schemeClr val="dk1"/>
                </a:solidFill>
                <a:latin typeface="Gill Sans MT" panose="020B0502020104020203" pitchFamily="34" charset="0"/>
                <a:ea typeface="Calibri"/>
                <a:cs typeface="Calibri"/>
                <a:sym typeface="Calibri"/>
              </a:rPr>
              <a:t>100% of Upper School student suspensions were only for illegal infractions</a:t>
            </a:r>
            <a:endParaRPr sz="2000" dirty="0">
              <a:solidFill>
                <a:schemeClr val="dk1"/>
              </a:solidFill>
              <a:latin typeface="Gill Sans MT" panose="020B0502020104020203" pitchFamily="34" charset="0"/>
              <a:ea typeface="Calibri"/>
              <a:cs typeface="Calibri"/>
              <a:sym typeface="Calibri"/>
            </a:endParaRPr>
          </a:p>
          <a:p>
            <a:pPr marL="0" lvl="0" indent="0" algn="l" rtl="0">
              <a:spcBef>
                <a:spcPts val="50"/>
              </a:spcBef>
              <a:spcAft>
                <a:spcPts val="0"/>
              </a:spcAft>
              <a:buNone/>
            </a:pPr>
            <a:endParaRPr sz="2000" dirty="0">
              <a:solidFill>
                <a:schemeClr val="dk1"/>
              </a:solidFill>
              <a:latin typeface="Gill Sans MT" panose="020B0502020104020203" pitchFamily="34" charset="0"/>
              <a:ea typeface="Calibri"/>
              <a:cs typeface="Calibri"/>
              <a:sym typeface="Calibri"/>
            </a:endParaRPr>
          </a:p>
          <a:p>
            <a:pPr marL="0" lvl="0" indent="0" algn="l" rtl="0">
              <a:spcBef>
                <a:spcPts val="50"/>
              </a:spcBef>
              <a:spcAft>
                <a:spcPts val="0"/>
              </a:spcAft>
              <a:buNone/>
            </a:pPr>
            <a:r>
              <a:rPr lang="en-US" sz="2000" b="1" dirty="0">
                <a:solidFill>
                  <a:schemeClr val="dk1"/>
                </a:solidFill>
                <a:latin typeface="Gill Sans MT" panose="020B0502020104020203" pitchFamily="34" charset="0"/>
                <a:ea typeface="Calibri"/>
                <a:cs typeface="Calibri"/>
                <a:sym typeface="Calibri"/>
              </a:rPr>
              <a:t>Cultural Competency</a:t>
            </a:r>
            <a:endParaRPr sz="2000" b="1" dirty="0">
              <a:solidFill>
                <a:schemeClr val="dk1"/>
              </a:solidFill>
              <a:latin typeface="Gill Sans MT" panose="020B0502020104020203" pitchFamily="34" charset="0"/>
              <a:ea typeface="Calibri"/>
              <a:cs typeface="Calibri"/>
              <a:sym typeface="Calibri"/>
            </a:endParaRPr>
          </a:p>
          <a:p>
            <a:pPr marL="457200" lvl="0" indent="-330200" algn="l" rtl="0">
              <a:spcBef>
                <a:spcPts val="50"/>
              </a:spcBef>
              <a:spcAft>
                <a:spcPts val="0"/>
              </a:spcAft>
              <a:buClr>
                <a:schemeClr val="dk1"/>
              </a:buClr>
              <a:buSzPts val="1600"/>
              <a:buFont typeface="Calibri"/>
              <a:buChar char="●"/>
            </a:pPr>
            <a:r>
              <a:rPr lang="en-US" sz="2000" dirty="0">
                <a:solidFill>
                  <a:schemeClr val="dk1"/>
                </a:solidFill>
                <a:latin typeface="Gill Sans MT" panose="020B0502020104020203" pitchFamily="34" charset="0"/>
                <a:ea typeface="Calibri"/>
                <a:cs typeface="Calibri"/>
                <a:sym typeface="Calibri"/>
              </a:rPr>
              <a:t>100% of Upper School staff and faculty have participated in three professional development sessions of Black/African American Student Achievement Initiative (B/AASAI)</a:t>
            </a:r>
            <a:endParaRPr sz="2000" dirty="0">
              <a:solidFill>
                <a:schemeClr val="dk1"/>
              </a:solidFill>
              <a:latin typeface="Gill Sans MT" panose="020B0502020104020203" pitchFamily="34" charset="0"/>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2000" dirty="0">
                <a:solidFill>
                  <a:schemeClr val="dk1"/>
                </a:solidFill>
                <a:latin typeface="Gill Sans MT" panose="020B0502020104020203" pitchFamily="34" charset="0"/>
                <a:ea typeface="Calibri"/>
                <a:cs typeface="Calibri"/>
                <a:sym typeface="Calibri"/>
              </a:rPr>
              <a:t>There has been a moderate decrease in suspensions of English Learner and Special Education students when comparing trends to the prior year</a:t>
            </a:r>
            <a:endParaRPr sz="2000" dirty="0">
              <a:solidFill>
                <a:schemeClr val="dk1"/>
              </a:solidFill>
              <a:latin typeface="Gill Sans MT" panose="020B0502020104020203" pitchFamily="34" charset="0"/>
              <a:ea typeface="Calibri"/>
              <a:cs typeface="Calibri"/>
              <a:sym typeface="Calibri"/>
            </a:endParaRPr>
          </a:p>
          <a:p>
            <a:pPr marL="0" lvl="0" indent="0" algn="l" rtl="0">
              <a:spcBef>
                <a:spcPts val="50"/>
              </a:spcBef>
              <a:spcAft>
                <a:spcPts val="0"/>
              </a:spcAft>
              <a:buNone/>
            </a:pPr>
            <a:endParaRPr sz="2000" dirty="0">
              <a:solidFill>
                <a:schemeClr val="dk1"/>
              </a:solidFill>
              <a:latin typeface="Gill Sans MT" panose="020B0502020104020203" pitchFamily="34" charset="0"/>
              <a:ea typeface="Calibri"/>
              <a:cs typeface="Calibri"/>
              <a:sym typeface="Calibri"/>
            </a:endParaRPr>
          </a:p>
          <a:p>
            <a:pPr marL="0" lvl="0" indent="0" algn="l" rtl="0">
              <a:spcBef>
                <a:spcPts val="50"/>
              </a:spcBef>
              <a:spcAft>
                <a:spcPts val="0"/>
              </a:spcAft>
              <a:buNone/>
            </a:pPr>
            <a:r>
              <a:rPr lang="en-US" sz="2000" b="1" dirty="0">
                <a:solidFill>
                  <a:schemeClr val="dk1"/>
                </a:solidFill>
                <a:latin typeface="Gill Sans MT" panose="020B0502020104020203" pitchFamily="34" charset="0"/>
                <a:ea typeface="Calibri"/>
                <a:cs typeface="Calibri"/>
                <a:sym typeface="Calibri"/>
              </a:rPr>
              <a:t>Social Emotional Learning</a:t>
            </a:r>
            <a:endParaRPr sz="2000" b="1" dirty="0">
              <a:solidFill>
                <a:schemeClr val="dk1"/>
              </a:solidFill>
              <a:latin typeface="Gill Sans MT" panose="020B0502020104020203" pitchFamily="34" charset="0"/>
              <a:ea typeface="Calibri"/>
              <a:cs typeface="Calibri"/>
              <a:sym typeface="Calibri"/>
            </a:endParaRPr>
          </a:p>
          <a:p>
            <a:pPr marL="457200" lvl="0" indent="-330200" algn="l" rtl="0">
              <a:spcBef>
                <a:spcPts val="50"/>
              </a:spcBef>
              <a:spcAft>
                <a:spcPts val="0"/>
              </a:spcAft>
              <a:buClr>
                <a:schemeClr val="dk1"/>
              </a:buClr>
              <a:buSzPts val="1600"/>
              <a:buFont typeface="Calibri"/>
              <a:buChar char="●"/>
            </a:pPr>
            <a:r>
              <a:rPr lang="en-US" sz="2000" dirty="0">
                <a:solidFill>
                  <a:schemeClr val="dk1"/>
                </a:solidFill>
                <a:latin typeface="Gill Sans MT" panose="020B0502020104020203" pitchFamily="34" charset="0"/>
                <a:ea typeface="Calibri"/>
                <a:cs typeface="Calibri"/>
                <a:sym typeface="Calibri"/>
              </a:rPr>
              <a:t>100% of Upper School students participated in drug and alcohol awareness education programming. Topics included: law education, healthy coping mechanisms, impact of decision making, and on and off campus resources</a:t>
            </a:r>
            <a:endParaRPr sz="2000" dirty="0">
              <a:solidFill>
                <a:schemeClr val="dk1"/>
              </a:solidFill>
              <a:latin typeface="Gill Sans MT" panose="020B0502020104020203" pitchFamily="34" charset="0"/>
              <a:ea typeface="Calibri"/>
              <a:cs typeface="Calibri"/>
              <a:sym typeface="Calibri"/>
            </a:endParaRPr>
          </a:p>
          <a:p>
            <a:pPr marL="0" lvl="0" indent="0" algn="l" rtl="0">
              <a:spcBef>
                <a:spcPts val="50"/>
              </a:spcBef>
              <a:spcAft>
                <a:spcPts val="0"/>
              </a:spcAft>
              <a:buNone/>
            </a:pPr>
            <a:endParaRPr sz="1600" b="1" dirty="0">
              <a:solidFill>
                <a:schemeClr val="dk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7"/>
          <p:cNvSpPr txBox="1">
            <a:spLocks noGrp="1"/>
          </p:cNvSpPr>
          <p:nvPr>
            <p:ph type="title"/>
          </p:nvPr>
        </p:nvSpPr>
        <p:spPr>
          <a:xfrm>
            <a:off x="152400" y="274650"/>
            <a:ext cx="7696200" cy="903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900"/>
              <a:buFont typeface="Calibri"/>
              <a:buNone/>
            </a:pPr>
            <a:r>
              <a:rPr lang="en-US" sz="3900" b="1" dirty="0">
                <a:solidFill>
                  <a:schemeClr val="dk1"/>
                </a:solidFill>
                <a:latin typeface="Gill Sans MT" panose="020B0502020104020203" pitchFamily="34" charset="0"/>
                <a:ea typeface="Calibri"/>
                <a:cs typeface="Calibri"/>
                <a:sym typeface="Calibri"/>
              </a:rPr>
              <a:t>Challenges</a:t>
            </a:r>
            <a:endParaRPr sz="3900" b="1" dirty="0">
              <a:solidFill>
                <a:schemeClr val="dk1"/>
              </a:solidFill>
              <a:latin typeface="Gill Sans MT" panose="020B0502020104020203" pitchFamily="34" charset="0"/>
              <a:ea typeface="Calibri"/>
              <a:cs typeface="Calibri"/>
              <a:sym typeface="Calibri"/>
            </a:endParaRPr>
          </a:p>
        </p:txBody>
      </p:sp>
      <p:sp>
        <p:nvSpPr>
          <p:cNvPr id="418" name="Google Shape;418;p57"/>
          <p:cNvSpPr txBox="1">
            <a:spLocks noGrp="1"/>
          </p:cNvSpPr>
          <p:nvPr>
            <p:ph type="body" idx="1"/>
          </p:nvPr>
        </p:nvSpPr>
        <p:spPr>
          <a:xfrm>
            <a:off x="152400" y="1447800"/>
            <a:ext cx="8837100" cy="5159400"/>
          </a:xfrm>
          <a:prstGeom prst="rect">
            <a:avLst/>
          </a:prstGeom>
          <a:noFill/>
          <a:ln>
            <a:noFill/>
          </a:ln>
        </p:spPr>
        <p:txBody>
          <a:bodyPr spcFirstLastPara="1" wrap="square" lIns="91425" tIns="45700" rIns="91425" bIns="45700" anchor="t" anchorCtr="0">
            <a:noAutofit/>
          </a:bodyPr>
          <a:lstStyle/>
          <a:p>
            <a:pPr marL="0" lvl="0" indent="0" algn="l" rtl="0">
              <a:spcBef>
                <a:spcPts val="50"/>
              </a:spcBef>
              <a:spcAft>
                <a:spcPts val="0"/>
              </a:spcAft>
              <a:buNone/>
            </a:pPr>
            <a:r>
              <a:rPr lang="en-US" sz="2000" b="1" dirty="0">
                <a:solidFill>
                  <a:schemeClr val="dk1"/>
                </a:solidFill>
                <a:latin typeface="Gill Sans MT" panose="020B0502020104020203" pitchFamily="34" charset="0"/>
                <a:ea typeface="Calibri"/>
                <a:cs typeface="Calibri"/>
                <a:sym typeface="Calibri"/>
              </a:rPr>
              <a:t>Restorative Justice</a:t>
            </a:r>
            <a:endParaRPr sz="2000" b="1" dirty="0">
              <a:solidFill>
                <a:schemeClr val="dk1"/>
              </a:solidFill>
              <a:latin typeface="Gill Sans MT" panose="020B0502020104020203" pitchFamily="34" charset="0"/>
              <a:ea typeface="Calibri"/>
              <a:cs typeface="Calibri"/>
              <a:sym typeface="Calibri"/>
            </a:endParaRPr>
          </a:p>
          <a:p>
            <a:pPr marL="457200" lvl="0" indent="-330200" algn="l" rtl="0">
              <a:spcBef>
                <a:spcPts val="50"/>
              </a:spcBef>
              <a:spcAft>
                <a:spcPts val="0"/>
              </a:spcAft>
              <a:buClr>
                <a:schemeClr val="dk1"/>
              </a:buClr>
              <a:buSzPts val="1600"/>
              <a:buFont typeface="Calibri"/>
              <a:buChar char="●"/>
            </a:pPr>
            <a:r>
              <a:rPr lang="en-US" sz="2000" dirty="0">
                <a:solidFill>
                  <a:schemeClr val="dk1"/>
                </a:solidFill>
                <a:latin typeface="Gill Sans MT" panose="020B0502020104020203" pitchFamily="34" charset="0"/>
                <a:ea typeface="Calibri"/>
                <a:cs typeface="Calibri"/>
                <a:sym typeface="Calibri"/>
              </a:rPr>
              <a:t>Drug and Alcohol Awareness</a:t>
            </a:r>
            <a:endParaRPr sz="2000" dirty="0">
              <a:solidFill>
                <a:schemeClr val="dk1"/>
              </a:solidFill>
              <a:latin typeface="Gill Sans MT" panose="020B0502020104020203" pitchFamily="34" charset="0"/>
              <a:ea typeface="Calibri"/>
              <a:cs typeface="Calibri"/>
              <a:sym typeface="Calibri"/>
            </a:endParaRPr>
          </a:p>
          <a:p>
            <a:pPr marL="0" lvl="0" indent="0" algn="l" rtl="0">
              <a:spcBef>
                <a:spcPts val="50"/>
              </a:spcBef>
              <a:spcAft>
                <a:spcPts val="0"/>
              </a:spcAft>
              <a:buNone/>
            </a:pPr>
            <a:endParaRPr sz="2000" dirty="0">
              <a:solidFill>
                <a:schemeClr val="dk1"/>
              </a:solidFill>
              <a:latin typeface="Gill Sans MT" panose="020B0502020104020203" pitchFamily="34" charset="0"/>
              <a:ea typeface="Calibri"/>
              <a:cs typeface="Calibri"/>
              <a:sym typeface="Calibri"/>
            </a:endParaRPr>
          </a:p>
          <a:p>
            <a:pPr marL="0" lvl="0" indent="0" algn="l" rtl="0">
              <a:spcBef>
                <a:spcPts val="50"/>
              </a:spcBef>
              <a:spcAft>
                <a:spcPts val="0"/>
              </a:spcAft>
              <a:buNone/>
            </a:pPr>
            <a:r>
              <a:rPr lang="en-US" sz="2000" b="1" dirty="0">
                <a:solidFill>
                  <a:schemeClr val="dk1"/>
                </a:solidFill>
                <a:latin typeface="Gill Sans MT" panose="020B0502020104020203" pitchFamily="34" charset="0"/>
                <a:ea typeface="Calibri"/>
                <a:cs typeface="Calibri"/>
                <a:sym typeface="Calibri"/>
              </a:rPr>
              <a:t>Cultural Competency</a:t>
            </a:r>
            <a:endParaRPr sz="2000" b="1" dirty="0">
              <a:solidFill>
                <a:schemeClr val="dk1"/>
              </a:solidFill>
              <a:latin typeface="Gill Sans MT" panose="020B0502020104020203" pitchFamily="34" charset="0"/>
              <a:ea typeface="Calibri"/>
              <a:cs typeface="Calibri"/>
              <a:sym typeface="Calibri"/>
            </a:endParaRPr>
          </a:p>
          <a:p>
            <a:pPr marL="457200" lvl="0" indent="-330200" algn="l" rtl="0">
              <a:spcBef>
                <a:spcPts val="50"/>
              </a:spcBef>
              <a:spcAft>
                <a:spcPts val="0"/>
              </a:spcAft>
              <a:buClr>
                <a:schemeClr val="dk1"/>
              </a:buClr>
              <a:buSzPts val="1600"/>
              <a:buFont typeface="Calibri"/>
              <a:buChar char="●"/>
            </a:pPr>
            <a:r>
              <a:rPr lang="en-US" sz="2000" dirty="0">
                <a:solidFill>
                  <a:schemeClr val="dk1"/>
                </a:solidFill>
                <a:latin typeface="Gill Sans MT" panose="020B0502020104020203" pitchFamily="34" charset="0"/>
                <a:ea typeface="Calibri"/>
                <a:cs typeface="Calibri"/>
                <a:sym typeface="Calibri"/>
              </a:rPr>
              <a:t>Black/African American Students Disproportionately Suspended</a:t>
            </a:r>
            <a:endParaRPr sz="2000" b="1" dirty="0">
              <a:solidFill>
                <a:schemeClr val="dk1"/>
              </a:solidFill>
              <a:latin typeface="Gill Sans MT" panose="020B0502020104020203" pitchFamily="34" charset="0"/>
              <a:ea typeface="Calibri"/>
              <a:cs typeface="Calibri"/>
              <a:sym typeface="Calibri"/>
            </a:endParaRPr>
          </a:p>
          <a:p>
            <a:pPr marL="0" lvl="0" indent="0" algn="l" rtl="0">
              <a:spcBef>
                <a:spcPts val="50"/>
              </a:spcBef>
              <a:spcAft>
                <a:spcPts val="0"/>
              </a:spcAft>
              <a:buNone/>
            </a:pPr>
            <a:endParaRPr sz="2000" b="1" dirty="0">
              <a:solidFill>
                <a:schemeClr val="dk1"/>
              </a:solidFill>
              <a:latin typeface="Gill Sans MT" panose="020B0502020104020203" pitchFamily="34" charset="0"/>
              <a:ea typeface="Calibri"/>
              <a:cs typeface="Calibri"/>
              <a:sym typeface="Calibri"/>
            </a:endParaRPr>
          </a:p>
          <a:p>
            <a:pPr marL="0" lvl="0" indent="0" algn="l" rtl="0">
              <a:spcBef>
                <a:spcPts val="50"/>
              </a:spcBef>
              <a:spcAft>
                <a:spcPts val="0"/>
              </a:spcAft>
              <a:buClr>
                <a:schemeClr val="dk1"/>
              </a:buClr>
              <a:buSzPts val="1100"/>
              <a:buFont typeface="Arial"/>
              <a:buNone/>
            </a:pPr>
            <a:r>
              <a:rPr lang="en-US" sz="2000" b="1" dirty="0">
                <a:solidFill>
                  <a:schemeClr val="dk1"/>
                </a:solidFill>
                <a:latin typeface="Gill Sans MT" panose="020B0502020104020203" pitchFamily="34" charset="0"/>
                <a:ea typeface="Calibri"/>
                <a:cs typeface="Calibri"/>
                <a:sym typeface="Calibri"/>
              </a:rPr>
              <a:t>Social Emotional Learning</a:t>
            </a:r>
            <a:endParaRPr sz="2000" b="1" dirty="0">
              <a:solidFill>
                <a:schemeClr val="dk1"/>
              </a:solidFill>
              <a:latin typeface="Gill Sans MT" panose="020B0502020104020203" pitchFamily="34" charset="0"/>
              <a:ea typeface="Calibri"/>
              <a:cs typeface="Calibri"/>
              <a:sym typeface="Calibri"/>
            </a:endParaRPr>
          </a:p>
          <a:p>
            <a:pPr marL="457200" lvl="0" indent="-330200" algn="l" rtl="0">
              <a:spcBef>
                <a:spcPts val="50"/>
              </a:spcBef>
              <a:spcAft>
                <a:spcPts val="0"/>
              </a:spcAft>
              <a:buClr>
                <a:schemeClr val="dk1"/>
              </a:buClr>
              <a:buSzPts val="1600"/>
              <a:buFont typeface="Calibri"/>
              <a:buChar char="●"/>
            </a:pPr>
            <a:r>
              <a:rPr lang="en-US" sz="2000" dirty="0">
                <a:solidFill>
                  <a:schemeClr val="dk1"/>
                </a:solidFill>
                <a:latin typeface="Gill Sans MT" panose="020B0502020104020203" pitchFamily="34" charset="0"/>
                <a:ea typeface="Calibri"/>
                <a:cs typeface="Calibri"/>
                <a:sym typeface="Calibri"/>
              </a:rPr>
              <a:t>Suspension</a:t>
            </a:r>
            <a:endParaRPr sz="2000" dirty="0">
              <a:solidFill>
                <a:schemeClr val="dk1"/>
              </a:solidFill>
              <a:latin typeface="Gill Sans MT" panose="020B0502020104020203" pitchFamily="34" charset="0"/>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2000" dirty="0">
                <a:solidFill>
                  <a:schemeClr val="dk1"/>
                </a:solidFill>
                <a:latin typeface="Gill Sans MT" panose="020B0502020104020203" pitchFamily="34" charset="0"/>
                <a:ea typeface="Calibri"/>
                <a:cs typeface="Calibri"/>
                <a:sym typeface="Calibri"/>
              </a:rPr>
              <a:t>Attendance</a:t>
            </a:r>
            <a:endParaRPr sz="2000" dirty="0">
              <a:solidFill>
                <a:schemeClr val="dk1"/>
              </a:solidFill>
              <a:latin typeface="Gill Sans MT" panose="020B0502020104020203" pitchFamily="34" charset="0"/>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2000" dirty="0">
                <a:solidFill>
                  <a:schemeClr val="dk1"/>
                </a:solidFill>
                <a:latin typeface="Gill Sans MT" panose="020B0502020104020203" pitchFamily="34" charset="0"/>
                <a:ea typeface="Calibri"/>
                <a:cs typeface="Calibri"/>
                <a:sym typeface="Calibri"/>
              </a:rPr>
              <a:t>Digital Citizenship and Gaggle</a:t>
            </a:r>
            <a:endParaRPr sz="2000" b="1" dirty="0">
              <a:solidFill>
                <a:schemeClr val="dk1"/>
              </a:solidFill>
              <a:latin typeface="Gill Sans MT" panose="020B0502020104020203" pitchFamily="34" charset="0"/>
              <a:ea typeface="Calibri"/>
              <a:cs typeface="Calibri"/>
              <a:sym typeface="Calibri"/>
            </a:endParaRPr>
          </a:p>
          <a:p>
            <a:pPr marL="0" lvl="0" indent="0" algn="l" rtl="0">
              <a:spcBef>
                <a:spcPts val="50"/>
              </a:spcBef>
              <a:spcAft>
                <a:spcPts val="0"/>
              </a:spcAft>
              <a:buNone/>
            </a:pPr>
            <a:endParaRPr sz="2000" dirty="0">
              <a:solidFill>
                <a:schemeClr val="dk1"/>
              </a:solidFill>
              <a:latin typeface="Gill Sans MT" panose="020B0502020104020203" pitchFamily="34" charset="0"/>
              <a:ea typeface="Calibri"/>
              <a:cs typeface="Calibri"/>
              <a:sym typeface="Calibri"/>
            </a:endParaRPr>
          </a:p>
          <a:p>
            <a:pPr marL="0" lvl="0" indent="0" algn="l" rtl="0">
              <a:spcBef>
                <a:spcPts val="50"/>
              </a:spcBef>
              <a:spcAft>
                <a:spcPts val="0"/>
              </a:spcAft>
              <a:buNone/>
            </a:pPr>
            <a:endParaRPr sz="2000" b="1" dirty="0">
              <a:solidFill>
                <a:schemeClr val="dk1"/>
              </a:solidFill>
              <a:latin typeface="Gill Sans MT" panose="020B0502020104020203" pitchFamily="34" charset="0"/>
              <a:ea typeface="Calibri"/>
              <a:cs typeface="Calibri"/>
              <a:sym typeface="Calibri"/>
            </a:endParaRPr>
          </a:p>
          <a:p>
            <a:pPr marL="0" lvl="0" indent="0" algn="l" rtl="0">
              <a:spcBef>
                <a:spcPts val="50"/>
              </a:spcBef>
              <a:spcAft>
                <a:spcPts val="0"/>
              </a:spcAft>
              <a:buNone/>
            </a:pPr>
            <a:endParaRPr sz="2000" b="1" dirty="0">
              <a:solidFill>
                <a:schemeClr val="dk1"/>
              </a:solidFill>
              <a:latin typeface="Gill Sans MT" panose="020B0502020104020203" pitchFamily="34" charset="0"/>
              <a:ea typeface="Calibri"/>
              <a:cs typeface="Calibri"/>
              <a:sym typeface="Calibri"/>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16732" y="1600200"/>
            <a:ext cx="8884596" cy="4525962"/>
          </a:xfrm>
          <a:prstGeom prst="rect">
            <a:avLst/>
          </a:prstGeom>
        </p:spPr>
        <p:txBody>
          <a:bodyPr>
            <a:normAutofit/>
          </a:bodyPr>
          <a:lstStyle/>
          <a:p>
            <a:r>
              <a:rPr lang="en-US" sz="2800" dirty="0">
                <a:latin typeface="Gill Sans MT" panose="020B0502020104020203" pitchFamily="34" charset="0"/>
              </a:rPr>
              <a:t>100% completion of technology work </a:t>
            </a:r>
            <a:r>
              <a:rPr lang="en-US" sz="2800" dirty="0" smtClean="0">
                <a:latin typeface="Gill Sans MT" panose="020B0502020104020203" pitchFamily="34" charset="0"/>
              </a:rPr>
              <a:t>including:</a:t>
            </a:r>
          </a:p>
          <a:p>
            <a:pPr lvl="4"/>
            <a:r>
              <a:rPr lang="en-US" sz="2400" dirty="0" smtClean="0">
                <a:latin typeface="Gill Sans MT" panose="020B0502020104020203" pitchFamily="34" charset="0"/>
              </a:rPr>
              <a:t>Implementation of 1:1 initiative </a:t>
            </a:r>
          </a:p>
          <a:p>
            <a:pPr lvl="6"/>
            <a:r>
              <a:rPr lang="en-US" sz="2400" dirty="0" smtClean="0">
                <a:latin typeface="Gill Sans MT" panose="020B0502020104020203" pitchFamily="34" charset="0"/>
              </a:rPr>
              <a:t>Implementation of usage dashboard to assess efficacy of online programs</a:t>
            </a:r>
          </a:p>
          <a:p>
            <a:r>
              <a:rPr lang="en-US" sz="2800" dirty="0" smtClean="0">
                <a:latin typeface="Gill Sans MT" panose="020B0502020104020203" pitchFamily="34" charset="0"/>
              </a:rPr>
              <a:t>Restorative Justice Implementation across the Academy</a:t>
            </a:r>
            <a:endParaRPr lang="en-US" sz="2800" dirty="0">
              <a:latin typeface="Gill Sans MT" panose="020B0502020104020203" pitchFamily="34" charset="0"/>
            </a:endParaRPr>
          </a:p>
          <a:p>
            <a:r>
              <a:rPr lang="en-US" sz="2800" dirty="0" smtClean="0">
                <a:latin typeface="Gill Sans MT" panose="020B0502020104020203" pitchFamily="34" charset="0"/>
              </a:rPr>
              <a:t>Merging of MS/US Student-Parent/Guardian Handbooks into one MWA Student-Parent/Guardian Handbook </a:t>
            </a:r>
            <a:endParaRPr lang="en-US" sz="2800" dirty="0">
              <a:latin typeface="Gill Sans MT" panose="020B0502020104020203" pitchFamily="34" charset="0"/>
            </a:endParaRPr>
          </a:p>
          <a:p>
            <a:r>
              <a:rPr lang="en-US" sz="2800" dirty="0" smtClean="0">
                <a:latin typeface="Gill Sans MT" panose="020B0502020104020203" pitchFamily="34" charset="0"/>
              </a:rPr>
              <a:t>Successful kick off for Self-Study Year</a:t>
            </a:r>
          </a:p>
        </p:txBody>
      </p:sp>
      <p:sp>
        <p:nvSpPr>
          <p:cNvPr id="3" name="Title 2"/>
          <p:cNvSpPr>
            <a:spLocks noGrp="1"/>
          </p:cNvSpPr>
          <p:nvPr>
            <p:ph type="title" idx="4294967295"/>
          </p:nvPr>
        </p:nvSpPr>
        <p:spPr>
          <a:xfrm>
            <a:off x="228600" y="227012"/>
            <a:ext cx="8229600" cy="1143000"/>
          </a:xfrm>
          <a:prstGeom prst="rect">
            <a:avLst/>
          </a:prstGeom>
        </p:spPr>
        <p:txBody>
          <a:bodyPr/>
          <a:lstStyle/>
          <a:p>
            <a:pPr algn="l"/>
            <a:r>
              <a:rPr lang="en-US" sz="3200" b="1" dirty="0" smtClean="0">
                <a:latin typeface="Gill Sans MT" panose="020B0502020104020203" pitchFamily="34" charset="0"/>
              </a:rPr>
              <a:t>Goal 1: Accomplishments</a:t>
            </a:r>
            <a:endParaRPr lang="en-US" sz="1600" b="1" dirty="0">
              <a:latin typeface="Gill Sans MT" panose="020B0502020104020203" pitchFamily="34"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28099064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
        <p:nvSpPr>
          <p:cNvPr id="426" name="Google Shape;426;p58"/>
          <p:cNvSpPr txBox="1">
            <a:spLocks noGrp="1"/>
          </p:cNvSpPr>
          <p:nvPr>
            <p:ph type="title" idx="4294967295"/>
          </p:nvPr>
        </p:nvSpPr>
        <p:spPr>
          <a:xfrm>
            <a:off x="0" y="274638"/>
            <a:ext cx="7696200" cy="9032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900"/>
              <a:buFont typeface="Calibri"/>
              <a:buNone/>
            </a:pPr>
            <a:r>
              <a:rPr lang="en-US" sz="3900" b="1">
                <a:solidFill>
                  <a:schemeClr val="dk1"/>
                </a:solidFill>
                <a:latin typeface="Calibri"/>
                <a:ea typeface="Calibri"/>
                <a:cs typeface="Calibri"/>
                <a:sym typeface="Calibri"/>
              </a:rPr>
              <a:t>Reflections and Year 6 Priorities</a:t>
            </a:r>
            <a:endParaRPr sz="3900" b="1">
              <a:solidFill>
                <a:schemeClr val="dk1"/>
              </a:solidFill>
              <a:latin typeface="Calibri"/>
              <a:ea typeface="Calibri"/>
              <a:cs typeface="Calibri"/>
              <a:sym typeface="Calibri"/>
            </a:endParaRPr>
          </a:p>
        </p:txBody>
      </p:sp>
      <p:sp>
        <p:nvSpPr>
          <p:cNvPr id="427" name="Google Shape;427;p58"/>
          <p:cNvSpPr txBox="1">
            <a:spLocks noGrp="1"/>
          </p:cNvSpPr>
          <p:nvPr>
            <p:ph type="body" idx="4294967295"/>
          </p:nvPr>
        </p:nvSpPr>
        <p:spPr>
          <a:xfrm>
            <a:off x="0" y="1447800"/>
            <a:ext cx="8837613" cy="5211763"/>
          </a:xfrm>
          <a:prstGeom prst="rect">
            <a:avLst/>
          </a:prstGeom>
          <a:noFill/>
          <a:ln>
            <a:noFill/>
          </a:ln>
        </p:spPr>
        <p:txBody>
          <a:bodyPr spcFirstLastPara="1" wrap="square" lIns="91425" tIns="45700" rIns="91425" bIns="45700" anchor="t" anchorCtr="0">
            <a:noAutofit/>
          </a:bodyPr>
          <a:lstStyle/>
          <a:p>
            <a:pPr marL="0" lvl="0" indent="0" algn="l" rtl="0">
              <a:lnSpc>
                <a:spcPct val="104583"/>
              </a:lnSpc>
              <a:spcBef>
                <a:spcPts val="0"/>
              </a:spcBef>
              <a:spcAft>
                <a:spcPts val="0"/>
              </a:spcAft>
              <a:buNone/>
            </a:pPr>
            <a:r>
              <a:rPr lang="en-US" sz="1800" b="1" dirty="0">
                <a:solidFill>
                  <a:schemeClr val="dk1"/>
                </a:solidFill>
                <a:latin typeface="Gill Sans MT" panose="020B0502020104020203" pitchFamily="34" charset="0"/>
                <a:ea typeface="Calibri"/>
                <a:cs typeface="Calibri"/>
                <a:sym typeface="Calibri"/>
              </a:rPr>
              <a:t>Restorative Justice</a:t>
            </a:r>
            <a:endParaRPr sz="1800" b="1" dirty="0">
              <a:solidFill>
                <a:schemeClr val="dk1"/>
              </a:solidFill>
              <a:latin typeface="Gill Sans MT" panose="020B0502020104020203" pitchFamily="34" charset="0"/>
              <a:ea typeface="Calibri"/>
              <a:cs typeface="Calibri"/>
              <a:sym typeface="Calibri"/>
            </a:endParaRPr>
          </a:p>
          <a:p>
            <a:pPr marL="457200" lvl="0" indent="-330200" algn="l" rtl="0">
              <a:lnSpc>
                <a:spcPct val="104583"/>
              </a:lnSpc>
              <a:spcBef>
                <a:spcPts val="0"/>
              </a:spcBef>
              <a:spcAft>
                <a:spcPts val="0"/>
              </a:spcAft>
              <a:buClr>
                <a:schemeClr val="dk1"/>
              </a:buClr>
              <a:buSzPts val="1600"/>
              <a:buFont typeface="Calibri"/>
              <a:buChar char="●"/>
            </a:pPr>
            <a:r>
              <a:rPr lang="en-US" sz="1800" dirty="0">
                <a:solidFill>
                  <a:schemeClr val="dk1"/>
                </a:solidFill>
                <a:latin typeface="Gill Sans MT" panose="020B0502020104020203" pitchFamily="34" charset="0"/>
                <a:ea typeface="Calibri"/>
                <a:cs typeface="Calibri"/>
                <a:sym typeface="Calibri"/>
              </a:rPr>
              <a:t>Partner and collaborate with Contra Costa County Office of Education on facilitating drug and alcohol awareness education and programming for all stakeholders</a:t>
            </a:r>
            <a:endParaRPr sz="1800" dirty="0">
              <a:solidFill>
                <a:schemeClr val="dk1"/>
              </a:solidFill>
              <a:latin typeface="Gill Sans MT" panose="020B0502020104020203" pitchFamily="34" charset="0"/>
              <a:ea typeface="Calibri"/>
              <a:cs typeface="Calibri"/>
              <a:sym typeface="Calibri"/>
            </a:endParaRPr>
          </a:p>
          <a:p>
            <a:pPr marL="0" lvl="0" indent="0" algn="l" rtl="0">
              <a:lnSpc>
                <a:spcPct val="104583"/>
              </a:lnSpc>
              <a:spcBef>
                <a:spcPts val="0"/>
              </a:spcBef>
              <a:spcAft>
                <a:spcPts val="0"/>
              </a:spcAft>
              <a:buNone/>
            </a:pPr>
            <a:r>
              <a:rPr lang="en-US" sz="1800" b="1" dirty="0" smtClean="0">
                <a:solidFill>
                  <a:schemeClr val="dk1"/>
                </a:solidFill>
                <a:latin typeface="Gill Sans MT" panose="020B0502020104020203" pitchFamily="34" charset="0"/>
                <a:ea typeface="Calibri"/>
                <a:cs typeface="Calibri"/>
                <a:sym typeface="Calibri"/>
              </a:rPr>
              <a:t>Cultural </a:t>
            </a:r>
            <a:r>
              <a:rPr lang="en-US" sz="1800" b="1" dirty="0">
                <a:solidFill>
                  <a:schemeClr val="dk1"/>
                </a:solidFill>
                <a:latin typeface="Gill Sans MT" panose="020B0502020104020203" pitchFamily="34" charset="0"/>
                <a:ea typeface="Calibri"/>
                <a:cs typeface="Calibri"/>
                <a:sym typeface="Calibri"/>
              </a:rPr>
              <a:t>Competency</a:t>
            </a:r>
            <a:endParaRPr sz="1800" b="1" dirty="0">
              <a:solidFill>
                <a:schemeClr val="dk1"/>
              </a:solidFill>
              <a:latin typeface="Gill Sans MT" panose="020B0502020104020203" pitchFamily="34" charset="0"/>
              <a:ea typeface="Calibri"/>
              <a:cs typeface="Calibri"/>
              <a:sym typeface="Calibri"/>
            </a:endParaRPr>
          </a:p>
          <a:p>
            <a:pPr marL="457200" lvl="0" indent="-330200" algn="l" rtl="0">
              <a:spcBef>
                <a:spcPts val="50"/>
              </a:spcBef>
              <a:spcAft>
                <a:spcPts val="0"/>
              </a:spcAft>
              <a:buClr>
                <a:schemeClr val="dk1"/>
              </a:buClr>
              <a:buSzPts val="1600"/>
              <a:buFont typeface="Calibri"/>
              <a:buChar char="●"/>
            </a:pPr>
            <a:r>
              <a:rPr lang="en-US" sz="1800" dirty="0">
                <a:solidFill>
                  <a:schemeClr val="dk1"/>
                </a:solidFill>
                <a:latin typeface="Gill Sans MT" panose="020B0502020104020203" pitchFamily="34" charset="0"/>
                <a:ea typeface="Calibri"/>
                <a:cs typeface="Calibri"/>
                <a:sym typeface="Calibri"/>
              </a:rPr>
              <a:t>In response to Black/African American students being historically disproportionately represented among students suspended, the DOS Office plans to facilitate professional development for faculty in the areas of classroom environment and intentional building of relationship systems </a:t>
            </a:r>
            <a:endParaRPr sz="1800" b="1" dirty="0">
              <a:solidFill>
                <a:schemeClr val="dk1"/>
              </a:solidFill>
              <a:latin typeface="Gill Sans MT" panose="020B0502020104020203" pitchFamily="34" charset="0"/>
              <a:ea typeface="Calibri"/>
              <a:cs typeface="Calibri"/>
              <a:sym typeface="Calibri"/>
            </a:endParaRPr>
          </a:p>
          <a:p>
            <a:pPr marL="0" lvl="0" indent="0" algn="l" rtl="0">
              <a:lnSpc>
                <a:spcPct val="104583"/>
              </a:lnSpc>
              <a:spcBef>
                <a:spcPts val="0"/>
              </a:spcBef>
              <a:spcAft>
                <a:spcPts val="0"/>
              </a:spcAft>
              <a:buClr>
                <a:schemeClr val="dk1"/>
              </a:buClr>
              <a:buSzPts val="1100"/>
              <a:buFont typeface="Arial"/>
              <a:buNone/>
            </a:pPr>
            <a:r>
              <a:rPr lang="en-US" sz="1800" b="1" dirty="0" smtClean="0">
                <a:solidFill>
                  <a:schemeClr val="dk1"/>
                </a:solidFill>
                <a:latin typeface="Gill Sans MT" panose="020B0502020104020203" pitchFamily="34" charset="0"/>
                <a:ea typeface="Calibri"/>
                <a:cs typeface="Calibri"/>
                <a:sym typeface="Calibri"/>
              </a:rPr>
              <a:t>Social </a:t>
            </a:r>
            <a:r>
              <a:rPr lang="en-US" sz="1800" b="1" dirty="0">
                <a:solidFill>
                  <a:schemeClr val="dk1"/>
                </a:solidFill>
                <a:latin typeface="Gill Sans MT" panose="020B0502020104020203" pitchFamily="34" charset="0"/>
                <a:ea typeface="Calibri"/>
                <a:cs typeface="Calibri"/>
                <a:sym typeface="Calibri"/>
              </a:rPr>
              <a:t>Emotional Learning</a:t>
            </a:r>
            <a:endParaRPr sz="1800" b="1" dirty="0">
              <a:solidFill>
                <a:schemeClr val="dk1"/>
              </a:solidFill>
              <a:latin typeface="Gill Sans MT" panose="020B0502020104020203" pitchFamily="34" charset="0"/>
              <a:ea typeface="Calibri"/>
              <a:cs typeface="Calibri"/>
              <a:sym typeface="Calibri"/>
            </a:endParaRPr>
          </a:p>
          <a:p>
            <a:pPr marL="457200" lvl="0" indent="-330200" algn="l" rtl="0">
              <a:lnSpc>
                <a:spcPct val="104583"/>
              </a:lnSpc>
              <a:spcBef>
                <a:spcPts val="0"/>
              </a:spcBef>
              <a:spcAft>
                <a:spcPts val="0"/>
              </a:spcAft>
              <a:buClr>
                <a:schemeClr val="dk1"/>
              </a:buClr>
              <a:buSzPts val="1600"/>
              <a:buFont typeface="Calibri"/>
              <a:buChar char="●"/>
            </a:pPr>
            <a:r>
              <a:rPr lang="en-US" sz="1800" dirty="0">
                <a:solidFill>
                  <a:schemeClr val="dk1"/>
                </a:solidFill>
                <a:latin typeface="Gill Sans MT" panose="020B0502020104020203" pitchFamily="34" charset="0"/>
                <a:ea typeface="Calibri"/>
                <a:cs typeface="Calibri"/>
                <a:sym typeface="Calibri"/>
              </a:rPr>
              <a:t>In response to patterns in suspension, develop a monthly or bi-weekly male student group for targeted intervention on, but not limited to, the following topics: drugs, alcohol, coping, and healthy relationships</a:t>
            </a:r>
            <a:endParaRPr sz="1800" dirty="0">
              <a:solidFill>
                <a:schemeClr val="dk1"/>
              </a:solidFill>
              <a:latin typeface="Gill Sans MT" panose="020B0502020104020203" pitchFamily="34" charset="0"/>
              <a:ea typeface="Calibri"/>
              <a:cs typeface="Calibri"/>
              <a:sym typeface="Calibri"/>
            </a:endParaRPr>
          </a:p>
          <a:p>
            <a:pPr marL="457200" lvl="0" indent="-330200" algn="l" rtl="0">
              <a:lnSpc>
                <a:spcPct val="104583"/>
              </a:lnSpc>
              <a:spcBef>
                <a:spcPts val="0"/>
              </a:spcBef>
              <a:spcAft>
                <a:spcPts val="0"/>
              </a:spcAft>
              <a:buClr>
                <a:schemeClr val="dk1"/>
              </a:buClr>
              <a:buSzPts val="1600"/>
              <a:buFont typeface="Calibri"/>
              <a:buChar char="●"/>
            </a:pPr>
            <a:r>
              <a:rPr lang="en-US" sz="1800" dirty="0">
                <a:solidFill>
                  <a:schemeClr val="dk1"/>
                </a:solidFill>
                <a:latin typeface="Gill Sans MT" panose="020B0502020104020203" pitchFamily="34" charset="0"/>
                <a:ea typeface="Calibri"/>
                <a:cs typeface="Calibri"/>
                <a:sym typeface="Calibri"/>
              </a:rPr>
              <a:t>Continue facilitating student and parent/guardian attendance awareness and education programming by making enhancements to the attendance marketing campaign</a:t>
            </a:r>
            <a:endParaRPr sz="1800" dirty="0">
              <a:solidFill>
                <a:schemeClr val="dk1"/>
              </a:solidFill>
              <a:latin typeface="Gill Sans MT" panose="020B0502020104020203" pitchFamily="34" charset="0"/>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800" dirty="0">
                <a:solidFill>
                  <a:schemeClr val="dk1"/>
                </a:solidFill>
                <a:latin typeface="Gill Sans MT" panose="020B0502020104020203" pitchFamily="34" charset="0"/>
                <a:ea typeface="Calibri"/>
                <a:cs typeface="Calibri"/>
                <a:sym typeface="Calibri"/>
              </a:rPr>
              <a:t>Among faculty, staff, and students, raise awareness on the features of the Gaggle alert system, including education on content, keywords, and websites that will trigger alerts</a:t>
            </a:r>
            <a:endParaRPr sz="1800" b="1" dirty="0">
              <a:solidFill>
                <a:schemeClr val="dk1"/>
              </a:solidFill>
              <a:latin typeface="Gill Sans MT" panose="020B0502020104020203" pitchFamily="34" charset="0"/>
              <a:ea typeface="Calibri"/>
              <a:cs typeface="Calibri"/>
              <a:sym typeface="Calibri"/>
            </a:endParaRPr>
          </a:p>
        </p:txBody>
      </p:sp>
    </p:spTree>
  </p:cSld>
  <p:clrMapOvr>
    <a:overrideClrMapping bg1="lt1" tx1="dk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3"/>
          <p:cNvSpPr txBox="1">
            <a:spLocks noGrp="1"/>
          </p:cNvSpPr>
          <p:nvPr>
            <p:ph type="body" idx="1"/>
          </p:nvPr>
        </p:nvSpPr>
        <p:spPr>
          <a:xfrm>
            <a:off x="236306" y="360363"/>
            <a:ext cx="7274100" cy="858900"/>
          </a:xfrm>
          <a:prstGeom prst="rect">
            <a:avLst/>
          </a:prstGeom>
          <a:noFill/>
          <a:ln>
            <a:noFill/>
          </a:ln>
        </p:spPr>
        <p:txBody>
          <a:bodyPr spcFirstLastPara="1" wrap="square" lIns="91425" tIns="45700" rIns="91425" bIns="45700" anchor="t" anchorCtr="0">
            <a:noAutofit/>
          </a:bodyPr>
          <a:lstStyle/>
          <a:p>
            <a:pPr marL="109728" lvl="0" indent="0" algn="l" rtl="0">
              <a:spcBef>
                <a:spcPts val="0"/>
              </a:spcBef>
              <a:spcAft>
                <a:spcPts val="0"/>
              </a:spcAft>
              <a:buClr>
                <a:schemeClr val="dk1"/>
              </a:buClr>
              <a:buSzPts val="3200"/>
              <a:buNone/>
            </a:pPr>
            <a:endParaRPr/>
          </a:p>
          <a:p>
            <a:pPr marL="109728" lvl="0" indent="0" algn="l" rtl="0">
              <a:spcBef>
                <a:spcPts val="640"/>
              </a:spcBef>
              <a:spcAft>
                <a:spcPts val="0"/>
              </a:spcAft>
              <a:buClr>
                <a:schemeClr val="dk1"/>
              </a:buClr>
              <a:buSzPts val="3200"/>
              <a:buNone/>
            </a:pPr>
            <a:endParaRPr/>
          </a:p>
          <a:p>
            <a:pPr marL="109728" lvl="0" indent="0" algn="l" rtl="0">
              <a:spcBef>
                <a:spcPts val="640"/>
              </a:spcBef>
              <a:spcAft>
                <a:spcPts val="0"/>
              </a:spcAft>
              <a:buClr>
                <a:schemeClr val="dk1"/>
              </a:buClr>
              <a:buSzPts val="3200"/>
              <a:buNone/>
            </a:pPr>
            <a:endParaRPr/>
          </a:p>
        </p:txBody>
      </p:sp>
      <p:sp>
        <p:nvSpPr>
          <p:cNvPr id="304" name="Google Shape;304;p43"/>
          <p:cNvSpPr/>
          <p:nvPr/>
        </p:nvSpPr>
        <p:spPr>
          <a:xfrm>
            <a:off x="0" y="2703870"/>
            <a:ext cx="9144000" cy="1189703"/>
          </a:xfrm>
          <a:prstGeom prst="rect">
            <a:avLst/>
          </a:prstGeom>
          <a:noFill/>
          <a:ln>
            <a:noFill/>
          </a:ln>
        </p:spPr>
        <p:txBody>
          <a:bodyPr spcFirstLastPara="1" wrap="square" lIns="91425" tIns="45700" rIns="91425" bIns="45700" anchor="t" anchorCtr="0">
            <a:noAutofit/>
          </a:bodyPr>
          <a:lstStyle/>
          <a:p>
            <a:pPr marL="109728" marR="0" lvl="0" indent="0" algn="ctr" rtl="0">
              <a:spcBef>
                <a:spcPts val="0"/>
              </a:spcBef>
              <a:spcAft>
                <a:spcPts val="0"/>
              </a:spcAft>
              <a:buNone/>
            </a:pPr>
            <a:endParaRPr dirty="0"/>
          </a:p>
          <a:p>
            <a:pPr marL="109728" marR="0" lvl="0" indent="0" algn="ctr" rtl="0">
              <a:spcBef>
                <a:spcPts val="640"/>
              </a:spcBef>
              <a:spcAft>
                <a:spcPts val="0"/>
              </a:spcAft>
              <a:buNone/>
            </a:pPr>
            <a:r>
              <a:rPr lang="en-US" sz="3200" b="1" dirty="0">
                <a:latin typeface="Gill Sans MT" panose="020B0502020104020203" pitchFamily="34" charset="0"/>
                <a:ea typeface="Calibri"/>
                <a:cs typeface="Calibri"/>
                <a:sym typeface="Calibri"/>
              </a:rPr>
              <a:t>Special Education</a:t>
            </a:r>
            <a:r>
              <a:rPr lang="en-US" sz="3200" b="1" i="0" u="none" strike="noStrike" cap="none" dirty="0">
                <a:solidFill>
                  <a:srgbClr val="000000"/>
                </a:solidFill>
                <a:latin typeface="Gill Sans MT" panose="020B0502020104020203" pitchFamily="34" charset="0"/>
                <a:ea typeface="Calibri"/>
                <a:cs typeface="Calibri"/>
                <a:sym typeface="Calibri"/>
              </a:rPr>
              <a:t> </a:t>
            </a:r>
            <a:endParaRPr sz="3200" dirty="0">
              <a:latin typeface="Gill Sans MT" panose="020B0502020104020203" pitchFamily="34" charset="0"/>
            </a:endParaRPr>
          </a:p>
          <a:p>
            <a:pPr marL="109728" marR="0" lvl="0" indent="0" algn="ctr" rtl="0">
              <a:spcBef>
                <a:spcPts val="640"/>
              </a:spcBef>
              <a:spcAft>
                <a:spcPts val="0"/>
              </a:spcAft>
              <a:buNone/>
            </a:pPr>
            <a:endParaRPr sz="3200" b="1" i="0" u="none" strike="noStrike" cap="none" dirty="0">
              <a:solidFill>
                <a:srgbClr val="000000"/>
              </a:solidFill>
              <a:latin typeface="Calibri"/>
              <a:ea typeface="Calibri"/>
              <a:cs typeface="Calibri"/>
              <a:sym typeface="Calibri"/>
            </a:endParaRPr>
          </a:p>
        </p:txBody>
      </p:sp>
      <p:sp>
        <p:nvSpPr>
          <p:cNvPr id="4" name="Slide Number Placeholder 1"/>
          <p:cNvSpPr txBox="1">
            <a:spLocks/>
          </p:cNvSpPr>
          <p:nvPr/>
        </p:nvSpPr>
        <p:spPr>
          <a:xfrm>
            <a:off x="6553200" y="6356350"/>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31</a:t>
            </a:fld>
            <a:endParaRPr lang="en-US"/>
          </a:p>
        </p:txBody>
      </p:sp>
    </p:spTree>
    <p:extLst>
      <p:ext uri="{BB962C8B-B14F-4D97-AF65-F5344CB8AC3E}">
        <p14:creationId xmlns:p14="http://schemas.microsoft.com/office/powerpoint/2010/main" val="1466645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4"/>
          <p:cNvSpPr txBox="1">
            <a:spLocks noGrp="1"/>
          </p:cNvSpPr>
          <p:nvPr>
            <p:ph type="title" idx="4294967295"/>
          </p:nvPr>
        </p:nvSpPr>
        <p:spPr>
          <a:xfrm>
            <a:off x="152400" y="274650"/>
            <a:ext cx="7696200" cy="903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900"/>
              <a:buFont typeface="Calibri"/>
              <a:buNone/>
            </a:pPr>
            <a:r>
              <a:rPr lang="en-US" sz="3900" b="1" i="0" u="none" strike="noStrike" cap="none" dirty="0">
                <a:solidFill>
                  <a:schemeClr val="dk1"/>
                </a:solidFill>
                <a:latin typeface="Gill Sans MT" panose="020B0502020104020203" pitchFamily="34" charset="0"/>
                <a:ea typeface="Calibri"/>
                <a:cs typeface="Calibri"/>
                <a:sym typeface="Calibri"/>
              </a:rPr>
              <a:t>Accomplishments</a:t>
            </a:r>
            <a:endParaRPr sz="3900" b="1" dirty="0">
              <a:solidFill>
                <a:schemeClr val="dk1"/>
              </a:solidFill>
              <a:latin typeface="Gill Sans MT" panose="020B0502020104020203" pitchFamily="34" charset="0"/>
              <a:ea typeface="Calibri"/>
              <a:cs typeface="Calibri"/>
              <a:sym typeface="Calibri"/>
            </a:endParaRPr>
          </a:p>
        </p:txBody>
      </p:sp>
      <p:sp>
        <p:nvSpPr>
          <p:cNvPr id="310" name="Google Shape;310;p44"/>
          <p:cNvSpPr txBox="1">
            <a:spLocks noGrp="1"/>
          </p:cNvSpPr>
          <p:nvPr>
            <p:ph type="body" idx="4294967295"/>
          </p:nvPr>
        </p:nvSpPr>
        <p:spPr>
          <a:xfrm>
            <a:off x="152400" y="1447800"/>
            <a:ext cx="8837100" cy="5159400"/>
          </a:xfrm>
          <a:prstGeom prst="rect">
            <a:avLst/>
          </a:prstGeom>
          <a:no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dk1"/>
              </a:buClr>
              <a:buSzPts val="2000"/>
              <a:buFont typeface="Calibri"/>
              <a:buChar char="•"/>
            </a:pPr>
            <a:r>
              <a:rPr lang="en-US" sz="2000" dirty="0">
                <a:solidFill>
                  <a:schemeClr val="dk1"/>
                </a:solidFill>
                <a:latin typeface="Gill Sans MT" panose="020B0502020104020203" pitchFamily="34" charset="0"/>
                <a:ea typeface="Calibri"/>
                <a:cs typeface="Calibri"/>
                <a:sym typeface="Calibri"/>
              </a:rPr>
              <a:t>Differentiated SPED professional development for returning faculty</a:t>
            </a:r>
            <a:endParaRPr sz="2000" dirty="0">
              <a:solidFill>
                <a:schemeClr val="dk1"/>
              </a:solidFill>
              <a:latin typeface="Gill Sans MT" panose="020B0502020104020203" pitchFamily="34" charset="0"/>
              <a:ea typeface="Calibri"/>
              <a:cs typeface="Calibri"/>
              <a:sym typeface="Calibri"/>
            </a:endParaRPr>
          </a:p>
          <a:p>
            <a:pPr marL="457200" marR="0" lvl="0" indent="-355600" algn="l" rtl="0">
              <a:spcBef>
                <a:spcPts val="0"/>
              </a:spcBef>
              <a:spcAft>
                <a:spcPts val="0"/>
              </a:spcAft>
              <a:buClr>
                <a:schemeClr val="dk1"/>
              </a:buClr>
              <a:buSzPts val="2000"/>
              <a:buFont typeface="Calibri"/>
              <a:buChar char="•"/>
            </a:pPr>
            <a:r>
              <a:rPr lang="en-US" sz="2000" dirty="0">
                <a:solidFill>
                  <a:schemeClr val="dk1"/>
                </a:solidFill>
                <a:latin typeface="Gill Sans MT" panose="020B0502020104020203" pitchFamily="34" charset="0"/>
                <a:ea typeface="Calibri"/>
                <a:cs typeface="Calibri"/>
                <a:sym typeface="Calibri"/>
              </a:rPr>
              <a:t>↑ Collaboration and effective implementation of accommodated assessments (SBAC, ICAs, ANET, SAT, APs) </a:t>
            </a:r>
            <a:endParaRPr sz="2000" dirty="0">
              <a:solidFill>
                <a:schemeClr val="dk1"/>
              </a:solidFill>
              <a:latin typeface="Gill Sans MT" panose="020B0502020104020203" pitchFamily="34" charset="0"/>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US" sz="2000" dirty="0">
                <a:solidFill>
                  <a:schemeClr val="dk1"/>
                </a:solidFill>
                <a:latin typeface="Gill Sans MT" panose="020B0502020104020203" pitchFamily="34" charset="0"/>
                <a:ea typeface="Calibri"/>
                <a:cs typeface="Calibri"/>
                <a:sym typeface="Calibri"/>
              </a:rPr>
              <a:t>↑ Increased participation of SPED department in SST meetings and general education tiered intervention</a:t>
            </a:r>
            <a:endParaRPr sz="2000" dirty="0">
              <a:solidFill>
                <a:schemeClr val="dk1"/>
              </a:solidFill>
              <a:latin typeface="Gill Sans MT" panose="020B0502020104020203" pitchFamily="34" charset="0"/>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US" sz="2000" dirty="0">
                <a:solidFill>
                  <a:schemeClr val="dk1"/>
                </a:solidFill>
                <a:latin typeface="Gill Sans MT" panose="020B0502020104020203" pitchFamily="34" charset="0"/>
                <a:ea typeface="Calibri"/>
                <a:cs typeface="Calibri"/>
                <a:sym typeface="Calibri"/>
              </a:rPr>
              <a:t> 100% referrals for evaluation and assessment, IEPs, and triennial evaluations have been submitted on time and in compliance in accordance with special education law</a:t>
            </a:r>
            <a:endParaRPr sz="2000" dirty="0">
              <a:solidFill>
                <a:schemeClr val="dk1"/>
              </a:solidFill>
              <a:latin typeface="Gill Sans MT" panose="020B0502020104020203" pitchFamily="34" charset="0"/>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US" sz="2000" dirty="0">
                <a:solidFill>
                  <a:schemeClr val="dk1"/>
                </a:solidFill>
                <a:latin typeface="Gill Sans MT" panose="020B0502020104020203" pitchFamily="34" charset="0"/>
                <a:ea typeface="Calibri"/>
                <a:cs typeface="Calibri"/>
                <a:sym typeface="Calibri"/>
              </a:rPr>
              <a:t>↑ Collaboration with CCC (SAT, PSAT, AP, student scheduling, post-secondary transition planning) </a:t>
            </a:r>
            <a:endParaRPr sz="2000" dirty="0">
              <a:solidFill>
                <a:schemeClr val="dk1"/>
              </a:solidFill>
              <a:latin typeface="Gill Sans MT" panose="020B0502020104020203" pitchFamily="34" charset="0"/>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US" sz="2000" dirty="0">
                <a:solidFill>
                  <a:schemeClr val="dk1"/>
                </a:solidFill>
                <a:latin typeface="Gill Sans MT" panose="020B0502020104020203" pitchFamily="34" charset="0"/>
                <a:ea typeface="Calibri"/>
                <a:cs typeface="Calibri"/>
                <a:sym typeface="Calibri"/>
              </a:rPr>
              <a:t>↑ Early intervention, communication, and response to students with IEPs not making adequate progress to goals</a:t>
            </a:r>
            <a:endParaRPr sz="2000" dirty="0">
              <a:solidFill>
                <a:schemeClr val="dk1"/>
              </a:solidFill>
              <a:latin typeface="Gill Sans MT" panose="020B0502020104020203" pitchFamily="34" charset="0"/>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1800" dirty="0">
                <a:solidFill>
                  <a:schemeClr val="dk1"/>
                </a:solidFill>
                <a:latin typeface="Gill Sans MT" panose="020B0502020104020203" pitchFamily="34" charset="0"/>
                <a:ea typeface="Calibri"/>
                <a:cs typeface="Calibri"/>
                <a:sym typeface="Calibri"/>
              </a:rPr>
              <a:t>Remediation of material used in general education class during pull out support period/DTI RSP</a:t>
            </a:r>
            <a:endParaRPr sz="1800" dirty="0">
              <a:solidFill>
                <a:schemeClr val="dk1"/>
              </a:solidFill>
              <a:latin typeface="Gill Sans MT" panose="020B0502020104020203" pitchFamily="34" charset="0"/>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1800" dirty="0">
                <a:solidFill>
                  <a:schemeClr val="dk1"/>
                </a:solidFill>
                <a:latin typeface="Gill Sans MT" panose="020B0502020104020203" pitchFamily="34" charset="0"/>
                <a:ea typeface="Calibri"/>
                <a:cs typeface="Calibri"/>
                <a:sym typeface="Calibri"/>
              </a:rPr>
              <a:t>100% of 12th grade students on track to graduation (June 2019)</a:t>
            </a:r>
            <a:endParaRPr sz="1800" dirty="0">
              <a:solidFill>
                <a:schemeClr val="dk1"/>
              </a:solidFill>
              <a:latin typeface="Gill Sans MT" panose="020B0502020104020203" pitchFamily="34" charset="0"/>
              <a:ea typeface="Calibri"/>
              <a:cs typeface="Calibri"/>
              <a:sym typeface="Calibri"/>
            </a:endParaRPr>
          </a:p>
          <a:p>
            <a:pPr marL="914400" lvl="1" indent="-342900" algn="l" rtl="0">
              <a:lnSpc>
                <a:spcPct val="115000"/>
              </a:lnSpc>
              <a:spcBef>
                <a:spcPts val="0"/>
              </a:spcBef>
              <a:spcAft>
                <a:spcPts val="0"/>
              </a:spcAft>
              <a:buClr>
                <a:schemeClr val="dk1"/>
              </a:buClr>
              <a:buSzPts val="1800"/>
              <a:buFont typeface="Calibri"/>
              <a:buChar char="–"/>
            </a:pPr>
            <a:r>
              <a:rPr lang="en-US" sz="1800" dirty="0">
                <a:solidFill>
                  <a:schemeClr val="dk1"/>
                </a:solidFill>
                <a:latin typeface="Gill Sans MT" panose="020B0502020104020203" pitchFamily="34" charset="0"/>
                <a:ea typeface="Calibri"/>
                <a:cs typeface="Calibri"/>
                <a:sym typeface="Calibri"/>
              </a:rPr>
              <a:t>80% of graduating seniors accepted into 4 year universities </a:t>
            </a:r>
            <a:endParaRPr sz="1800" dirty="0">
              <a:solidFill>
                <a:schemeClr val="dk1"/>
              </a:solidFill>
              <a:latin typeface="Gill Sans MT" panose="020B0502020104020203" pitchFamily="34" charset="0"/>
              <a:ea typeface="Calibri"/>
              <a:cs typeface="Calibri"/>
              <a:sym typeface="Calibri"/>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Tree>
    <p:extLst>
      <p:ext uri="{BB962C8B-B14F-4D97-AF65-F5344CB8AC3E}">
        <p14:creationId xmlns:p14="http://schemas.microsoft.com/office/powerpoint/2010/main" val="3454091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5"/>
          <p:cNvSpPr txBox="1">
            <a:spLocks noGrp="1"/>
          </p:cNvSpPr>
          <p:nvPr>
            <p:ph type="title" idx="4294967295"/>
          </p:nvPr>
        </p:nvSpPr>
        <p:spPr>
          <a:xfrm>
            <a:off x="152400" y="274650"/>
            <a:ext cx="7696200" cy="903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900"/>
              <a:buFont typeface="Calibri"/>
              <a:buNone/>
            </a:pPr>
            <a:r>
              <a:rPr lang="en-US" sz="3900" b="1" dirty="0">
                <a:solidFill>
                  <a:schemeClr val="dk1"/>
                </a:solidFill>
                <a:latin typeface="Gill Sans MT" panose="020B0502020104020203" pitchFamily="34" charset="0"/>
                <a:ea typeface="Calibri"/>
                <a:cs typeface="Calibri"/>
                <a:sym typeface="Calibri"/>
              </a:rPr>
              <a:t>Challenges</a:t>
            </a:r>
            <a:endParaRPr sz="3900" b="1" dirty="0">
              <a:solidFill>
                <a:schemeClr val="dk1"/>
              </a:solidFill>
              <a:latin typeface="Gill Sans MT" panose="020B0502020104020203" pitchFamily="34" charset="0"/>
              <a:ea typeface="Calibri"/>
              <a:cs typeface="Calibri"/>
              <a:sym typeface="Calibri"/>
            </a:endParaRPr>
          </a:p>
        </p:txBody>
      </p:sp>
      <p:sp>
        <p:nvSpPr>
          <p:cNvPr id="319" name="Google Shape;319;p45"/>
          <p:cNvSpPr txBox="1">
            <a:spLocks noGrp="1"/>
          </p:cNvSpPr>
          <p:nvPr>
            <p:ph type="body" idx="4294967295"/>
          </p:nvPr>
        </p:nvSpPr>
        <p:spPr>
          <a:xfrm>
            <a:off x="152400" y="1447800"/>
            <a:ext cx="8837100" cy="5159400"/>
          </a:xfrm>
          <a:prstGeom prst="rect">
            <a:avLst/>
          </a:prstGeom>
          <a:no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dk1"/>
              </a:buClr>
              <a:buSzPts val="2000"/>
              <a:buFont typeface="Calibri"/>
              <a:buChar char="●"/>
            </a:pPr>
            <a:r>
              <a:rPr lang="en-US" sz="2400" dirty="0">
                <a:solidFill>
                  <a:schemeClr val="dk1"/>
                </a:solidFill>
                <a:latin typeface="Gill Sans MT" panose="020B0502020104020203" pitchFamily="34" charset="0"/>
                <a:ea typeface="Calibri"/>
                <a:cs typeface="Calibri"/>
                <a:sym typeface="Calibri"/>
              </a:rPr>
              <a:t>Aug-October: Lapse in WCCUSD SPED coverage and support (Program Specialist, Director of SPED)</a:t>
            </a:r>
            <a:endParaRPr sz="2400" dirty="0">
              <a:solidFill>
                <a:schemeClr val="dk1"/>
              </a:solidFill>
              <a:latin typeface="Gill Sans MT" panose="020B0502020104020203" pitchFamily="34" charset="0"/>
              <a:ea typeface="Calibri"/>
              <a:cs typeface="Calibri"/>
              <a:sym typeface="Calibri"/>
            </a:endParaRPr>
          </a:p>
          <a:p>
            <a:pPr marL="457200" marR="0" lvl="0" indent="-355600" algn="l" rtl="0">
              <a:spcBef>
                <a:spcPts val="0"/>
              </a:spcBef>
              <a:spcAft>
                <a:spcPts val="0"/>
              </a:spcAft>
              <a:buClr>
                <a:schemeClr val="dk1"/>
              </a:buClr>
              <a:buSzPts val="2000"/>
              <a:buFont typeface="Calibri"/>
              <a:buChar char="●"/>
            </a:pPr>
            <a:r>
              <a:rPr lang="en-US" sz="2400" dirty="0">
                <a:solidFill>
                  <a:schemeClr val="dk1"/>
                </a:solidFill>
                <a:latin typeface="Gill Sans MT" panose="020B0502020104020203" pitchFamily="34" charset="0"/>
                <a:ea typeface="Calibri"/>
                <a:cs typeface="Calibri"/>
                <a:sym typeface="Calibri"/>
              </a:rPr>
              <a:t>↑ MS RSP caseload size </a:t>
            </a:r>
            <a:endParaRPr sz="2400" dirty="0">
              <a:solidFill>
                <a:schemeClr val="dk1"/>
              </a:solidFill>
              <a:latin typeface="Gill Sans MT" panose="020B0502020104020203" pitchFamily="34" charset="0"/>
              <a:ea typeface="Calibri"/>
              <a:cs typeface="Calibri"/>
              <a:sym typeface="Calibri"/>
            </a:endParaRPr>
          </a:p>
          <a:p>
            <a:pPr marL="457200" marR="0" lvl="0" indent="-355600" algn="l" rtl="0">
              <a:spcBef>
                <a:spcPts val="0"/>
              </a:spcBef>
              <a:spcAft>
                <a:spcPts val="0"/>
              </a:spcAft>
              <a:buClr>
                <a:schemeClr val="dk1"/>
              </a:buClr>
              <a:buSzPts val="2000"/>
              <a:buFont typeface="Calibri"/>
              <a:buChar char="●"/>
            </a:pPr>
            <a:r>
              <a:rPr lang="en-US" sz="2400" dirty="0">
                <a:solidFill>
                  <a:schemeClr val="dk1"/>
                </a:solidFill>
                <a:latin typeface="Gill Sans MT" panose="020B0502020104020203" pitchFamily="34" charset="0"/>
                <a:ea typeface="Calibri"/>
                <a:cs typeface="Calibri"/>
                <a:sym typeface="Calibri"/>
              </a:rPr>
              <a:t>Impact of increased caseload and schedule structure limitations with 1 RSP teacher (MS)</a:t>
            </a:r>
            <a:endParaRPr sz="2400" dirty="0">
              <a:solidFill>
                <a:schemeClr val="dk1"/>
              </a:solidFill>
              <a:latin typeface="Gill Sans MT" panose="020B0502020104020203" pitchFamily="34" charset="0"/>
              <a:ea typeface="Calibri"/>
              <a:cs typeface="Calibri"/>
              <a:sym typeface="Calibri"/>
            </a:endParaRPr>
          </a:p>
          <a:p>
            <a:pPr marL="457200" marR="0" lvl="0" indent="-355600" algn="l" rtl="0">
              <a:spcBef>
                <a:spcPts val="0"/>
              </a:spcBef>
              <a:spcAft>
                <a:spcPts val="0"/>
              </a:spcAft>
              <a:buClr>
                <a:schemeClr val="dk1"/>
              </a:buClr>
              <a:buSzPts val="2000"/>
              <a:buFont typeface="Calibri"/>
              <a:buChar char="●"/>
            </a:pPr>
            <a:r>
              <a:rPr lang="en-US" sz="2400" dirty="0">
                <a:solidFill>
                  <a:schemeClr val="dk1"/>
                </a:solidFill>
                <a:latin typeface="Gill Sans MT" panose="020B0502020104020203" pitchFamily="34" charset="0"/>
                <a:ea typeface="Calibri"/>
                <a:cs typeface="Calibri"/>
                <a:sym typeface="Calibri"/>
              </a:rPr>
              <a:t>Behavior and discipline of students with IEPs </a:t>
            </a:r>
            <a:endParaRPr sz="2400" dirty="0">
              <a:solidFill>
                <a:schemeClr val="dk1"/>
              </a:solidFill>
              <a:latin typeface="Gill Sans MT" panose="020B0502020104020203" pitchFamily="34" charset="0"/>
              <a:ea typeface="Calibri"/>
              <a:cs typeface="Calibri"/>
              <a:sym typeface="Calibri"/>
            </a:endParaRPr>
          </a:p>
          <a:p>
            <a:pPr marL="457200" marR="0" lvl="0" indent="-355600" algn="l" rtl="0">
              <a:spcBef>
                <a:spcPts val="0"/>
              </a:spcBef>
              <a:spcAft>
                <a:spcPts val="0"/>
              </a:spcAft>
              <a:buClr>
                <a:schemeClr val="dk1"/>
              </a:buClr>
              <a:buSzPts val="2000"/>
              <a:buFont typeface="Calibri"/>
              <a:buChar char="●"/>
            </a:pPr>
            <a:r>
              <a:rPr lang="en-US" sz="2400" dirty="0">
                <a:solidFill>
                  <a:schemeClr val="dk1"/>
                </a:solidFill>
                <a:latin typeface="Gill Sans MT" panose="020B0502020104020203" pitchFamily="34" charset="0"/>
                <a:ea typeface="Calibri"/>
                <a:cs typeface="Calibri"/>
                <a:sym typeface="Calibri"/>
              </a:rPr>
              <a:t>RSP classroom space during “the move”</a:t>
            </a:r>
            <a:endParaRPr sz="2400" dirty="0">
              <a:solidFill>
                <a:schemeClr val="dk1"/>
              </a:solidFill>
              <a:latin typeface="Gill Sans MT" panose="020B0502020104020203" pitchFamily="34" charset="0"/>
              <a:ea typeface="Calibri"/>
              <a:cs typeface="Calibri"/>
              <a:sym typeface="Calibri"/>
            </a:endParaRPr>
          </a:p>
          <a:p>
            <a:pPr marL="457200" marR="0" lvl="0" indent="-355600" algn="l" rtl="0">
              <a:spcBef>
                <a:spcPts val="0"/>
              </a:spcBef>
              <a:spcAft>
                <a:spcPts val="0"/>
              </a:spcAft>
              <a:buClr>
                <a:schemeClr val="dk1"/>
              </a:buClr>
              <a:buSzPts val="2000"/>
              <a:buFont typeface="Calibri"/>
              <a:buChar char="●"/>
            </a:pPr>
            <a:r>
              <a:rPr lang="en-US" sz="2400" dirty="0">
                <a:solidFill>
                  <a:schemeClr val="dk1"/>
                </a:solidFill>
                <a:latin typeface="Gill Sans MT" panose="020B0502020104020203" pitchFamily="34" charset="0"/>
                <a:ea typeface="Calibri"/>
                <a:cs typeface="Calibri"/>
                <a:sym typeface="Calibri"/>
              </a:rPr>
              <a:t>Academic achievement gap students with IEPs and their general education peers (SBAC, ANET, SAT &amp; college readiness indicators) </a:t>
            </a:r>
            <a:endParaRPr sz="2400" dirty="0">
              <a:solidFill>
                <a:schemeClr val="dk1"/>
              </a:solidFill>
              <a:latin typeface="Gill Sans MT" panose="020B0502020104020203" pitchFamily="34" charset="0"/>
              <a:ea typeface="Calibri"/>
              <a:cs typeface="Calibri"/>
              <a:sym typeface="Calibri"/>
            </a:endParaRPr>
          </a:p>
          <a:p>
            <a:pPr marL="457200" marR="0" lvl="0" indent="-355600" algn="l" rtl="0">
              <a:spcBef>
                <a:spcPts val="0"/>
              </a:spcBef>
              <a:spcAft>
                <a:spcPts val="0"/>
              </a:spcAft>
              <a:buClr>
                <a:schemeClr val="dk1"/>
              </a:buClr>
              <a:buSzPts val="2000"/>
              <a:buFont typeface="Calibri"/>
              <a:buChar char="●"/>
            </a:pPr>
            <a:r>
              <a:rPr lang="en-US" sz="2400" dirty="0">
                <a:solidFill>
                  <a:schemeClr val="dk1"/>
                </a:solidFill>
                <a:latin typeface="Gill Sans MT" panose="020B0502020104020203" pitchFamily="34" charset="0"/>
                <a:ea typeface="Calibri"/>
                <a:cs typeface="Calibri"/>
                <a:sym typeface="Calibri"/>
              </a:rPr>
              <a:t>High level student needs and student crisis management </a:t>
            </a:r>
            <a:endParaRPr sz="2400" dirty="0">
              <a:solidFill>
                <a:schemeClr val="dk1"/>
              </a:solidFill>
              <a:latin typeface="Gill Sans MT" panose="020B0502020104020203" pitchFamily="34" charset="0"/>
              <a:ea typeface="Calibri"/>
              <a:cs typeface="Calibri"/>
              <a:sym typeface="Calibri"/>
            </a:endParaRPr>
          </a:p>
          <a:p>
            <a:pPr marL="457200" marR="0" lvl="0" indent="0" algn="l" rtl="0">
              <a:spcBef>
                <a:spcPts val="0"/>
              </a:spcBef>
              <a:spcAft>
                <a:spcPts val="0"/>
              </a:spcAft>
              <a:buNone/>
            </a:pPr>
            <a:endParaRPr sz="2000" dirty="0">
              <a:solidFill>
                <a:schemeClr val="dk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Tree>
    <p:extLst>
      <p:ext uri="{BB962C8B-B14F-4D97-AF65-F5344CB8AC3E}">
        <p14:creationId xmlns:p14="http://schemas.microsoft.com/office/powerpoint/2010/main" val="141778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6"/>
          <p:cNvSpPr txBox="1">
            <a:spLocks noGrp="1"/>
          </p:cNvSpPr>
          <p:nvPr>
            <p:ph type="title" idx="4294967295"/>
          </p:nvPr>
        </p:nvSpPr>
        <p:spPr>
          <a:xfrm>
            <a:off x="152400" y="274650"/>
            <a:ext cx="7696200" cy="903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900"/>
              <a:buFont typeface="Calibri"/>
              <a:buNone/>
            </a:pPr>
            <a:r>
              <a:rPr lang="en-US" sz="3900" b="1" dirty="0">
                <a:solidFill>
                  <a:schemeClr val="dk1"/>
                </a:solidFill>
                <a:latin typeface="Gill Sans MT" panose="020B0502020104020203" pitchFamily="34" charset="0"/>
                <a:ea typeface="Calibri"/>
                <a:cs typeface="Calibri"/>
                <a:sym typeface="Calibri"/>
              </a:rPr>
              <a:t>Reflections and Year 6 Priorities</a:t>
            </a:r>
            <a:endParaRPr sz="3900" b="1" dirty="0">
              <a:solidFill>
                <a:schemeClr val="dk1"/>
              </a:solidFill>
              <a:latin typeface="Gill Sans MT" panose="020B0502020104020203" pitchFamily="34" charset="0"/>
              <a:ea typeface="Calibri"/>
              <a:cs typeface="Calibri"/>
              <a:sym typeface="Calibri"/>
            </a:endParaRPr>
          </a:p>
        </p:txBody>
      </p:sp>
      <p:graphicFrame>
        <p:nvGraphicFramePr>
          <p:cNvPr id="331" name="Google Shape;331;p46"/>
          <p:cNvGraphicFramePr/>
          <p:nvPr>
            <p:extLst>
              <p:ext uri="{D42A27DB-BD31-4B8C-83A1-F6EECF244321}">
                <p14:modId xmlns:p14="http://schemas.microsoft.com/office/powerpoint/2010/main" val="722581400"/>
              </p:ext>
            </p:extLst>
          </p:nvPr>
        </p:nvGraphicFramePr>
        <p:xfrm>
          <a:off x="0" y="1281876"/>
          <a:ext cx="9144000" cy="5615274"/>
        </p:xfrm>
        <a:graphic>
          <a:graphicData uri="http://schemas.openxmlformats.org/drawingml/2006/table">
            <a:tbl>
              <a:tblPr>
                <a:tableStyleId>{FABFCF23-3B69-468F-B69F-88F6DE6A72F2}</a:tableStyleId>
              </a:tblPr>
              <a:tblGrid>
                <a:gridCol w="2944675">
                  <a:extLst>
                    <a:ext uri="{9D8B030D-6E8A-4147-A177-3AD203B41FA5}">
                      <a16:colId xmlns:a16="http://schemas.microsoft.com/office/drawing/2014/main" val="20000"/>
                    </a:ext>
                  </a:extLst>
                </a:gridCol>
                <a:gridCol w="6199325">
                  <a:extLst>
                    <a:ext uri="{9D8B030D-6E8A-4147-A177-3AD203B41FA5}">
                      <a16:colId xmlns:a16="http://schemas.microsoft.com/office/drawing/2014/main" val="20001"/>
                    </a:ext>
                  </a:extLst>
                </a:gridCol>
              </a:tblGrid>
              <a:tr h="348141">
                <a:tc>
                  <a:txBody>
                    <a:bodyPr/>
                    <a:lstStyle/>
                    <a:p>
                      <a:pPr marL="0" lvl="0" indent="0" algn="l" rtl="0">
                        <a:lnSpc>
                          <a:spcPct val="115000"/>
                        </a:lnSpc>
                        <a:spcBef>
                          <a:spcPts val="0"/>
                        </a:spcBef>
                        <a:spcAft>
                          <a:spcPts val="0"/>
                        </a:spcAft>
                        <a:buNone/>
                      </a:pPr>
                      <a:r>
                        <a:rPr lang="en-US" sz="1600" b="1" dirty="0">
                          <a:latin typeface="Gill Sans MT" panose="020B0502020104020203" pitchFamily="34" charset="0"/>
                          <a:sym typeface="Calibri"/>
                        </a:rPr>
                        <a:t>Priority</a:t>
                      </a:r>
                      <a:endParaRPr sz="1600" b="1" dirty="0">
                        <a:solidFill>
                          <a:srgbClr val="FFFFFF"/>
                        </a:solidFill>
                        <a:latin typeface="Gill Sans MT" panose="020B0502020104020203" pitchFamily="34" charset="0"/>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en-US" sz="1600" b="1" dirty="0">
                          <a:latin typeface="Gill Sans MT" panose="020B0502020104020203" pitchFamily="34" charset="0"/>
                          <a:sym typeface="Calibri"/>
                        </a:rPr>
                        <a:t>Focus Areas</a:t>
                      </a:r>
                      <a:endParaRPr sz="1600" b="1" dirty="0">
                        <a:solidFill>
                          <a:srgbClr val="FFFFFF"/>
                        </a:solidFill>
                        <a:latin typeface="Gill Sans MT" panose="020B05020201040202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1155750">
                <a:tc>
                  <a:txBody>
                    <a:bodyPr/>
                    <a:lstStyle/>
                    <a:p>
                      <a:pPr marL="0" lvl="0" indent="0" algn="l" rtl="0">
                        <a:lnSpc>
                          <a:spcPct val="115000"/>
                        </a:lnSpc>
                        <a:spcBef>
                          <a:spcPts val="0"/>
                        </a:spcBef>
                        <a:spcAft>
                          <a:spcPts val="0"/>
                        </a:spcAft>
                        <a:buNone/>
                      </a:pPr>
                      <a:r>
                        <a:rPr lang="en-US" sz="1800" b="0" dirty="0">
                          <a:latin typeface="Gill Sans MT" panose="020B0502020104020203" pitchFamily="34" charset="0"/>
                          <a:sym typeface="Calibri"/>
                        </a:rPr>
                        <a:t> SELPA Transition</a:t>
                      </a:r>
                      <a:endParaRPr sz="1800" b="0" dirty="0">
                        <a:latin typeface="Gill Sans MT" panose="020B0502020104020203" pitchFamily="34" charset="0"/>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en-US" sz="1400" b="0" dirty="0">
                          <a:latin typeface="Gill Sans MT" panose="020B0502020104020203" pitchFamily="34" charset="0"/>
                        </a:rPr>
                        <a:t>•</a:t>
                      </a:r>
                      <a:r>
                        <a:rPr lang="en-US" sz="1400" b="0" dirty="0">
                          <a:latin typeface="Gill Sans MT" panose="020B0502020104020203" pitchFamily="34" charset="0"/>
                          <a:sym typeface="Calibri"/>
                        </a:rPr>
                        <a:t>Hiring, Staffing, Onboarding</a:t>
                      </a:r>
                      <a:endParaRPr sz="1400" b="0" dirty="0">
                        <a:latin typeface="Gill Sans MT" panose="020B0502020104020203" pitchFamily="34" charset="0"/>
                        <a:sym typeface="Calibri"/>
                      </a:endParaRPr>
                    </a:p>
                    <a:p>
                      <a:pPr marL="0" lvl="0" indent="0" algn="l" rtl="0">
                        <a:lnSpc>
                          <a:spcPct val="115000"/>
                        </a:lnSpc>
                        <a:spcBef>
                          <a:spcPts val="0"/>
                        </a:spcBef>
                        <a:spcAft>
                          <a:spcPts val="0"/>
                        </a:spcAft>
                        <a:buNone/>
                      </a:pPr>
                      <a:r>
                        <a:rPr lang="en-US" sz="1400" b="0" dirty="0">
                          <a:latin typeface="Gill Sans MT" panose="020B0502020104020203" pitchFamily="34" charset="0"/>
                        </a:rPr>
                        <a:t>•</a:t>
                      </a:r>
                      <a:r>
                        <a:rPr lang="en-US" sz="1400" b="0" dirty="0">
                          <a:latin typeface="Gill Sans MT" panose="020B0502020104020203" pitchFamily="34" charset="0"/>
                          <a:sym typeface="Calibri"/>
                        </a:rPr>
                        <a:t>Transition WCCUSD </a:t>
                      </a:r>
                      <a:r>
                        <a:rPr lang="en-US" sz="1400" b="0" dirty="0">
                          <a:latin typeface="Gill Sans MT" panose="020B0502020104020203" pitchFamily="34" charset="0"/>
                        </a:rPr>
                        <a:t>à</a:t>
                      </a:r>
                      <a:r>
                        <a:rPr lang="en-US" sz="1400" b="0" dirty="0">
                          <a:latin typeface="Gill Sans MT" panose="020B0502020104020203" pitchFamily="34" charset="0"/>
                          <a:sym typeface="Calibri"/>
                        </a:rPr>
                        <a:t> El Dorado SELPA</a:t>
                      </a:r>
                      <a:endParaRPr sz="1400" b="0" dirty="0">
                        <a:latin typeface="Gill Sans MT" panose="020B0502020104020203" pitchFamily="34" charset="0"/>
                        <a:sym typeface="Calibri"/>
                      </a:endParaRPr>
                    </a:p>
                    <a:p>
                      <a:pPr marL="0" lvl="0" indent="0" algn="l" rtl="0">
                        <a:lnSpc>
                          <a:spcPct val="115000"/>
                        </a:lnSpc>
                        <a:spcBef>
                          <a:spcPts val="0"/>
                        </a:spcBef>
                        <a:spcAft>
                          <a:spcPts val="0"/>
                        </a:spcAft>
                        <a:buNone/>
                      </a:pPr>
                      <a:r>
                        <a:rPr lang="en-US" sz="1400" b="0" dirty="0">
                          <a:latin typeface="Gill Sans MT" panose="020B0502020104020203" pitchFamily="34" charset="0"/>
                        </a:rPr>
                        <a:t>•</a:t>
                      </a:r>
                      <a:r>
                        <a:rPr lang="en-US" sz="1400" b="0" dirty="0">
                          <a:latin typeface="Gill Sans MT" panose="020B0502020104020203" pitchFamily="34" charset="0"/>
                          <a:sym typeface="Calibri"/>
                        </a:rPr>
                        <a:t>Communication and messaging</a:t>
                      </a:r>
                      <a:endParaRPr sz="1400" b="0" dirty="0">
                        <a:latin typeface="Gill Sans MT" panose="020B0502020104020203" pitchFamily="34" charset="0"/>
                        <a:sym typeface="Calibri"/>
                      </a:endParaRPr>
                    </a:p>
                    <a:p>
                      <a:pPr marL="0" lvl="0" indent="0" algn="l" rtl="0">
                        <a:lnSpc>
                          <a:spcPct val="115000"/>
                        </a:lnSpc>
                        <a:spcBef>
                          <a:spcPts val="0"/>
                        </a:spcBef>
                        <a:spcAft>
                          <a:spcPts val="0"/>
                        </a:spcAft>
                        <a:buNone/>
                      </a:pPr>
                      <a:r>
                        <a:rPr lang="en-US" sz="1400" b="0" dirty="0">
                          <a:latin typeface="Gill Sans MT" panose="020B0502020104020203" pitchFamily="34" charset="0"/>
                        </a:rPr>
                        <a:t>•</a:t>
                      </a:r>
                      <a:r>
                        <a:rPr lang="en-US" sz="1400" b="0" dirty="0">
                          <a:latin typeface="Gill Sans MT" panose="020B0502020104020203" pitchFamily="34" charset="0"/>
                          <a:sym typeface="Calibri"/>
                        </a:rPr>
                        <a:t>Holistic inclusion of SPED into MWA</a:t>
                      </a:r>
                      <a:endParaRPr sz="1400" b="0" dirty="0">
                        <a:latin typeface="Gill Sans MT" panose="020B0502020104020203" pitchFamily="34" charset="0"/>
                      </a:endParaRPr>
                    </a:p>
                  </a:txBody>
                  <a:tcPr marL="91425" marR="91425" marT="91425" marB="91425"/>
                </a:tc>
                <a:extLst>
                  <a:ext uri="{0D108BD9-81ED-4DB2-BD59-A6C34878D82A}">
                    <a16:rowId xmlns:a16="http://schemas.microsoft.com/office/drawing/2014/main" val="10001"/>
                  </a:ext>
                </a:extLst>
              </a:tr>
              <a:tr h="1403349">
                <a:tc>
                  <a:txBody>
                    <a:bodyPr/>
                    <a:lstStyle/>
                    <a:p>
                      <a:pPr marL="0" lvl="0" indent="0" algn="l" rtl="0">
                        <a:lnSpc>
                          <a:spcPct val="115000"/>
                        </a:lnSpc>
                        <a:spcBef>
                          <a:spcPts val="0"/>
                        </a:spcBef>
                        <a:spcAft>
                          <a:spcPts val="0"/>
                        </a:spcAft>
                        <a:buNone/>
                      </a:pPr>
                      <a:r>
                        <a:rPr lang="en-US" sz="1800" b="0" dirty="0">
                          <a:latin typeface="Gill Sans MT" panose="020B0502020104020203" pitchFamily="34" charset="0"/>
                          <a:sym typeface="Calibri"/>
                        </a:rPr>
                        <a:t>Academic Achievement</a:t>
                      </a:r>
                      <a:endParaRPr sz="1800" b="0" dirty="0">
                        <a:latin typeface="Gill Sans MT" panose="020B0502020104020203" pitchFamily="34" charset="0"/>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en-US" sz="1400" b="0" dirty="0">
                          <a:latin typeface="Gill Sans MT" panose="020B0502020104020203" pitchFamily="34" charset="0"/>
                        </a:rPr>
                        <a:t>•</a:t>
                      </a:r>
                      <a:r>
                        <a:rPr lang="en-US" sz="1400" b="0" dirty="0">
                          <a:latin typeface="Gill Sans MT" panose="020B0502020104020203" pitchFamily="34" charset="0"/>
                          <a:sym typeface="Calibri"/>
                        </a:rPr>
                        <a:t>Professional development of General Education teacher capacity</a:t>
                      </a:r>
                      <a:endParaRPr sz="1400" b="0" dirty="0">
                        <a:latin typeface="Gill Sans MT" panose="020B0502020104020203" pitchFamily="34" charset="0"/>
                        <a:sym typeface="Calibri"/>
                      </a:endParaRPr>
                    </a:p>
                    <a:p>
                      <a:pPr marL="0" lvl="0" indent="0" algn="l" rtl="0">
                        <a:lnSpc>
                          <a:spcPct val="115000"/>
                        </a:lnSpc>
                        <a:spcBef>
                          <a:spcPts val="0"/>
                        </a:spcBef>
                        <a:spcAft>
                          <a:spcPts val="0"/>
                        </a:spcAft>
                        <a:buNone/>
                      </a:pPr>
                      <a:r>
                        <a:rPr lang="en-US" sz="1400" b="0" dirty="0">
                          <a:latin typeface="Gill Sans MT" panose="020B0502020104020203" pitchFamily="34" charset="0"/>
                        </a:rPr>
                        <a:t>•</a:t>
                      </a:r>
                      <a:r>
                        <a:rPr lang="en-US" sz="1400" b="0" dirty="0">
                          <a:latin typeface="Gill Sans MT" panose="020B0502020104020203" pitchFamily="34" charset="0"/>
                          <a:sym typeface="Calibri"/>
                        </a:rPr>
                        <a:t>(Continuation) Differentiation, Scaffolding, and Accommodations</a:t>
                      </a:r>
                      <a:endParaRPr sz="1400" b="0" dirty="0">
                        <a:latin typeface="Gill Sans MT" panose="020B0502020104020203" pitchFamily="34" charset="0"/>
                        <a:sym typeface="Calibri"/>
                      </a:endParaRPr>
                    </a:p>
                    <a:p>
                      <a:pPr marL="0" lvl="0" indent="0" algn="l" rtl="0">
                        <a:lnSpc>
                          <a:spcPct val="115000"/>
                        </a:lnSpc>
                        <a:spcBef>
                          <a:spcPts val="0"/>
                        </a:spcBef>
                        <a:spcAft>
                          <a:spcPts val="0"/>
                        </a:spcAft>
                        <a:buNone/>
                      </a:pPr>
                      <a:r>
                        <a:rPr lang="en-US" sz="1400" b="0" dirty="0">
                          <a:latin typeface="Gill Sans MT" panose="020B0502020104020203" pitchFamily="34" charset="0"/>
                        </a:rPr>
                        <a:t>•</a:t>
                      </a:r>
                      <a:r>
                        <a:rPr lang="en-US" sz="1400" b="0" dirty="0">
                          <a:latin typeface="Gill Sans MT" panose="020B0502020104020203" pitchFamily="34" charset="0"/>
                          <a:sym typeface="Calibri"/>
                        </a:rPr>
                        <a:t>(Continuation) Priority Skill Building</a:t>
                      </a:r>
                      <a:endParaRPr sz="1400" b="0" dirty="0">
                        <a:latin typeface="Gill Sans MT" panose="020B0502020104020203" pitchFamily="34" charset="0"/>
                        <a:sym typeface="Calibri"/>
                      </a:endParaRPr>
                    </a:p>
                    <a:p>
                      <a:pPr marL="0" lvl="0" indent="0" algn="l" rtl="0">
                        <a:lnSpc>
                          <a:spcPct val="115000"/>
                        </a:lnSpc>
                        <a:spcBef>
                          <a:spcPts val="0"/>
                        </a:spcBef>
                        <a:spcAft>
                          <a:spcPts val="0"/>
                        </a:spcAft>
                        <a:buNone/>
                      </a:pPr>
                      <a:r>
                        <a:rPr lang="en-US" sz="1400" b="0" dirty="0">
                          <a:latin typeface="Gill Sans MT" panose="020B0502020104020203" pitchFamily="34" charset="0"/>
                        </a:rPr>
                        <a:t>•</a:t>
                      </a:r>
                      <a:r>
                        <a:rPr lang="en-US" sz="1400" b="0" dirty="0">
                          <a:latin typeface="Gill Sans MT" panose="020B0502020104020203" pitchFamily="34" charset="0"/>
                          <a:sym typeface="Calibri"/>
                        </a:rPr>
                        <a:t>Task Completion vs. Skill Building</a:t>
                      </a:r>
                      <a:endParaRPr sz="1400" b="0" dirty="0">
                        <a:latin typeface="Gill Sans MT" panose="020B0502020104020203" pitchFamily="34" charset="0"/>
                        <a:sym typeface="Calibri"/>
                      </a:endParaRPr>
                    </a:p>
                    <a:p>
                      <a:pPr marL="0" lvl="0" indent="0" algn="l" rtl="0">
                        <a:lnSpc>
                          <a:spcPct val="115000"/>
                        </a:lnSpc>
                        <a:spcBef>
                          <a:spcPts val="0"/>
                        </a:spcBef>
                        <a:spcAft>
                          <a:spcPts val="0"/>
                        </a:spcAft>
                        <a:buNone/>
                      </a:pPr>
                      <a:r>
                        <a:rPr lang="en-US" sz="1400" b="0" dirty="0">
                          <a:latin typeface="Gill Sans MT" panose="020B0502020104020203" pitchFamily="34" charset="0"/>
                        </a:rPr>
                        <a:t>•</a:t>
                      </a:r>
                      <a:r>
                        <a:rPr lang="en-US" sz="1400" b="0" dirty="0">
                          <a:latin typeface="Gill Sans MT" panose="020B0502020104020203" pitchFamily="34" charset="0"/>
                          <a:sym typeface="Calibri"/>
                        </a:rPr>
                        <a:t>Targeted Reading Intervention</a:t>
                      </a:r>
                      <a:endParaRPr sz="1400" b="0" dirty="0">
                        <a:latin typeface="Gill Sans MT" panose="020B0502020104020203" pitchFamily="34" charset="0"/>
                        <a:ea typeface="Calibri"/>
                        <a:cs typeface="Calibri"/>
                        <a:sym typeface="Calibri"/>
                      </a:endParaRPr>
                    </a:p>
                  </a:txBody>
                  <a:tcPr marL="91425" marR="91425" marT="91425" marB="91425"/>
                </a:tc>
                <a:extLst>
                  <a:ext uri="{0D108BD9-81ED-4DB2-BD59-A6C34878D82A}">
                    <a16:rowId xmlns:a16="http://schemas.microsoft.com/office/drawing/2014/main" val="10002"/>
                  </a:ext>
                </a:extLst>
              </a:tr>
              <a:tr h="1168362">
                <a:tc>
                  <a:txBody>
                    <a:bodyPr/>
                    <a:lstStyle/>
                    <a:p>
                      <a:pPr marL="0" lvl="0" indent="0" algn="l" rtl="0">
                        <a:lnSpc>
                          <a:spcPct val="115000"/>
                        </a:lnSpc>
                        <a:spcBef>
                          <a:spcPts val="0"/>
                        </a:spcBef>
                        <a:spcAft>
                          <a:spcPts val="0"/>
                        </a:spcAft>
                        <a:buNone/>
                      </a:pPr>
                      <a:r>
                        <a:rPr lang="en-US" sz="1800" b="0" dirty="0">
                          <a:latin typeface="Gill Sans MT" panose="020B0502020104020203" pitchFamily="34" charset="0"/>
                          <a:sym typeface="Calibri"/>
                        </a:rPr>
                        <a:t>Behavior Students with IEPs</a:t>
                      </a:r>
                      <a:endParaRPr sz="1800" b="0" dirty="0">
                        <a:latin typeface="Gill Sans MT" panose="020B0502020104020203" pitchFamily="34" charset="0"/>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en-US" sz="1400" b="0" dirty="0">
                          <a:latin typeface="Gill Sans MT" panose="020B0502020104020203" pitchFamily="34" charset="0"/>
                        </a:rPr>
                        <a:t>•</a:t>
                      </a:r>
                      <a:r>
                        <a:rPr lang="en-US" sz="1400" b="0" dirty="0">
                          <a:latin typeface="Gill Sans MT" panose="020B0502020104020203" pitchFamily="34" charset="0"/>
                          <a:sym typeface="Calibri"/>
                        </a:rPr>
                        <a:t>Implementation of Performance Indicator Review plan</a:t>
                      </a:r>
                      <a:endParaRPr sz="1400" b="0" dirty="0">
                        <a:latin typeface="Gill Sans MT" panose="020B0502020104020203" pitchFamily="34" charset="0"/>
                        <a:sym typeface="Calibri"/>
                      </a:endParaRPr>
                    </a:p>
                    <a:p>
                      <a:pPr marL="0" lvl="0" indent="0" algn="l" rtl="0">
                        <a:lnSpc>
                          <a:spcPct val="115000"/>
                        </a:lnSpc>
                        <a:spcBef>
                          <a:spcPts val="0"/>
                        </a:spcBef>
                        <a:spcAft>
                          <a:spcPts val="0"/>
                        </a:spcAft>
                        <a:buNone/>
                      </a:pPr>
                      <a:r>
                        <a:rPr lang="en-US" sz="1400" b="0" dirty="0">
                          <a:latin typeface="Gill Sans MT" panose="020B0502020104020203" pitchFamily="34" charset="0"/>
                        </a:rPr>
                        <a:t>•</a:t>
                      </a:r>
                      <a:r>
                        <a:rPr lang="en-US" sz="1400" b="0" dirty="0">
                          <a:latin typeface="Gill Sans MT" panose="020B0502020104020203" pitchFamily="34" charset="0"/>
                          <a:sym typeface="Calibri"/>
                        </a:rPr>
                        <a:t>Culturally relevant classroom behavior management for students with IEPs</a:t>
                      </a:r>
                      <a:endParaRPr sz="1400" b="0" dirty="0">
                        <a:latin typeface="Gill Sans MT" panose="020B0502020104020203" pitchFamily="34" charset="0"/>
                        <a:sym typeface="Calibri"/>
                      </a:endParaRPr>
                    </a:p>
                    <a:p>
                      <a:pPr marL="0" lvl="0" indent="0" algn="l" rtl="0">
                        <a:lnSpc>
                          <a:spcPct val="115000"/>
                        </a:lnSpc>
                        <a:spcBef>
                          <a:spcPts val="0"/>
                        </a:spcBef>
                        <a:spcAft>
                          <a:spcPts val="0"/>
                        </a:spcAft>
                        <a:buNone/>
                      </a:pPr>
                      <a:r>
                        <a:rPr lang="en-US" sz="1400" b="0" dirty="0">
                          <a:latin typeface="Gill Sans MT" panose="020B0502020104020203" pitchFamily="34" charset="0"/>
                        </a:rPr>
                        <a:t>•</a:t>
                      </a:r>
                      <a:r>
                        <a:rPr lang="en-US" sz="1400" b="0" dirty="0">
                          <a:latin typeface="Gill Sans MT" panose="020B0502020104020203" pitchFamily="34" charset="0"/>
                          <a:sym typeface="Calibri"/>
                        </a:rPr>
                        <a:t>Positive Behavior Interventions and Supports (PBIS) </a:t>
                      </a:r>
                      <a:endParaRPr sz="1400" b="0" dirty="0">
                        <a:latin typeface="Gill Sans MT" panose="020B0502020104020203" pitchFamily="34" charset="0"/>
                        <a:sym typeface="Calibri"/>
                      </a:endParaRPr>
                    </a:p>
                    <a:p>
                      <a:pPr marL="0" lvl="0" indent="0" algn="l" rtl="0">
                        <a:lnSpc>
                          <a:spcPct val="115000"/>
                        </a:lnSpc>
                        <a:spcBef>
                          <a:spcPts val="0"/>
                        </a:spcBef>
                        <a:spcAft>
                          <a:spcPts val="0"/>
                        </a:spcAft>
                        <a:buNone/>
                      </a:pPr>
                      <a:r>
                        <a:rPr lang="en-US" sz="1400" b="0" dirty="0">
                          <a:latin typeface="Gill Sans MT" panose="020B0502020104020203" pitchFamily="34" charset="0"/>
                        </a:rPr>
                        <a:t>•</a:t>
                      </a:r>
                      <a:r>
                        <a:rPr lang="en-US" sz="1400" b="0" dirty="0">
                          <a:latin typeface="Gill Sans MT" panose="020B0502020104020203" pitchFamily="34" charset="0"/>
                          <a:sym typeface="Calibri"/>
                        </a:rPr>
                        <a:t>Increased collaboration of SPED and DOS</a:t>
                      </a:r>
                      <a:endParaRPr sz="1400" b="0" dirty="0">
                        <a:latin typeface="Gill Sans MT" panose="020B0502020104020203" pitchFamily="34" charset="0"/>
                      </a:endParaRPr>
                    </a:p>
                  </a:txBody>
                  <a:tcPr marL="91425" marR="91425" marT="91425" marB="91425"/>
                </a:tc>
                <a:extLst>
                  <a:ext uri="{0D108BD9-81ED-4DB2-BD59-A6C34878D82A}">
                    <a16:rowId xmlns:a16="http://schemas.microsoft.com/office/drawing/2014/main" val="10003"/>
                  </a:ext>
                </a:extLst>
              </a:tr>
              <a:tr h="1402964">
                <a:tc>
                  <a:txBody>
                    <a:bodyPr/>
                    <a:lstStyle/>
                    <a:p>
                      <a:pPr marL="0" lvl="0" indent="0" algn="l" rtl="0">
                        <a:lnSpc>
                          <a:spcPct val="115000"/>
                        </a:lnSpc>
                        <a:spcBef>
                          <a:spcPts val="0"/>
                        </a:spcBef>
                        <a:spcAft>
                          <a:spcPts val="0"/>
                        </a:spcAft>
                        <a:buNone/>
                      </a:pPr>
                      <a:r>
                        <a:rPr lang="en-US" sz="1800" b="0" dirty="0">
                          <a:latin typeface="Gill Sans MT" panose="020B0502020104020203" pitchFamily="34" charset="0"/>
                          <a:sym typeface="Calibri"/>
                        </a:rPr>
                        <a:t>Improved Implementation of IEPs</a:t>
                      </a:r>
                      <a:endParaRPr sz="1800" b="0" dirty="0">
                        <a:latin typeface="Gill Sans MT" panose="020B0502020104020203" pitchFamily="34" charset="0"/>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en-US" sz="1400" b="0" dirty="0">
                          <a:latin typeface="Gill Sans MT" panose="020B0502020104020203" pitchFamily="34" charset="0"/>
                        </a:rPr>
                        <a:t>•</a:t>
                      </a:r>
                      <a:r>
                        <a:rPr lang="en-US" sz="1400" b="0" dirty="0">
                          <a:latin typeface="Gill Sans MT" panose="020B0502020104020203" pitchFamily="34" charset="0"/>
                          <a:sym typeface="Calibri"/>
                        </a:rPr>
                        <a:t>Professional development on how to serve students with increasingly diverse needs </a:t>
                      </a:r>
                      <a:endParaRPr sz="1400" b="0" dirty="0">
                        <a:latin typeface="Gill Sans MT" panose="020B0502020104020203" pitchFamily="34" charset="0"/>
                        <a:sym typeface="Calibri"/>
                      </a:endParaRPr>
                    </a:p>
                    <a:p>
                      <a:pPr marL="0" lvl="0" indent="0" algn="l" rtl="0">
                        <a:lnSpc>
                          <a:spcPct val="115000"/>
                        </a:lnSpc>
                        <a:spcBef>
                          <a:spcPts val="0"/>
                        </a:spcBef>
                        <a:spcAft>
                          <a:spcPts val="0"/>
                        </a:spcAft>
                        <a:buNone/>
                      </a:pPr>
                      <a:r>
                        <a:rPr lang="en-US" sz="1400" b="0" dirty="0">
                          <a:latin typeface="Gill Sans MT" panose="020B0502020104020203" pitchFamily="34" charset="0"/>
                        </a:rPr>
                        <a:t>•</a:t>
                      </a:r>
                      <a:r>
                        <a:rPr lang="en-US" sz="1400" b="0" dirty="0">
                          <a:latin typeface="Gill Sans MT" panose="020B0502020104020203" pitchFamily="34" charset="0"/>
                          <a:sym typeface="Calibri"/>
                        </a:rPr>
                        <a:t>Inclusion of SPED department in general education (PLCs, Grade Level teams, PD)</a:t>
                      </a:r>
                      <a:endParaRPr sz="1400" b="0" dirty="0">
                        <a:latin typeface="Gill Sans MT" panose="020B0502020104020203" pitchFamily="34" charset="0"/>
                        <a:sym typeface="Calibri"/>
                      </a:endParaRPr>
                    </a:p>
                    <a:p>
                      <a:pPr marL="0" lvl="0" indent="0" algn="l" rtl="0">
                        <a:lnSpc>
                          <a:spcPct val="115000"/>
                        </a:lnSpc>
                        <a:spcBef>
                          <a:spcPts val="0"/>
                        </a:spcBef>
                        <a:spcAft>
                          <a:spcPts val="0"/>
                        </a:spcAft>
                        <a:buNone/>
                      </a:pPr>
                      <a:r>
                        <a:rPr lang="en-US" sz="1400" b="0" dirty="0">
                          <a:latin typeface="Gill Sans MT" panose="020B0502020104020203" pitchFamily="34" charset="0"/>
                        </a:rPr>
                        <a:t>• ↑ </a:t>
                      </a:r>
                      <a:r>
                        <a:rPr lang="en-US" sz="1400" b="0" dirty="0">
                          <a:latin typeface="Gill Sans MT" panose="020B0502020104020203" pitchFamily="34" charset="0"/>
                          <a:sym typeface="Calibri"/>
                        </a:rPr>
                        <a:t>Collaboration between SPED &amp; general education</a:t>
                      </a:r>
                      <a:endParaRPr sz="1400" b="0" dirty="0">
                        <a:latin typeface="Gill Sans MT" panose="020B0502020104020203" pitchFamily="34" charset="0"/>
                        <a:ea typeface="Calibri"/>
                        <a:cs typeface="Calibri"/>
                        <a:sym typeface="Calibri"/>
                      </a:endParaRPr>
                    </a:p>
                  </a:txBody>
                  <a:tcPr marL="91425" marR="91425" marT="91425" marB="91425"/>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spTree>
    <p:extLst>
      <p:ext uri="{BB962C8B-B14F-4D97-AF65-F5344CB8AC3E}">
        <p14:creationId xmlns:p14="http://schemas.microsoft.com/office/powerpoint/2010/main" val="1909484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7"/>
          <p:cNvSpPr txBox="1">
            <a:spLocks noGrp="1"/>
          </p:cNvSpPr>
          <p:nvPr>
            <p:ph type="body" idx="1"/>
          </p:nvPr>
        </p:nvSpPr>
        <p:spPr>
          <a:xfrm>
            <a:off x="236306" y="360363"/>
            <a:ext cx="7274100" cy="858900"/>
          </a:xfrm>
          <a:prstGeom prst="rect">
            <a:avLst/>
          </a:prstGeom>
          <a:noFill/>
          <a:ln>
            <a:noFill/>
          </a:ln>
        </p:spPr>
        <p:txBody>
          <a:bodyPr spcFirstLastPara="1" wrap="square" lIns="91425" tIns="45700" rIns="91425" bIns="45700" anchor="t" anchorCtr="0">
            <a:noAutofit/>
          </a:bodyPr>
          <a:lstStyle/>
          <a:p>
            <a:pPr marL="109728" lvl="0" indent="0" algn="l" rtl="0">
              <a:spcBef>
                <a:spcPts val="0"/>
              </a:spcBef>
              <a:spcAft>
                <a:spcPts val="0"/>
              </a:spcAft>
              <a:buClr>
                <a:schemeClr val="dk1"/>
              </a:buClr>
              <a:buSzPts val="3200"/>
              <a:buNone/>
            </a:pPr>
            <a:endParaRPr/>
          </a:p>
          <a:p>
            <a:pPr marL="109728" lvl="0" indent="0" algn="l" rtl="0">
              <a:spcBef>
                <a:spcPts val="640"/>
              </a:spcBef>
              <a:spcAft>
                <a:spcPts val="0"/>
              </a:spcAft>
              <a:buClr>
                <a:schemeClr val="dk1"/>
              </a:buClr>
              <a:buSzPts val="3200"/>
              <a:buNone/>
            </a:pPr>
            <a:endParaRPr/>
          </a:p>
          <a:p>
            <a:pPr marL="109728" lvl="0" indent="0" algn="l" rtl="0">
              <a:spcBef>
                <a:spcPts val="640"/>
              </a:spcBef>
              <a:spcAft>
                <a:spcPts val="0"/>
              </a:spcAft>
              <a:buClr>
                <a:schemeClr val="dk1"/>
              </a:buClr>
              <a:buSzPts val="3200"/>
              <a:buNone/>
            </a:pPr>
            <a:endParaRPr/>
          </a:p>
        </p:txBody>
      </p:sp>
      <p:sp>
        <p:nvSpPr>
          <p:cNvPr id="337" name="Google Shape;337;p47"/>
          <p:cNvSpPr/>
          <p:nvPr/>
        </p:nvSpPr>
        <p:spPr>
          <a:xfrm>
            <a:off x="0" y="2538134"/>
            <a:ext cx="9144000" cy="1766700"/>
          </a:xfrm>
          <a:prstGeom prst="rect">
            <a:avLst/>
          </a:prstGeom>
          <a:noFill/>
          <a:ln>
            <a:noFill/>
          </a:ln>
        </p:spPr>
        <p:txBody>
          <a:bodyPr spcFirstLastPara="1" wrap="square" lIns="91425" tIns="45700" rIns="91425" bIns="45700" anchor="t" anchorCtr="0">
            <a:noAutofit/>
          </a:bodyPr>
          <a:lstStyle/>
          <a:p>
            <a:pPr marL="109728" marR="0" lvl="0" indent="0" algn="ctr" rtl="0">
              <a:spcBef>
                <a:spcPts val="0"/>
              </a:spcBef>
              <a:spcAft>
                <a:spcPts val="0"/>
              </a:spcAft>
              <a:buNone/>
            </a:pPr>
            <a:endParaRPr dirty="0"/>
          </a:p>
          <a:p>
            <a:pPr marL="109728" marR="0" lvl="0" indent="0" algn="ctr" rtl="0">
              <a:spcBef>
                <a:spcPts val="640"/>
              </a:spcBef>
              <a:spcAft>
                <a:spcPts val="0"/>
              </a:spcAft>
              <a:buNone/>
            </a:pPr>
            <a:r>
              <a:rPr lang="en-US" sz="3200" b="1" dirty="0">
                <a:latin typeface="Gill Sans MT" panose="020B0502020104020203" pitchFamily="34" charset="0"/>
                <a:ea typeface="Calibri"/>
                <a:cs typeface="Calibri"/>
                <a:sym typeface="Calibri"/>
              </a:rPr>
              <a:t>English Language Development</a:t>
            </a:r>
            <a:endParaRPr dirty="0">
              <a:latin typeface="Gill Sans MT" panose="020B0502020104020203" pitchFamily="34" charset="0"/>
            </a:endParaRPr>
          </a:p>
          <a:p>
            <a:pPr marL="109728" marR="0" lvl="0" indent="0" algn="ctr" rtl="0">
              <a:spcBef>
                <a:spcPts val="640"/>
              </a:spcBef>
              <a:spcAft>
                <a:spcPts val="0"/>
              </a:spcAft>
              <a:buNone/>
            </a:pPr>
            <a:endParaRPr sz="3200" b="1" i="0" u="none" strike="noStrike" cap="none" dirty="0">
              <a:solidFill>
                <a:srgbClr val="000000"/>
              </a:solidFill>
              <a:latin typeface="Calibri"/>
              <a:ea typeface="Calibri"/>
              <a:cs typeface="Calibri"/>
              <a:sym typeface="Calibri"/>
            </a:endParaRPr>
          </a:p>
        </p:txBody>
      </p:sp>
      <p:sp>
        <p:nvSpPr>
          <p:cNvPr id="4" name="Slide Number Placeholder 1"/>
          <p:cNvSpPr txBox="1">
            <a:spLocks/>
          </p:cNvSpPr>
          <p:nvPr/>
        </p:nvSpPr>
        <p:spPr>
          <a:xfrm>
            <a:off x="6553200" y="6356350"/>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35</a:t>
            </a:fld>
            <a:endParaRPr lang="en-US"/>
          </a:p>
        </p:txBody>
      </p:sp>
    </p:spTree>
    <p:extLst>
      <p:ext uri="{BB962C8B-B14F-4D97-AF65-F5344CB8AC3E}">
        <p14:creationId xmlns:p14="http://schemas.microsoft.com/office/powerpoint/2010/main" val="389226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98782" y="284577"/>
            <a:ext cx="8229600" cy="798788"/>
          </a:xfrm>
          <a:prstGeom prst="rect">
            <a:avLst/>
          </a:prstGeom>
        </p:spPr>
        <p:txBody>
          <a:bodyPr>
            <a:normAutofit/>
          </a:bodyPr>
          <a:lstStyle/>
          <a:p>
            <a:r>
              <a:rPr lang="en-US" sz="3200" b="1" dirty="0" smtClean="0">
                <a:latin typeface="Gill Sans MT" panose="020B0502020104020203" pitchFamily="34" charset="0"/>
              </a:rPr>
              <a:t>Accomplishments</a:t>
            </a:r>
            <a:endParaRPr lang="en-US" sz="3200" b="1" dirty="0">
              <a:latin typeface="Gill Sans MT" panose="020B0502020104020203" pitchFamily="34" charset="0"/>
            </a:endParaRPr>
          </a:p>
        </p:txBody>
      </p:sp>
      <p:sp>
        <p:nvSpPr>
          <p:cNvPr id="2" name="Content Placeholder 1"/>
          <p:cNvSpPr>
            <a:spLocks noGrp="1"/>
          </p:cNvSpPr>
          <p:nvPr>
            <p:ph sz="quarter" idx="4294967295"/>
          </p:nvPr>
        </p:nvSpPr>
        <p:spPr>
          <a:xfrm>
            <a:off x="431800" y="1535113"/>
            <a:ext cx="8712200" cy="5159375"/>
          </a:xfrm>
          <a:prstGeom prst="rect">
            <a:avLst/>
          </a:prstGeom>
        </p:spPr>
        <p:txBody>
          <a:bodyPr>
            <a:noAutofit/>
          </a:bodyPr>
          <a:lstStyle/>
          <a:p>
            <a:pPr marL="457200" indent="-457200">
              <a:buFont typeface="+mj-lt"/>
              <a:buAutoNum type="arabicPeriod"/>
            </a:pPr>
            <a:r>
              <a:rPr lang="en-US" sz="2100" dirty="0" smtClean="0">
                <a:latin typeface="Gill Sans MT" panose="020B0502020104020203" pitchFamily="34" charset="0"/>
              </a:rPr>
              <a:t>Continued school wide support and alignment of reclassification goals of ELD students</a:t>
            </a:r>
          </a:p>
          <a:p>
            <a:pPr marL="457200" indent="-457200">
              <a:buFont typeface="+mj-lt"/>
              <a:buAutoNum type="arabicPeriod"/>
            </a:pPr>
            <a:r>
              <a:rPr lang="en-US" sz="2100" dirty="0" smtClean="0">
                <a:latin typeface="Gill Sans MT" panose="020B0502020104020203" pitchFamily="34" charset="0"/>
              </a:rPr>
              <a:t>Growing understanding </a:t>
            </a:r>
            <a:r>
              <a:rPr lang="en-US" sz="2100" dirty="0">
                <a:latin typeface="Gill Sans MT" panose="020B0502020104020203" pitchFamily="34" charset="0"/>
              </a:rPr>
              <a:t>of reclassification criteria among </a:t>
            </a:r>
            <a:r>
              <a:rPr lang="en-US" sz="2100" dirty="0" smtClean="0">
                <a:latin typeface="Gill Sans MT" panose="020B0502020104020203" pitchFamily="34" charset="0"/>
              </a:rPr>
              <a:t>teachers, parents and students </a:t>
            </a:r>
          </a:p>
          <a:p>
            <a:pPr marL="457200" indent="-457200">
              <a:buFont typeface="+mj-lt"/>
              <a:buAutoNum type="arabicPeriod"/>
            </a:pPr>
            <a:r>
              <a:rPr lang="en-US" sz="2100" dirty="0" smtClean="0">
                <a:latin typeface="Gill Sans MT" panose="020B0502020104020203" pitchFamily="34" charset="0"/>
              </a:rPr>
              <a:t>ELAC committee continues to provide engaging, purposeful and meaningful meetings to further support all English Leaners and families</a:t>
            </a:r>
          </a:p>
          <a:p>
            <a:pPr marL="457200" indent="-457200">
              <a:buFont typeface="+mj-lt"/>
              <a:buAutoNum type="arabicPeriod"/>
            </a:pPr>
            <a:r>
              <a:rPr lang="en-US" sz="2100" dirty="0" smtClean="0">
                <a:latin typeface="Gill Sans MT" panose="020B0502020104020203" pitchFamily="34" charset="0"/>
              </a:rPr>
              <a:t>ELPAC testing 100% completed for MS and US ELD students</a:t>
            </a:r>
          </a:p>
          <a:p>
            <a:pPr marL="457200" indent="-457200">
              <a:buFont typeface="+mj-lt"/>
              <a:buAutoNum type="arabicPeriod"/>
            </a:pPr>
            <a:r>
              <a:rPr lang="en-US" sz="2100" dirty="0" smtClean="0">
                <a:latin typeface="Gill Sans MT" panose="020B0502020104020203" pitchFamily="34" charset="0"/>
              </a:rPr>
              <a:t>Teachers and Staff successfully  trained and proctored ELPAC speaking test</a:t>
            </a:r>
          </a:p>
          <a:p>
            <a:pPr marL="457200" indent="-457200">
              <a:buFont typeface="+mj-lt"/>
              <a:buAutoNum type="arabicPeriod"/>
            </a:pPr>
            <a:r>
              <a:rPr lang="en-US" sz="2100" dirty="0" smtClean="0">
                <a:latin typeface="Gill Sans MT" panose="020B0502020104020203" pitchFamily="34" charset="0"/>
              </a:rPr>
              <a:t>ELD teachers trained for ELPAC instructional support</a:t>
            </a:r>
          </a:p>
          <a:p>
            <a:pPr marL="457200" indent="-457200">
              <a:buFont typeface="+mj-lt"/>
              <a:buAutoNum type="arabicPeriod"/>
            </a:pPr>
            <a:r>
              <a:rPr lang="en-US" sz="2100" dirty="0" err="1" smtClean="0">
                <a:latin typeface="Gill Sans MT" panose="020B0502020104020203" pitchFamily="34" charset="0"/>
              </a:rPr>
              <a:t>Lexia</a:t>
            </a:r>
            <a:r>
              <a:rPr lang="en-US" sz="2100" dirty="0" smtClean="0">
                <a:latin typeface="Gill Sans MT" panose="020B0502020104020203" pitchFamily="34" charset="0"/>
              </a:rPr>
              <a:t> </a:t>
            </a:r>
            <a:r>
              <a:rPr lang="en-US" sz="2100" dirty="0">
                <a:latin typeface="Gill Sans MT" panose="020B0502020104020203" pitchFamily="34" charset="0"/>
              </a:rPr>
              <a:t>(online learning tool)</a:t>
            </a:r>
            <a:r>
              <a:rPr lang="en-US" sz="2100" dirty="0" smtClean="0">
                <a:latin typeface="Gill Sans MT" panose="020B0502020104020203" pitchFamily="34" charset="0"/>
              </a:rPr>
              <a:t> </a:t>
            </a:r>
            <a:r>
              <a:rPr lang="en-US" sz="2100" dirty="0">
                <a:latin typeface="Gill Sans MT" panose="020B0502020104020203" pitchFamily="34" charset="0"/>
              </a:rPr>
              <a:t>p</a:t>
            </a:r>
            <a:r>
              <a:rPr lang="en-US" sz="2100" dirty="0" smtClean="0">
                <a:latin typeface="Gill Sans MT" panose="020B0502020104020203" pitchFamily="34" charset="0"/>
              </a:rPr>
              <a:t>ilot was successfully implemented in specific ELD sections</a:t>
            </a:r>
          </a:p>
          <a:p>
            <a:pPr marL="457200" indent="-457200">
              <a:buFont typeface="+mj-lt"/>
              <a:buAutoNum type="arabicPeriod"/>
            </a:pPr>
            <a:r>
              <a:rPr lang="en-US" sz="2100" dirty="0" smtClean="0">
                <a:latin typeface="Gill Sans MT" panose="020B0502020104020203" pitchFamily="34" charset="0"/>
              </a:rPr>
              <a:t>Currently organizing this years reclassification ceremony</a:t>
            </a:r>
          </a:p>
          <a:p>
            <a:pPr marL="457200" indent="-457200">
              <a:buFont typeface="+mj-lt"/>
              <a:buAutoNum type="arabicPeriod"/>
            </a:pPr>
            <a:r>
              <a:rPr lang="en-US" sz="2100" dirty="0" smtClean="0">
                <a:latin typeface="Gill Sans MT" panose="020B0502020104020203" pitchFamily="34" charset="0"/>
              </a:rPr>
              <a:t>Professional Development opportunities for ELD coordinator</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Tree>
    <p:extLst>
      <p:ext uri="{BB962C8B-B14F-4D97-AF65-F5344CB8AC3E}">
        <p14:creationId xmlns:p14="http://schemas.microsoft.com/office/powerpoint/2010/main" val="28151889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417638"/>
            <a:ext cx="8229600" cy="4525962"/>
          </a:xfrm>
          <a:prstGeom prst="rect">
            <a:avLst/>
          </a:prstGeom>
        </p:spPr>
        <p:txBody>
          <a:bodyPr>
            <a:noAutofit/>
          </a:bodyPr>
          <a:lstStyle/>
          <a:p>
            <a:pPr marL="457200" indent="-457200">
              <a:buFont typeface="+mj-lt"/>
              <a:buAutoNum type="arabicPeriod"/>
            </a:pPr>
            <a:r>
              <a:rPr lang="en-US" sz="2200" dirty="0" smtClean="0">
                <a:latin typeface="Gill Sans MT" panose="020B0502020104020203" pitchFamily="34" charset="0"/>
              </a:rPr>
              <a:t>Navigating Academy goals, expectations and time constraints of ELD department with US and MS</a:t>
            </a:r>
          </a:p>
          <a:p>
            <a:pPr marL="457200" indent="-457200">
              <a:buFont typeface="+mj-lt"/>
              <a:buAutoNum type="arabicPeriod"/>
            </a:pPr>
            <a:r>
              <a:rPr lang="en-US" sz="2200" dirty="0" smtClean="0">
                <a:latin typeface="Gill Sans MT" panose="020B0502020104020203" pitchFamily="34" charset="0"/>
              </a:rPr>
              <a:t>Adjusting all ELD students, parents and staff to new reclassification policies </a:t>
            </a:r>
          </a:p>
          <a:p>
            <a:pPr marL="457200" indent="-457200">
              <a:buFont typeface="+mj-lt"/>
              <a:buAutoNum type="arabicPeriod"/>
            </a:pPr>
            <a:r>
              <a:rPr lang="en-US" sz="2200" dirty="0" smtClean="0">
                <a:latin typeface="Gill Sans MT" panose="020B0502020104020203" pitchFamily="34" charset="0"/>
              </a:rPr>
              <a:t>Gathering incoming academic data(i.e. ELPAC, SBAC, etc.) from newly enrolled students </a:t>
            </a:r>
          </a:p>
          <a:p>
            <a:pPr marL="457200" indent="-457200">
              <a:buFont typeface="+mj-lt"/>
              <a:buAutoNum type="arabicPeriod"/>
            </a:pPr>
            <a:r>
              <a:rPr lang="en-US" sz="2200" dirty="0" smtClean="0">
                <a:latin typeface="Gill Sans MT" panose="020B0502020104020203" pitchFamily="34" charset="0"/>
              </a:rPr>
              <a:t>Due to contextual and proximal factors, meeting with teachers and staff was a constant challenge.</a:t>
            </a:r>
            <a:endParaRPr lang="en-US" sz="2200" dirty="0">
              <a:latin typeface="Gill Sans MT" panose="020B0502020104020203" pitchFamily="34" charset="0"/>
            </a:endParaRPr>
          </a:p>
          <a:p>
            <a:pPr marL="457200" indent="-457200">
              <a:buFont typeface="+mj-lt"/>
              <a:buAutoNum type="arabicPeriod"/>
            </a:pPr>
            <a:r>
              <a:rPr lang="en-US" sz="2200" dirty="0" smtClean="0">
                <a:latin typeface="Gill Sans MT" panose="020B0502020104020203" pitchFamily="34" charset="0"/>
              </a:rPr>
              <a:t>Increased number of ELD students in MS 5</a:t>
            </a:r>
            <a:r>
              <a:rPr lang="en-US" sz="2200" baseline="30000" dirty="0" smtClean="0">
                <a:latin typeface="Gill Sans MT" panose="020B0502020104020203" pitchFamily="34" charset="0"/>
              </a:rPr>
              <a:t>th</a:t>
            </a:r>
            <a:r>
              <a:rPr lang="en-US" sz="2200" dirty="0" smtClean="0">
                <a:latin typeface="Gill Sans MT" panose="020B0502020104020203" pitchFamily="34" charset="0"/>
              </a:rPr>
              <a:t> and 6</a:t>
            </a:r>
            <a:r>
              <a:rPr lang="en-US" sz="2200" baseline="30000" dirty="0" smtClean="0">
                <a:latin typeface="Gill Sans MT" panose="020B0502020104020203" pitchFamily="34" charset="0"/>
              </a:rPr>
              <a:t>th</a:t>
            </a:r>
            <a:r>
              <a:rPr lang="en-US" sz="2200" dirty="0" smtClean="0">
                <a:latin typeface="Gill Sans MT" panose="020B0502020104020203" pitchFamily="34" charset="0"/>
              </a:rPr>
              <a:t> grade classes affected  ELD designated support class sizes.</a:t>
            </a:r>
          </a:p>
          <a:p>
            <a:pPr marL="457200" indent="-457200">
              <a:buFont typeface="+mj-lt"/>
              <a:buAutoNum type="arabicPeriod"/>
            </a:pPr>
            <a:r>
              <a:rPr lang="en-US" sz="2200" dirty="0" smtClean="0">
                <a:latin typeface="Gill Sans MT" panose="020B0502020104020203" pitchFamily="34" charset="0"/>
              </a:rPr>
              <a:t>Adjusting to the programmatic  needs of US ELD students</a:t>
            </a:r>
            <a:endParaRPr lang="en-US" sz="2200" dirty="0">
              <a:latin typeface="Gill Sans MT" panose="020B0502020104020203" pitchFamily="34" charset="0"/>
            </a:endParaRPr>
          </a:p>
        </p:txBody>
      </p:sp>
      <p:sp>
        <p:nvSpPr>
          <p:cNvPr id="3" name="Title 2"/>
          <p:cNvSpPr>
            <a:spLocks noGrp="1"/>
          </p:cNvSpPr>
          <p:nvPr>
            <p:ph type="title" idx="4294967295"/>
          </p:nvPr>
        </p:nvSpPr>
        <p:spPr>
          <a:xfrm>
            <a:off x="168966" y="274638"/>
            <a:ext cx="8229600" cy="730250"/>
          </a:xfrm>
          <a:prstGeom prst="rect">
            <a:avLst/>
          </a:prstGeom>
        </p:spPr>
        <p:txBody>
          <a:bodyPr/>
          <a:lstStyle/>
          <a:p>
            <a:r>
              <a:rPr lang="en-US" sz="3200" b="1" dirty="0" smtClean="0">
                <a:latin typeface="Gill Sans MT" panose="020B0502020104020203" pitchFamily="34" charset="0"/>
              </a:rPr>
              <a:t>Challenges</a:t>
            </a:r>
            <a:endParaRPr lang="en-US" sz="3200" b="1" dirty="0">
              <a:latin typeface="Gill Sans MT" panose="020B0502020104020203" pitchFamily="34"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spTree>
    <p:extLst>
      <p:ext uri="{BB962C8B-B14F-4D97-AF65-F5344CB8AC3E}">
        <p14:creationId xmlns:p14="http://schemas.microsoft.com/office/powerpoint/2010/main" val="1192340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4638"/>
            <a:ext cx="8229600" cy="1143000"/>
          </a:xfrm>
          <a:prstGeom prst="rect">
            <a:avLst/>
          </a:prstGeom>
        </p:spPr>
        <p:txBody>
          <a:bodyPr/>
          <a:lstStyle/>
          <a:p>
            <a:r>
              <a:rPr lang="en-US" sz="3200" b="1" dirty="0" smtClean="0">
                <a:latin typeface="Gill Sans MT" panose="020B0502020104020203" pitchFamily="34" charset="0"/>
              </a:rPr>
              <a:t>Goal 2: ELD Reflections &amp; Year 6 Priorities</a:t>
            </a:r>
            <a:endParaRPr lang="en-US" sz="3200" b="1" dirty="0">
              <a:latin typeface="Gill Sans MT" panose="020B0502020104020203" pitchFamily="34" charset="0"/>
            </a:endParaRPr>
          </a:p>
        </p:txBody>
      </p:sp>
      <p:graphicFrame>
        <p:nvGraphicFramePr>
          <p:cNvPr id="11" name="Content Placeholder 6"/>
          <p:cNvGraphicFramePr>
            <a:graphicFrameLocks noGrp="1"/>
          </p:cNvGraphicFramePr>
          <p:nvPr>
            <p:ph idx="4294967295"/>
            <p:extLst>
              <p:ext uri="{D42A27DB-BD31-4B8C-83A1-F6EECF244321}">
                <p14:modId xmlns:p14="http://schemas.microsoft.com/office/powerpoint/2010/main" val="3342988786"/>
              </p:ext>
            </p:extLst>
          </p:nvPr>
        </p:nvGraphicFramePr>
        <p:xfrm>
          <a:off x="142461" y="1417638"/>
          <a:ext cx="8921087" cy="4963171"/>
        </p:xfrm>
        <a:graphic>
          <a:graphicData uri="http://schemas.openxmlformats.org/drawingml/2006/table">
            <a:tbl>
              <a:tblPr firstRow="1" bandRow="1">
                <a:tableStyleId>{7DF18680-E054-41AD-8BC1-D1AEF772440D}</a:tableStyleId>
              </a:tblPr>
              <a:tblGrid>
                <a:gridCol w="2878535">
                  <a:extLst>
                    <a:ext uri="{9D8B030D-6E8A-4147-A177-3AD203B41FA5}">
                      <a16:colId xmlns:a16="http://schemas.microsoft.com/office/drawing/2014/main" val="20000"/>
                    </a:ext>
                  </a:extLst>
                </a:gridCol>
                <a:gridCol w="6042552">
                  <a:extLst>
                    <a:ext uri="{9D8B030D-6E8A-4147-A177-3AD203B41FA5}">
                      <a16:colId xmlns:a16="http://schemas.microsoft.com/office/drawing/2014/main" val="20001"/>
                    </a:ext>
                  </a:extLst>
                </a:gridCol>
              </a:tblGrid>
              <a:tr h="137161">
                <a:tc>
                  <a:txBody>
                    <a:bodyPr/>
                    <a:lstStyle/>
                    <a:p>
                      <a:pPr algn="ctr"/>
                      <a:r>
                        <a:rPr lang="en-US" sz="1500" dirty="0" smtClean="0">
                          <a:latin typeface="Gill Sans MT" panose="020B0502020104020203" pitchFamily="34" charset="0"/>
                        </a:rPr>
                        <a:t>Priority </a:t>
                      </a:r>
                      <a:endParaRPr lang="en-US" sz="1500" dirty="0">
                        <a:latin typeface="Gill Sans MT" panose="020B0502020104020203" pitchFamily="34" charset="0"/>
                      </a:endParaRPr>
                    </a:p>
                  </a:txBody>
                  <a:tcPr/>
                </a:tc>
                <a:tc>
                  <a:txBody>
                    <a:bodyPr/>
                    <a:lstStyle/>
                    <a:p>
                      <a:pPr algn="ctr"/>
                      <a:r>
                        <a:rPr lang="en-US" sz="1500" dirty="0" smtClean="0">
                          <a:latin typeface="Gill Sans MT" panose="020B0502020104020203" pitchFamily="34" charset="0"/>
                        </a:rPr>
                        <a:t>Focus</a:t>
                      </a:r>
                      <a:r>
                        <a:rPr lang="en-US" sz="1500" baseline="0" dirty="0" smtClean="0">
                          <a:latin typeface="Gill Sans MT" panose="020B0502020104020203" pitchFamily="34" charset="0"/>
                        </a:rPr>
                        <a:t> Areas</a:t>
                      </a:r>
                      <a:endParaRPr lang="en-US" sz="1500" dirty="0">
                        <a:latin typeface="Gill Sans MT" panose="020B0502020104020203" pitchFamily="34" charset="0"/>
                      </a:endParaRPr>
                    </a:p>
                  </a:txBody>
                  <a:tcPr/>
                </a:tc>
                <a:extLst>
                  <a:ext uri="{0D108BD9-81ED-4DB2-BD59-A6C34878D82A}">
                    <a16:rowId xmlns:a16="http://schemas.microsoft.com/office/drawing/2014/main" val="10000"/>
                  </a:ext>
                </a:extLst>
              </a:tr>
              <a:tr h="918647">
                <a:tc>
                  <a:txBody>
                    <a:bodyPr/>
                    <a:lstStyle/>
                    <a:p>
                      <a:r>
                        <a:rPr lang="en-US" sz="1500" dirty="0" smtClean="0">
                          <a:latin typeface="Gill Sans MT" panose="020B0502020104020203" pitchFamily="34" charset="0"/>
                        </a:rPr>
                        <a:t>Implementation</a:t>
                      </a:r>
                      <a:r>
                        <a:rPr lang="en-US" sz="1500" baseline="0" dirty="0" smtClean="0">
                          <a:latin typeface="Gill Sans MT" panose="020B0502020104020203" pitchFamily="34" charset="0"/>
                        </a:rPr>
                        <a:t> of reclassification criteria</a:t>
                      </a:r>
                      <a:endParaRPr lang="en-US" sz="1500" dirty="0" smtClean="0">
                        <a:latin typeface="Gill Sans MT" panose="020B0502020104020203" pitchFamily="34" charset="0"/>
                      </a:endParaRPr>
                    </a:p>
                  </a:txBody>
                  <a:tcPr/>
                </a:tc>
                <a:tc>
                  <a:txBody>
                    <a:bodyPr/>
                    <a:lstStyle/>
                    <a:p>
                      <a:pPr marL="285750" indent="-285750">
                        <a:buFont typeface="Arial" pitchFamily="34" charset="0"/>
                        <a:buChar char="•"/>
                      </a:pPr>
                      <a:r>
                        <a:rPr lang="en-US" sz="1500" baseline="0" dirty="0" smtClean="0">
                          <a:latin typeface="Gill Sans MT" panose="020B0502020104020203" pitchFamily="34" charset="0"/>
                        </a:rPr>
                        <a:t>(Continuation) Support instructional  focus for teachers and staff to reclassification  policy</a:t>
                      </a:r>
                    </a:p>
                    <a:p>
                      <a:pPr marL="285750" indent="-285750">
                        <a:buFont typeface="Arial" pitchFamily="34" charset="0"/>
                        <a:buChar char="•"/>
                      </a:pPr>
                      <a:r>
                        <a:rPr lang="en-US" sz="1500" baseline="0" dirty="0" smtClean="0">
                          <a:latin typeface="Gill Sans MT" panose="020B0502020104020203" pitchFamily="34" charset="0"/>
                        </a:rPr>
                        <a:t>(Continuation) Messaging of reclassification policy  to students, staff and families</a:t>
                      </a:r>
                    </a:p>
                  </a:txBody>
                  <a:tcPr/>
                </a:tc>
                <a:extLst>
                  <a:ext uri="{0D108BD9-81ED-4DB2-BD59-A6C34878D82A}">
                    <a16:rowId xmlns:a16="http://schemas.microsoft.com/office/drawing/2014/main" val="10001"/>
                  </a:ext>
                </a:extLst>
              </a:tr>
              <a:tr h="20928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latin typeface="Gill Sans MT" panose="020B0502020104020203" pitchFamily="34" charset="0"/>
                        </a:rPr>
                        <a:t>ELD</a:t>
                      </a:r>
                      <a:r>
                        <a:rPr lang="en-US" sz="1500" baseline="0" dirty="0" smtClean="0">
                          <a:latin typeface="Gill Sans MT" panose="020B0502020104020203" pitchFamily="34" charset="0"/>
                        </a:rPr>
                        <a:t> PD for Staff</a:t>
                      </a:r>
                      <a:endParaRPr lang="en-US" sz="1500" dirty="0" smtClean="0">
                        <a:latin typeface="Gill Sans MT" panose="020B0502020104020203" pitchFamily="34" charset="0"/>
                      </a:endParaRPr>
                    </a:p>
                  </a:txBody>
                  <a:tcPr/>
                </a:tc>
                <a:tc>
                  <a:txBody>
                    <a:bodyPr/>
                    <a:lstStyle/>
                    <a:p>
                      <a:pPr marL="2857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500" dirty="0" smtClean="0">
                          <a:latin typeface="Gill Sans MT" panose="020B0502020104020203" pitchFamily="34" charset="0"/>
                        </a:rPr>
                        <a:t>(Continuation) Differentiation, Scaffolding, and Accommodations</a:t>
                      </a:r>
                    </a:p>
                    <a:p>
                      <a:pPr marL="2857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500" dirty="0" smtClean="0">
                          <a:latin typeface="Gill Sans MT" panose="020B0502020104020203" pitchFamily="34" charset="0"/>
                        </a:rPr>
                        <a:t>(Continuation) Strengths Based Approach</a:t>
                      </a:r>
                    </a:p>
                    <a:p>
                      <a:pPr marL="2857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500" dirty="0" smtClean="0">
                          <a:latin typeface="Gill Sans MT" panose="020B0502020104020203" pitchFamily="34" charset="0"/>
                        </a:rPr>
                        <a:t>(Continuation)</a:t>
                      </a:r>
                      <a:r>
                        <a:rPr lang="en-US" sz="1500" baseline="0" dirty="0" smtClean="0">
                          <a:latin typeface="Gill Sans MT" panose="020B0502020104020203" pitchFamily="34" charset="0"/>
                        </a:rPr>
                        <a:t> </a:t>
                      </a:r>
                      <a:r>
                        <a:rPr lang="en-US" sz="1500" dirty="0" smtClean="0">
                          <a:latin typeface="Gill Sans MT" panose="020B0502020104020203" pitchFamily="34" charset="0"/>
                        </a:rPr>
                        <a:t>Focus</a:t>
                      </a:r>
                      <a:r>
                        <a:rPr lang="en-US" sz="1500" baseline="0" dirty="0" smtClean="0">
                          <a:latin typeface="Gill Sans MT" panose="020B0502020104020203" pitchFamily="34" charset="0"/>
                        </a:rPr>
                        <a:t> on Instructional Strategies and lesson planning </a:t>
                      </a:r>
                    </a:p>
                    <a:p>
                      <a:pPr marL="2857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500" strike="noStrike" dirty="0" smtClean="0">
                          <a:latin typeface="Gill Sans MT" panose="020B0502020104020203" pitchFamily="34" charset="0"/>
                        </a:rPr>
                        <a:t>Focus</a:t>
                      </a:r>
                      <a:r>
                        <a:rPr lang="en-US" sz="1500" strike="noStrike" baseline="0" dirty="0" smtClean="0">
                          <a:latin typeface="Gill Sans MT" panose="020B0502020104020203" pitchFamily="34" charset="0"/>
                        </a:rPr>
                        <a:t> staff PD and ELD support for LTEL (Long Term English Leaners) students</a:t>
                      </a:r>
                    </a:p>
                    <a:p>
                      <a:pPr marL="2857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500" baseline="0" dirty="0" smtClean="0">
                          <a:latin typeface="Gill Sans MT" panose="020B0502020104020203" pitchFamily="34" charset="0"/>
                        </a:rPr>
                        <a:t>Work closely with MS and US DCI to integrate and  align ELD instructional support school wide</a:t>
                      </a:r>
                    </a:p>
                    <a:p>
                      <a:pPr marL="2857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500" baseline="0" dirty="0" smtClean="0">
                          <a:latin typeface="Gill Sans MT" panose="020B0502020104020203" pitchFamily="34" charset="0"/>
                        </a:rPr>
                        <a:t>Embed ELD coaching and support in tandem with coordinators , lead teachers, and consultants.</a:t>
                      </a:r>
                      <a:endParaRPr lang="en-US" sz="1500" strike="noStrike" dirty="0" smtClean="0">
                        <a:latin typeface="Gill Sans MT" panose="020B0502020104020203" pitchFamily="34" charset="0"/>
                      </a:endParaRPr>
                    </a:p>
                  </a:txBody>
                  <a:tcPr/>
                </a:tc>
                <a:extLst>
                  <a:ext uri="{0D108BD9-81ED-4DB2-BD59-A6C34878D82A}">
                    <a16:rowId xmlns:a16="http://schemas.microsoft.com/office/drawing/2014/main" val="10002"/>
                  </a:ext>
                </a:extLst>
              </a:tr>
              <a:tr h="765312">
                <a:tc>
                  <a:txBody>
                    <a:bodyPr/>
                    <a:lstStyle/>
                    <a:p>
                      <a:r>
                        <a:rPr lang="en-US" sz="1500" baseline="0" dirty="0" smtClean="0">
                          <a:latin typeface="Gill Sans MT" panose="020B0502020104020203" pitchFamily="34" charset="0"/>
                        </a:rPr>
                        <a:t>Math and PBL ELD alignment</a:t>
                      </a:r>
                    </a:p>
                  </a:txBody>
                  <a:tcPr/>
                </a:tc>
                <a:tc>
                  <a:txBody>
                    <a:bodyPr/>
                    <a:lstStyle/>
                    <a:p>
                      <a:pPr marL="285750" indent="-285750">
                        <a:buFont typeface="Arial" pitchFamily="34" charset="0"/>
                        <a:buChar char="•"/>
                      </a:pPr>
                      <a:r>
                        <a:rPr lang="en-US" sz="1500" dirty="0" smtClean="0">
                          <a:latin typeface="Gill Sans MT" panose="020B0502020104020203" pitchFamily="34" charset="0"/>
                        </a:rPr>
                        <a:t>(Continuation)</a:t>
                      </a:r>
                      <a:r>
                        <a:rPr lang="en-US" sz="1500" baseline="0" dirty="0" smtClean="0">
                          <a:latin typeface="Gill Sans MT" panose="020B0502020104020203" pitchFamily="34" charset="0"/>
                        </a:rPr>
                        <a:t> </a:t>
                      </a:r>
                      <a:r>
                        <a:rPr lang="en-US" sz="1500" dirty="0" smtClean="0">
                          <a:latin typeface="Gill Sans MT" panose="020B0502020104020203" pitchFamily="34" charset="0"/>
                        </a:rPr>
                        <a:t>Meet with teams  to</a:t>
                      </a:r>
                      <a:r>
                        <a:rPr lang="en-US" sz="1500" baseline="0" dirty="0" smtClean="0">
                          <a:latin typeface="Gill Sans MT" panose="020B0502020104020203" pitchFamily="34" charset="0"/>
                        </a:rPr>
                        <a:t> further align ELD standards with math standards</a:t>
                      </a:r>
                    </a:p>
                    <a:p>
                      <a:pPr marL="285750" indent="-285750">
                        <a:buFont typeface="Arial" pitchFamily="34" charset="0"/>
                        <a:buChar char="•"/>
                      </a:pPr>
                      <a:r>
                        <a:rPr lang="en-US" sz="1500" baseline="0" dirty="0" smtClean="0">
                          <a:latin typeface="Gill Sans MT" panose="020B0502020104020203" pitchFamily="34" charset="0"/>
                        </a:rPr>
                        <a:t>Identify PDs for ELD Math based support.</a:t>
                      </a:r>
                    </a:p>
                  </a:txBody>
                  <a:tcPr/>
                </a:tc>
                <a:extLst>
                  <a:ext uri="{0D108BD9-81ED-4DB2-BD59-A6C34878D82A}">
                    <a16:rowId xmlns:a16="http://schemas.microsoft.com/office/drawing/2014/main" val="10003"/>
                  </a:ext>
                </a:extLst>
              </a:tr>
              <a:tr h="711211">
                <a:tc>
                  <a:txBody>
                    <a:bodyPr/>
                    <a:lstStyle/>
                    <a:p>
                      <a:r>
                        <a:rPr lang="en-US" sz="1500" dirty="0" smtClean="0">
                          <a:latin typeface="Gill Sans MT" panose="020B0502020104020203" pitchFamily="34" charset="0"/>
                        </a:rPr>
                        <a:t>RFEP</a:t>
                      </a:r>
                      <a:r>
                        <a:rPr lang="en-US" sz="1500" baseline="0" dirty="0" smtClean="0">
                          <a:latin typeface="Gill Sans MT" panose="020B0502020104020203" pitchFamily="34" charset="0"/>
                        </a:rPr>
                        <a:t> Monitoring</a:t>
                      </a:r>
                    </a:p>
                    <a:p>
                      <a:endParaRPr lang="en-US" sz="1500" dirty="0" smtClean="0">
                        <a:latin typeface="Gill Sans MT" panose="020B0502020104020203" pitchFamily="34" charset="0"/>
                      </a:endParaRPr>
                    </a:p>
                  </a:txBody>
                  <a:tcPr/>
                </a:tc>
                <a:tc>
                  <a:txBody>
                    <a:bodyPr/>
                    <a:lstStyle/>
                    <a:p>
                      <a:pPr marL="285750" indent="-285750">
                        <a:buFont typeface="Arial" pitchFamily="34" charset="0"/>
                        <a:buChar char="•"/>
                      </a:pPr>
                      <a:r>
                        <a:rPr lang="en-US" sz="1500" baseline="0" dirty="0" smtClean="0">
                          <a:latin typeface="Gill Sans MT" panose="020B0502020104020203" pitchFamily="34" charset="0"/>
                        </a:rPr>
                        <a:t>(Continuation) Monitor RFEP students academic progress</a:t>
                      </a:r>
                    </a:p>
                    <a:p>
                      <a:pPr marL="285750" indent="-285750">
                        <a:buFont typeface="Arial" pitchFamily="34" charset="0"/>
                        <a:buChar char="•"/>
                      </a:pPr>
                      <a:r>
                        <a:rPr lang="en-US" sz="1500" baseline="0" dirty="0" smtClean="0">
                          <a:latin typeface="Gill Sans MT" panose="020B0502020104020203" pitchFamily="34" charset="0"/>
                        </a:rPr>
                        <a:t>(Continuation) Provide support for staff and families of RFEP students.</a:t>
                      </a:r>
                    </a:p>
                  </a:txBody>
                  <a:tcPr/>
                </a:tc>
                <a:extLst>
                  <a:ext uri="{0D108BD9-81ED-4DB2-BD59-A6C34878D82A}">
                    <a16:rowId xmlns:a16="http://schemas.microsoft.com/office/drawing/2014/main" val="10004"/>
                  </a:ext>
                </a:extLst>
              </a:tr>
            </a:tbl>
          </a:graphicData>
        </a:graphic>
      </p:graphicFrame>
      <p:sp>
        <p:nvSpPr>
          <p:cNvPr id="4" name="Slide Number Placeholder 1"/>
          <p:cNvSpPr txBox="1">
            <a:spLocks/>
          </p:cNvSpPr>
          <p:nvPr/>
        </p:nvSpPr>
        <p:spPr>
          <a:xfrm>
            <a:off x="6553200" y="6356350"/>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38</a:t>
            </a:fld>
            <a:endParaRPr lang="en-US"/>
          </a:p>
        </p:txBody>
      </p:sp>
    </p:spTree>
    <p:extLst>
      <p:ext uri="{BB962C8B-B14F-4D97-AF65-F5344CB8AC3E}">
        <p14:creationId xmlns:p14="http://schemas.microsoft.com/office/powerpoint/2010/main" val="10950957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9"/>
          <p:cNvSpPr txBox="1">
            <a:spLocks noGrp="1"/>
          </p:cNvSpPr>
          <p:nvPr>
            <p:ph type="body" idx="1"/>
          </p:nvPr>
        </p:nvSpPr>
        <p:spPr>
          <a:xfrm>
            <a:off x="0" y="2865024"/>
            <a:ext cx="9144000" cy="858837"/>
          </a:xfrm>
          <a:prstGeom prst="rect">
            <a:avLst/>
          </a:prstGeom>
          <a:noFill/>
          <a:ln>
            <a:noFill/>
          </a:ln>
        </p:spPr>
        <p:txBody>
          <a:bodyPr spcFirstLastPara="1" wrap="square" lIns="91425" tIns="45700" rIns="91425" bIns="45700" anchor="t" anchorCtr="0">
            <a:noAutofit/>
          </a:bodyPr>
          <a:lstStyle/>
          <a:p>
            <a:pPr marL="109728" indent="0" algn="ctr">
              <a:spcBef>
                <a:spcPts val="0"/>
              </a:spcBef>
            </a:pPr>
            <a:r>
              <a:rPr lang="en-US" b="1" dirty="0" smtClean="0">
                <a:latin typeface="Gill Sans MT" panose="020B0502020104020203" pitchFamily="34" charset="0"/>
              </a:rPr>
              <a:t>Goal 3</a:t>
            </a:r>
          </a:p>
          <a:p>
            <a:pPr marL="109728" indent="0" algn="ctr">
              <a:spcBef>
                <a:spcPts val="0"/>
              </a:spcBef>
            </a:pPr>
            <a:r>
              <a:rPr lang="en-US" b="1" dirty="0" smtClean="0">
                <a:latin typeface="Gill Sans MT" panose="020B0502020104020203" pitchFamily="34" charset="0"/>
              </a:rPr>
              <a:t>College </a:t>
            </a:r>
            <a:r>
              <a:rPr lang="en-US" b="1" dirty="0">
                <a:latin typeface="Gill Sans MT" panose="020B0502020104020203" pitchFamily="34" charset="0"/>
              </a:rPr>
              <a:t>and Career Readiness</a:t>
            </a:r>
          </a:p>
          <a:p>
            <a:pPr marL="109728" lvl="0" indent="0" algn="l" rtl="0">
              <a:spcBef>
                <a:spcPts val="0"/>
              </a:spcBef>
              <a:spcAft>
                <a:spcPts val="0"/>
              </a:spcAft>
              <a:buClr>
                <a:schemeClr val="dk1"/>
              </a:buClr>
              <a:buSzPts val="3200"/>
              <a:buNone/>
            </a:pPr>
            <a:endParaRPr dirty="0"/>
          </a:p>
          <a:p>
            <a:pPr marL="109728" lvl="0" indent="0" algn="l" rtl="0">
              <a:spcBef>
                <a:spcPts val="640"/>
              </a:spcBef>
              <a:spcAft>
                <a:spcPts val="0"/>
              </a:spcAft>
              <a:buClr>
                <a:schemeClr val="dk1"/>
              </a:buClr>
              <a:buSzPts val="3200"/>
              <a:buNone/>
            </a:pPr>
            <a:endParaRPr dirty="0"/>
          </a:p>
          <a:p>
            <a:pPr marL="109728" lvl="0" indent="0" algn="l" rtl="0">
              <a:spcBef>
                <a:spcPts val="640"/>
              </a:spcBef>
              <a:spcAft>
                <a:spcPts val="0"/>
              </a:spcAft>
              <a:buClr>
                <a:schemeClr val="dk1"/>
              </a:buClr>
              <a:buSzPts val="3200"/>
              <a:buNone/>
            </a:pPr>
            <a:endParaRPr dirty="0"/>
          </a:p>
          <a:p>
            <a:pPr marL="109728" lvl="0" indent="0" algn="l" rtl="0">
              <a:spcBef>
                <a:spcPts val="640"/>
              </a:spcBef>
              <a:spcAft>
                <a:spcPts val="0"/>
              </a:spcAft>
              <a:buClr>
                <a:schemeClr val="dk1"/>
              </a:buClr>
              <a:buSzPts val="3200"/>
              <a:buNone/>
            </a:pPr>
            <a:endParaRPr dirty="0"/>
          </a:p>
        </p:txBody>
      </p:sp>
      <p:sp>
        <p:nvSpPr>
          <p:cNvPr id="3" name="Slide Number Placeholder 1"/>
          <p:cNvSpPr txBox="1">
            <a:spLocks/>
          </p:cNvSpPr>
          <p:nvPr/>
        </p:nvSpPr>
        <p:spPr>
          <a:xfrm>
            <a:off x="6553200" y="6356350"/>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28600" y="1600200"/>
            <a:ext cx="8534400" cy="4525962"/>
          </a:xfrm>
          <a:prstGeom prst="rect">
            <a:avLst/>
          </a:prstGeom>
        </p:spPr>
        <p:txBody>
          <a:bodyPr>
            <a:normAutofit/>
          </a:bodyPr>
          <a:lstStyle/>
          <a:p>
            <a:pPr marL="457200" indent="-457200">
              <a:buFont typeface="Arial" panose="020B0604020202020204" pitchFamily="34" charset="0"/>
              <a:buChar char="•"/>
            </a:pPr>
            <a:r>
              <a:rPr lang="en-US" sz="2800" dirty="0" smtClean="0">
                <a:latin typeface="Gill Sans MT" panose="020B0502020104020203" pitchFamily="34" charset="0"/>
              </a:rPr>
              <a:t>Updating systems &amp; protocols in the midst of construction and moves</a:t>
            </a:r>
          </a:p>
          <a:p>
            <a:pPr marL="457200" indent="-457200">
              <a:buFont typeface="Arial" panose="020B0604020202020204" pitchFamily="34" charset="0"/>
              <a:buChar char="•"/>
            </a:pPr>
            <a:r>
              <a:rPr lang="en-US" sz="2800" dirty="0" smtClean="0">
                <a:latin typeface="Gill Sans MT" panose="020B0502020104020203" pitchFamily="34" charset="0"/>
              </a:rPr>
              <a:t>Focus on expansion and growth in Richmond and Pittsburg diverted energy that would have been spent evaluating and refining current systems in Richmond</a:t>
            </a:r>
            <a:endParaRPr lang="en-US" sz="2800" dirty="0">
              <a:latin typeface="Gill Sans MT" panose="020B0502020104020203" pitchFamily="34" charset="0"/>
            </a:endParaRPr>
          </a:p>
          <a:p>
            <a:pPr marL="457200" indent="-457200">
              <a:buFont typeface="Arial" panose="020B0604020202020204" pitchFamily="34" charset="0"/>
              <a:buChar char="•"/>
            </a:pPr>
            <a:r>
              <a:rPr lang="en-US" sz="2800" dirty="0" smtClean="0">
                <a:latin typeface="Gill Sans MT" panose="020B0502020104020203" pitchFamily="34" charset="0"/>
              </a:rPr>
              <a:t>Changing political landscape for charters has added a new layer of complexity to areas across the entire organization: school, MWAS, MWA Board, etc. </a:t>
            </a:r>
          </a:p>
          <a:p>
            <a:pPr marL="0" indent="0">
              <a:buNone/>
            </a:pPr>
            <a:endParaRPr lang="en-US" sz="2800" dirty="0" smtClean="0">
              <a:latin typeface="Gill Sans MT" panose="020B0502020104020203" pitchFamily="34" charset="0"/>
            </a:endParaRPr>
          </a:p>
        </p:txBody>
      </p:sp>
      <p:sp>
        <p:nvSpPr>
          <p:cNvPr id="3" name="Title 2"/>
          <p:cNvSpPr>
            <a:spLocks noGrp="1"/>
          </p:cNvSpPr>
          <p:nvPr>
            <p:ph type="title" idx="4294967295"/>
          </p:nvPr>
        </p:nvSpPr>
        <p:spPr>
          <a:xfrm>
            <a:off x="228600" y="227012"/>
            <a:ext cx="8229600" cy="1143000"/>
          </a:xfrm>
          <a:prstGeom prst="rect">
            <a:avLst/>
          </a:prstGeom>
        </p:spPr>
        <p:txBody>
          <a:bodyPr/>
          <a:lstStyle/>
          <a:p>
            <a:pPr algn="l"/>
            <a:r>
              <a:rPr lang="en-US" sz="3200" b="1" dirty="0" smtClean="0">
                <a:latin typeface="Gill Sans MT" panose="020B0502020104020203" pitchFamily="34" charset="0"/>
              </a:rPr>
              <a:t>Goal 1: Challenges</a:t>
            </a:r>
            <a:endParaRPr lang="en-US" sz="3200" b="1" dirty="0">
              <a:latin typeface="Gill Sans MT" panose="020B0502020104020203" pitchFamily="34"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6021241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0"/>
          <p:cNvSpPr txBox="1">
            <a:spLocks noGrp="1"/>
          </p:cNvSpPr>
          <p:nvPr>
            <p:ph type="title" idx="4294967295"/>
          </p:nvPr>
        </p:nvSpPr>
        <p:spPr>
          <a:xfrm>
            <a:off x="152400" y="274650"/>
            <a:ext cx="7696200" cy="903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900"/>
              <a:buFont typeface="Calibri"/>
              <a:buNone/>
            </a:pPr>
            <a:r>
              <a:rPr lang="en-US" sz="3200" b="1" i="0" u="none" strike="noStrike" cap="none" dirty="0">
                <a:solidFill>
                  <a:schemeClr val="dk1"/>
                </a:solidFill>
                <a:latin typeface="Gill Sans MT" panose="020B0502020104020203" pitchFamily="34" charset="0"/>
                <a:ea typeface="Calibri"/>
                <a:cs typeface="Calibri"/>
                <a:sym typeface="Calibri"/>
              </a:rPr>
              <a:t>Accomplishments</a:t>
            </a:r>
            <a:endParaRPr sz="3200" b="1" dirty="0">
              <a:solidFill>
                <a:schemeClr val="dk1"/>
              </a:solidFill>
              <a:latin typeface="Gill Sans MT" panose="020B0502020104020203" pitchFamily="34" charset="0"/>
              <a:ea typeface="Calibri"/>
              <a:cs typeface="Calibri"/>
              <a:sym typeface="Calibri"/>
            </a:endParaRPr>
          </a:p>
        </p:txBody>
      </p:sp>
      <p:sp>
        <p:nvSpPr>
          <p:cNvPr id="441" name="Google Shape;441;p60"/>
          <p:cNvSpPr txBox="1">
            <a:spLocks noGrp="1"/>
          </p:cNvSpPr>
          <p:nvPr>
            <p:ph type="body" idx="4294967295"/>
          </p:nvPr>
        </p:nvSpPr>
        <p:spPr>
          <a:xfrm>
            <a:off x="152400" y="1474914"/>
            <a:ext cx="8837100" cy="5159400"/>
          </a:xfrm>
          <a:prstGeom prst="rect">
            <a:avLst/>
          </a:prstGeom>
          <a:no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dk1"/>
              </a:buClr>
              <a:buSzPts val="2000"/>
              <a:buFont typeface="Calibri"/>
              <a:buChar char="•"/>
            </a:pPr>
            <a:r>
              <a:rPr lang="en-US" sz="1800" b="1" dirty="0" smtClean="0">
                <a:solidFill>
                  <a:schemeClr val="dk1"/>
                </a:solidFill>
                <a:latin typeface="Gill Sans MT" panose="020B0502020104020203" pitchFamily="34" charset="0"/>
                <a:ea typeface="Calibri"/>
                <a:cs typeface="Calibri"/>
                <a:sym typeface="Calibri"/>
              </a:rPr>
              <a:t>Post-secondary skills development</a:t>
            </a:r>
            <a:endParaRPr sz="1800" b="1" dirty="0" smtClean="0">
              <a:solidFill>
                <a:schemeClr val="dk1"/>
              </a:solidFill>
              <a:latin typeface="Gill Sans MT" panose="020B0502020104020203" pitchFamily="34" charset="0"/>
              <a:ea typeface="Calibri"/>
              <a:cs typeface="Calibri"/>
              <a:sym typeface="Calibri"/>
            </a:endParaRPr>
          </a:p>
          <a:p>
            <a:pPr marL="914400" marR="0" lvl="1" indent="-355600" algn="l" rtl="0">
              <a:spcBef>
                <a:spcPts val="0"/>
              </a:spcBef>
              <a:spcAft>
                <a:spcPts val="0"/>
              </a:spcAft>
              <a:buClr>
                <a:schemeClr val="dk1"/>
              </a:buClr>
              <a:buSzPts val="2000"/>
              <a:buFont typeface="Calibri"/>
              <a:buChar char="–"/>
            </a:pPr>
            <a:r>
              <a:rPr lang="en-US" sz="1800" dirty="0" smtClean="0">
                <a:solidFill>
                  <a:schemeClr val="dk1"/>
                </a:solidFill>
                <a:latin typeface="Gill Sans MT" panose="020B0502020104020203" pitchFamily="34" charset="0"/>
                <a:ea typeface="Calibri"/>
                <a:cs typeface="Calibri"/>
                <a:sym typeface="Calibri"/>
              </a:rPr>
              <a:t>Resume development through Career Services, CTE courses in healthcare</a:t>
            </a:r>
            <a:endParaRPr sz="1800" dirty="0" smtClean="0">
              <a:solidFill>
                <a:schemeClr val="dk1"/>
              </a:solidFill>
              <a:latin typeface="Gill Sans MT" panose="020B0502020104020203" pitchFamily="34" charset="0"/>
              <a:ea typeface="Calibri"/>
              <a:cs typeface="Calibri"/>
              <a:sym typeface="Calibri"/>
            </a:endParaRPr>
          </a:p>
          <a:p>
            <a:pPr marL="457200" marR="0" lvl="0" indent="-355600" algn="l" rtl="0">
              <a:spcBef>
                <a:spcPts val="0"/>
              </a:spcBef>
              <a:spcAft>
                <a:spcPts val="0"/>
              </a:spcAft>
              <a:buClr>
                <a:schemeClr val="dk1"/>
              </a:buClr>
              <a:buSzPts val="2000"/>
              <a:buFont typeface="Calibri"/>
              <a:buChar char="•"/>
            </a:pPr>
            <a:r>
              <a:rPr lang="en-US" sz="1800" b="1" dirty="0" smtClean="0">
                <a:solidFill>
                  <a:schemeClr val="dk1"/>
                </a:solidFill>
                <a:latin typeface="Gill Sans MT" panose="020B0502020104020203" pitchFamily="34" charset="0"/>
                <a:ea typeface="Calibri"/>
                <a:cs typeface="Calibri"/>
                <a:sym typeface="Calibri"/>
              </a:rPr>
              <a:t>Post-secondary </a:t>
            </a:r>
            <a:r>
              <a:rPr lang="en-US" sz="1800" b="1" dirty="0">
                <a:solidFill>
                  <a:schemeClr val="dk1"/>
                </a:solidFill>
                <a:latin typeface="Gill Sans MT" panose="020B0502020104020203" pitchFamily="34" charset="0"/>
                <a:ea typeface="Calibri"/>
                <a:cs typeface="Calibri"/>
                <a:sym typeface="Calibri"/>
              </a:rPr>
              <a:t>pathways awareness and exposure</a:t>
            </a:r>
            <a:endParaRPr sz="1800" b="1" dirty="0">
              <a:solidFill>
                <a:schemeClr val="dk1"/>
              </a:solidFill>
              <a:latin typeface="Gill Sans MT" panose="020B0502020104020203" pitchFamily="34" charset="0"/>
              <a:ea typeface="Calibri"/>
              <a:cs typeface="Calibri"/>
              <a:sym typeface="Calibri"/>
            </a:endParaRPr>
          </a:p>
          <a:p>
            <a:pPr marL="914400" marR="0" lvl="1" indent="-355600" algn="l" rtl="0">
              <a:spcBef>
                <a:spcPts val="0"/>
              </a:spcBef>
              <a:spcAft>
                <a:spcPts val="0"/>
              </a:spcAft>
              <a:buClr>
                <a:schemeClr val="dk1"/>
              </a:buClr>
              <a:buSzPts val="2000"/>
              <a:buFont typeface="Calibri"/>
              <a:buChar char="–"/>
            </a:pPr>
            <a:r>
              <a:rPr lang="en-US" sz="1800" dirty="0">
                <a:solidFill>
                  <a:schemeClr val="dk1"/>
                </a:solidFill>
                <a:latin typeface="Gill Sans MT" panose="020B0502020104020203" pitchFamily="34" charset="0"/>
                <a:ea typeface="Calibri"/>
                <a:cs typeface="Calibri"/>
                <a:sym typeface="Calibri"/>
              </a:rPr>
              <a:t>Most students demonstrating an awareness of post-secondary pathways</a:t>
            </a:r>
            <a:endParaRPr sz="1800" dirty="0">
              <a:solidFill>
                <a:schemeClr val="dk1"/>
              </a:solidFill>
              <a:latin typeface="Gill Sans MT" panose="020B0502020104020203" pitchFamily="34" charset="0"/>
              <a:ea typeface="Calibri"/>
              <a:cs typeface="Calibri"/>
              <a:sym typeface="Calibri"/>
            </a:endParaRPr>
          </a:p>
          <a:p>
            <a:pPr marL="457200" marR="0" lvl="0" indent="-355600" algn="l" rtl="0">
              <a:spcBef>
                <a:spcPts val="0"/>
              </a:spcBef>
              <a:spcAft>
                <a:spcPts val="0"/>
              </a:spcAft>
              <a:buClr>
                <a:schemeClr val="dk1"/>
              </a:buClr>
              <a:buSzPts val="2000"/>
              <a:buFont typeface="Calibri"/>
              <a:buChar char="•"/>
            </a:pPr>
            <a:r>
              <a:rPr lang="en-US" sz="1800" b="1" dirty="0">
                <a:solidFill>
                  <a:schemeClr val="dk1"/>
                </a:solidFill>
                <a:latin typeface="Gill Sans MT" panose="020B0502020104020203" pitchFamily="34" charset="0"/>
                <a:ea typeface="Calibri"/>
                <a:cs typeface="Calibri"/>
                <a:sym typeface="Calibri"/>
              </a:rPr>
              <a:t>Family outreach</a:t>
            </a:r>
            <a:endParaRPr sz="1800" b="1" dirty="0">
              <a:solidFill>
                <a:schemeClr val="dk1"/>
              </a:solidFill>
              <a:latin typeface="Gill Sans MT" panose="020B0502020104020203" pitchFamily="34" charset="0"/>
              <a:ea typeface="Calibri"/>
              <a:cs typeface="Calibri"/>
              <a:sym typeface="Calibri"/>
            </a:endParaRPr>
          </a:p>
          <a:p>
            <a:pPr marL="914400" marR="0" lvl="1" indent="-355600" algn="l" rtl="0">
              <a:spcBef>
                <a:spcPts val="0"/>
              </a:spcBef>
              <a:spcAft>
                <a:spcPts val="0"/>
              </a:spcAft>
              <a:buClr>
                <a:schemeClr val="dk1"/>
              </a:buClr>
              <a:buSzPts val="2000"/>
              <a:buFont typeface="Calibri"/>
              <a:buChar char="–"/>
            </a:pPr>
            <a:r>
              <a:rPr lang="en-US" sz="1800" dirty="0">
                <a:solidFill>
                  <a:schemeClr val="dk1"/>
                </a:solidFill>
                <a:latin typeface="Gill Sans MT" panose="020B0502020104020203" pitchFamily="34" charset="0"/>
                <a:ea typeface="Calibri"/>
                <a:cs typeface="Calibri"/>
                <a:sym typeface="Calibri"/>
              </a:rPr>
              <a:t>CCC staff present at all Parent Meetings, Board Meetings, and CAP events</a:t>
            </a:r>
            <a:endParaRPr sz="1800" dirty="0">
              <a:solidFill>
                <a:schemeClr val="dk1"/>
              </a:solidFill>
              <a:latin typeface="Gill Sans MT" panose="020B0502020104020203" pitchFamily="34" charset="0"/>
              <a:ea typeface="Calibri"/>
              <a:cs typeface="Calibri"/>
              <a:sym typeface="Calibri"/>
            </a:endParaRPr>
          </a:p>
          <a:p>
            <a:pPr marL="457200" marR="0" lvl="0" indent="-355600" algn="l" rtl="0">
              <a:spcBef>
                <a:spcPts val="0"/>
              </a:spcBef>
              <a:spcAft>
                <a:spcPts val="0"/>
              </a:spcAft>
              <a:buClr>
                <a:schemeClr val="dk1"/>
              </a:buClr>
              <a:buSzPts val="2000"/>
              <a:buFont typeface="Calibri"/>
              <a:buChar char="•"/>
            </a:pPr>
            <a:r>
              <a:rPr lang="en-US" sz="1800" b="1" dirty="0">
                <a:solidFill>
                  <a:schemeClr val="dk1"/>
                </a:solidFill>
                <a:latin typeface="Gill Sans MT" panose="020B0502020104020203" pitchFamily="34" charset="0"/>
                <a:ea typeface="Calibri"/>
                <a:cs typeface="Calibri"/>
                <a:sym typeface="Calibri"/>
              </a:rPr>
              <a:t>Test preparation</a:t>
            </a:r>
            <a:endParaRPr sz="1800" b="1" dirty="0">
              <a:solidFill>
                <a:schemeClr val="dk1"/>
              </a:solidFill>
              <a:latin typeface="Gill Sans MT" panose="020B0502020104020203" pitchFamily="34" charset="0"/>
              <a:ea typeface="Calibri"/>
              <a:cs typeface="Calibri"/>
              <a:sym typeface="Calibri"/>
            </a:endParaRPr>
          </a:p>
          <a:p>
            <a:pPr marL="914400" marR="0" lvl="1" indent="-355600" algn="l" rtl="0">
              <a:spcBef>
                <a:spcPts val="0"/>
              </a:spcBef>
              <a:spcAft>
                <a:spcPts val="0"/>
              </a:spcAft>
              <a:buClr>
                <a:schemeClr val="dk1"/>
              </a:buClr>
              <a:buSzPts val="2000"/>
              <a:buFont typeface="Calibri"/>
              <a:buChar char="–"/>
            </a:pPr>
            <a:r>
              <a:rPr lang="en-US" sz="1800" dirty="0">
                <a:solidFill>
                  <a:schemeClr val="dk1"/>
                </a:solidFill>
                <a:latin typeface="Gill Sans MT" panose="020B0502020104020203" pitchFamily="34" charset="0"/>
                <a:ea typeface="Calibri"/>
                <a:cs typeface="Calibri"/>
                <a:sym typeface="Calibri"/>
              </a:rPr>
              <a:t>Differentiated test prep for juniors; PD for Upper School Leadership</a:t>
            </a:r>
            <a:endParaRPr sz="1800" dirty="0">
              <a:solidFill>
                <a:schemeClr val="dk1"/>
              </a:solidFill>
              <a:latin typeface="Gill Sans MT" panose="020B0502020104020203" pitchFamily="34" charset="0"/>
              <a:ea typeface="Calibri"/>
              <a:cs typeface="Calibri"/>
              <a:sym typeface="Calibri"/>
            </a:endParaRPr>
          </a:p>
          <a:p>
            <a:pPr marL="457200" marR="0" lvl="0" indent="-355600" algn="l" rtl="0">
              <a:spcBef>
                <a:spcPts val="0"/>
              </a:spcBef>
              <a:spcAft>
                <a:spcPts val="0"/>
              </a:spcAft>
              <a:buClr>
                <a:schemeClr val="dk1"/>
              </a:buClr>
              <a:buSzPts val="2000"/>
              <a:buFont typeface="Calibri"/>
              <a:buChar char="•"/>
            </a:pPr>
            <a:r>
              <a:rPr lang="en-US" sz="1800" b="1" dirty="0">
                <a:solidFill>
                  <a:schemeClr val="dk1"/>
                </a:solidFill>
                <a:latin typeface="Gill Sans MT" panose="020B0502020104020203" pitchFamily="34" charset="0"/>
                <a:ea typeface="Calibri"/>
                <a:cs typeface="Calibri"/>
                <a:sym typeface="Calibri"/>
              </a:rPr>
              <a:t>Enrichment opportunities</a:t>
            </a:r>
            <a:endParaRPr sz="1800" b="1" dirty="0">
              <a:solidFill>
                <a:schemeClr val="dk1"/>
              </a:solidFill>
              <a:latin typeface="Gill Sans MT" panose="020B0502020104020203" pitchFamily="34" charset="0"/>
              <a:ea typeface="Calibri"/>
              <a:cs typeface="Calibri"/>
              <a:sym typeface="Calibri"/>
            </a:endParaRPr>
          </a:p>
          <a:p>
            <a:pPr marL="914400" marR="0" lvl="1" indent="-355600" algn="l" rtl="0">
              <a:spcBef>
                <a:spcPts val="0"/>
              </a:spcBef>
              <a:spcAft>
                <a:spcPts val="0"/>
              </a:spcAft>
              <a:buClr>
                <a:schemeClr val="dk1"/>
              </a:buClr>
              <a:buSzPts val="2000"/>
              <a:buFont typeface="Calibri"/>
              <a:buChar char="–"/>
            </a:pPr>
            <a:r>
              <a:rPr lang="en-US" sz="1800" dirty="0">
                <a:solidFill>
                  <a:schemeClr val="dk1"/>
                </a:solidFill>
                <a:latin typeface="Gill Sans MT" panose="020B0502020104020203" pitchFamily="34" charset="0"/>
                <a:ea typeface="Calibri"/>
                <a:cs typeface="Calibri"/>
                <a:sym typeface="Calibri"/>
              </a:rPr>
              <a:t>Summer Showcase to share summer extracurricular activity plans</a:t>
            </a:r>
            <a:endParaRPr sz="1800" dirty="0">
              <a:solidFill>
                <a:schemeClr val="dk1"/>
              </a:solidFill>
              <a:latin typeface="Gill Sans MT" panose="020B0502020104020203" pitchFamily="34" charset="0"/>
              <a:ea typeface="Calibri"/>
              <a:cs typeface="Calibri"/>
              <a:sym typeface="Calibri"/>
            </a:endParaRPr>
          </a:p>
          <a:p>
            <a:pPr marL="457200" marR="0" lvl="0" indent="-355600" algn="l" rtl="0">
              <a:spcBef>
                <a:spcPts val="0"/>
              </a:spcBef>
              <a:spcAft>
                <a:spcPts val="0"/>
              </a:spcAft>
              <a:buClr>
                <a:schemeClr val="dk1"/>
              </a:buClr>
              <a:buSzPts val="2000"/>
              <a:buFont typeface="Calibri"/>
              <a:buChar char="•"/>
            </a:pPr>
            <a:r>
              <a:rPr lang="en-US" sz="1800" b="1" dirty="0">
                <a:solidFill>
                  <a:schemeClr val="dk1"/>
                </a:solidFill>
                <a:latin typeface="Gill Sans MT" panose="020B0502020104020203" pitchFamily="34" charset="0"/>
                <a:ea typeface="Calibri"/>
                <a:cs typeface="Calibri"/>
                <a:sym typeface="Calibri"/>
              </a:rPr>
              <a:t>Individual self-assessment, goal-setting, and guidance</a:t>
            </a:r>
            <a:endParaRPr sz="1800" b="1" dirty="0">
              <a:solidFill>
                <a:schemeClr val="dk1"/>
              </a:solidFill>
              <a:latin typeface="Gill Sans MT" panose="020B0502020104020203" pitchFamily="34" charset="0"/>
              <a:ea typeface="Calibri"/>
              <a:cs typeface="Calibri"/>
              <a:sym typeface="Calibri"/>
            </a:endParaRPr>
          </a:p>
          <a:p>
            <a:pPr marL="914400" marR="0" lvl="1" indent="-355600" algn="l" rtl="0">
              <a:spcBef>
                <a:spcPts val="0"/>
              </a:spcBef>
              <a:spcAft>
                <a:spcPts val="0"/>
              </a:spcAft>
              <a:buClr>
                <a:schemeClr val="dk1"/>
              </a:buClr>
              <a:buSzPts val="2000"/>
              <a:buFont typeface="Calibri"/>
              <a:buChar char="–"/>
            </a:pPr>
            <a:r>
              <a:rPr lang="en-US" sz="1800" dirty="0">
                <a:solidFill>
                  <a:schemeClr val="dk1"/>
                </a:solidFill>
                <a:latin typeface="Gill Sans MT" panose="020B0502020104020203" pitchFamily="34" charset="0"/>
                <a:ea typeface="Calibri"/>
                <a:cs typeface="Calibri"/>
                <a:sym typeface="Calibri"/>
              </a:rPr>
              <a:t>All Upper School students receiving multiple 1:1 or small-group sessions</a:t>
            </a:r>
            <a:endParaRPr sz="1800" dirty="0">
              <a:solidFill>
                <a:schemeClr val="dk1"/>
              </a:solidFill>
              <a:latin typeface="Gill Sans MT" panose="020B0502020104020203" pitchFamily="34" charset="0"/>
              <a:ea typeface="Calibri"/>
              <a:cs typeface="Calibri"/>
              <a:sym typeface="Calibri"/>
            </a:endParaRPr>
          </a:p>
          <a:p>
            <a:pPr marL="457200" marR="0" lvl="0" indent="-355600" algn="l" rtl="0">
              <a:spcBef>
                <a:spcPts val="0"/>
              </a:spcBef>
              <a:spcAft>
                <a:spcPts val="0"/>
              </a:spcAft>
              <a:buClr>
                <a:schemeClr val="dk1"/>
              </a:buClr>
              <a:buSzPts val="2000"/>
              <a:buFont typeface="Calibri"/>
              <a:buChar char="•"/>
            </a:pPr>
            <a:r>
              <a:rPr lang="en-US" sz="1800" b="1" dirty="0">
                <a:solidFill>
                  <a:schemeClr val="dk1"/>
                </a:solidFill>
                <a:latin typeface="Gill Sans MT" panose="020B0502020104020203" pitchFamily="34" charset="0"/>
                <a:ea typeface="Calibri"/>
                <a:cs typeface="Calibri"/>
                <a:sym typeface="Calibri"/>
              </a:rPr>
              <a:t>Professional development</a:t>
            </a:r>
            <a:endParaRPr sz="1800" b="1" dirty="0">
              <a:solidFill>
                <a:schemeClr val="dk1"/>
              </a:solidFill>
              <a:latin typeface="Gill Sans MT" panose="020B0502020104020203" pitchFamily="34" charset="0"/>
              <a:ea typeface="Calibri"/>
              <a:cs typeface="Calibri"/>
              <a:sym typeface="Calibri"/>
            </a:endParaRPr>
          </a:p>
          <a:p>
            <a:pPr marL="914400" marR="0" lvl="1" indent="-355600" algn="l" rtl="0">
              <a:spcBef>
                <a:spcPts val="0"/>
              </a:spcBef>
              <a:spcAft>
                <a:spcPts val="0"/>
              </a:spcAft>
              <a:buClr>
                <a:schemeClr val="dk1"/>
              </a:buClr>
              <a:buSzPts val="2000"/>
              <a:buFont typeface="Calibri"/>
              <a:buChar char="–"/>
            </a:pPr>
            <a:r>
              <a:rPr lang="en-US" sz="1800" dirty="0">
                <a:solidFill>
                  <a:schemeClr val="dk1"/>
                </a:solidFill>
                <a:latin typeface="Gill Sans MT" panose="020B0502020104020203" pitchFamily="34" charset="0"/>
                <a:ea typeface="Calibri"/>
                <a:cs typeface="Calibri"/>
                <a:sym typeface="Calibri"/>
              </a:rPr>
              <a:t>College Readiness Summit for Leadership; August PD for faculty and staff</a:t>
            </a:r>
            <a:endParaRPr sz="1800" dirty="0">
              <a:solidFill>
                <a:schemeClr val="dk1"/>
              </a:solidFill>
              <a:latin typeface="Gill Sans MT" panose="020B0502020104020203" pitchFamily="34" charset="0"/>
              <a:ea typeface="Calibri"/>
              <a:cs typeface="Calibri"/>
              <a:sym typeface="Calibri"/>
            </a:endParaRPr>
          </a:p>
          <a:p>
            <a:pPr marL="457200" marR="0" lvl="0" indent="-355600" algn="l" rtl="0">
              <a:spcBef>
                <a:spcPts val="0"/>
              </a:spcBef>
              <a:spcAft>
                <a:spcPts val="0"/>
              </a:spcAft>
              <a:buClr>
                <a:schemeClr val="dk1"/>
              </a:buClr>
              <a:buSzPts val="2000"/>
              <a:buFont typeface="Calibri"/>
              <a:buChar char="•"/>
            </a:pPr>
            <a:r>
              <a:rPr lang="en-US" sz="1800" b="1" dirty="0">
                <a:solidFill>
                  <a:schemeClr val="dk1"/>
                </a:solidFill>
                <a:latin typeface="Gill Sans MT" panose="020B0502020104020203" pitchFamily="34" charset="0"/>
                <a:ea typeface="Calibri"/>
                <a:cs typeface="Calibri"/>
                <a:sym typeface="Calibri"/>
              </a:rPr>
              <a:t>MWA-MWCAP transition program</a:t>
            </a:r>
            <a:endParaRPr sz="1800" b="1" dirty="0">
              <a:solidFill>
                <a:schemeClr val="dk1"/>
              </a:solidFill>
              <a:latin typeface="Gill Sans MT" panose="020B0502020104020203" pitchFamily="34" charset="0"/>
              <a:ea typeface="Calibri"/>
              <a:cs typeface="Calibri"/>
              <a:sym typeface="Calibri"/>
            </a:endParaRPr>
          </a:p>
          <a:p>
            <a:pPr marL="914400" marR="0" lvl="1" indent="-355600" algn="l" rtl="0">
              <a:spcBef>
                <a:spcPts val="0"/>
              </a:spcBef>
              <a:spcAft>
                <a:spcPts val="0"/>
              </a:spcAft>
              <a:buClr>
                <a:schemeClr val="dk1"/>
              </a:buClr>
              <a:buSzPts val="2000"/>
              <a:buFont typeface="Calibri"/>
              <a:buChar char="–"/>
            </a:pPr>
            <a:r>
              <a:rPr lang="en-US" sz="1800" dirty="0">
                <a:solidFill>
                  <a:schemeClr val="dk1"/>
                </a:solidFill>
                <a:latin typeface="Gill Sans MT" panose="020B0502020104020203" pitchFamily="34" charset="0"/>
                <a:ea typeface="Calibri"/>
                <a:cs typeface="Calibri"/>
                <a:sym typeface="Calibri"/>
              </a:rPr>
              <a:t>End-to-end transition, approx. 75% four-year; 20% community college</a:t>
            </a:r>
            <a:endParaRPr sz="1800" dirty="0">
              <a:solidFill>
                <a:schemeClr val="dk1"/>
              </a:solidFill>
              <a:latin typeface="Gill Sans MT" panose="020B0502020104020203" pitchFamily="34" charset="0"/>
              <a:ea typeface="Calibri"/>
              <a:cs typeface="Calibri"/>
              <a:sym typeface="Calibri"/>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1"/>
          <p:cNvSpPr txBox="1">
            <a:spLocks noGrp="1"/>
          </p:cNvSpPr>
          <p:nvPr>
            <p:ph type="title"/>
          </p:nvPr>
        </p:nvSpPr>
        <p:spPr>
          <a:xfrm>
            <a:off x="152400" y="274650"/>
            <a:ext cx="7696200" cy="903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900"/>
              <a:buFont typeface="Calibri"/>
              <a:buNone/>
            </a:pPr>
            <a:r>
              <a:rPr lang="en-US" sz="3200" b="1" dirty="0">
                <a:solidFill>
                  <a:schemeClr val="dk1"/>
                </a:solidFill>
                <a:latin typeface="Gill Sans MT" panose="020B0502020104020203" pitchFamily="34" charset="0"/>
                <a:ea typeface="Calibri"/>
                <a:cs typeface="Calibri"/>
                <a:sym typeface="Calibri"/>
              </a:rPr>
              <a:t>Challenges</a:t>
            </a:r>
            <a:endParaRPr sz="3200" b="1" dirty="0">
              <a:solidFill>
                <a:schemeClr val="dk1"/>
              </a:solidFill>
              <a:latin typeface="Gill Sans MT" panose="020B0502020104020203" pitchFamily="34" charset="0"/>
              <a:ea typeface="Calibri"/>
              <a:cs typeface="Calibri"/>
              <a:sym typeface="Calibri"/>
            </a:endParaRPr>
          </a:p>
        </p:txBody>
      </p:sp>
      <p:sp>
        <p:nvSpPr>
          <p:cNvPr id="450" name="Google Shape;450;p61"/>
          <p:cNvSpPr txBox="1">
            <a:spLocks noGrp="1"/>
          </p:cNvSpPr>
          <p:nvPr>
            <p:ph type="body" idx="1"/>
          </p:nvPr>
        </p:nvSpPr>
        <p:spPr>
          <a:xfrm>
            <a:off x="152400" y="1447800"/>
            <a:ext cx="8837100" cy="5159400"/>
          </a:xfrm>
          <a:prstGeom prst="rect">
            <a:avLst/>
          </a:prstGeom>
          <a:noFill/>
          <a:ln>
            <a:noFill/>
          </a:ln>
        </p:spPr>
        <p:txBody>
          <a:bodyPr spcFirstLastPara="1" wrap="square" lIns="91425" tIns="45700" rIns="91425" bIns="45700" anchor="t" anchorCtr="0">
            <a:noAutofit/>
          </a:bodyPr>
          <a:lstStyle/>
          <a:p>
            <a:pPr marL="457200" lvl="0" indent="-355600" algn="l" rtl="0">
              <a:spcBef>
                <a:spcPts val="0"/>
              </a:spcBef>
              <a:spcAft>
                <a:spcPts val="0"/>
              </a:spcAft>
              <a:buClr>
                <a:schemeClr val="dk1"/>
              </a:buClr>
              <a:buSzPts val="2000"/>
              <a:buFont typeface="Calibri"/>
              <a:buChar char="•"/>
            </a:pPr>
            <a:r>
              <a:rPr lang="en-US" sz="2400" b="1" dirty="0">
                <a:solidFill>
                  <a:schemeClr val="dk1"/>
                </a:solidFill>
                <a:latin typeface="Gill Sans MT" panose="020B0502020104020203" pitchFamily="34" charset="0"/>
                <a:ea typeface="Calibri"/>
                <a:cs typeface="Calibri"/>
                <a:sym typeface="Calibri"/>
              </a:rPr>
              <a:t>Curriculum</a:t>
            </a:r>
            <a:endParaRPr sz="2400" b="1" dirty="0">
              <a:solidFill>
                <a:schemeClr val="dk1"/>
              </a:solidFill>
              <a:latin typeface="Gill Sans MT" panose="020B0502020104020203" pitchFamily="34" charset="0"/>
              <a:ea typeface="Calibri"/>
              <a:cs typeface="Calibri"/>
              <a:sym typeface="Calibri"/>
            </a:endParaRPr>
          </a:p>
          <a:p>
            <a:pPr marL="914400" lvl="1" indent="-355600" algn="l" rtl="0">
              <a:spcBef>
                <a:spcPts val="0"/>
              </a:spcBef>
              <a:spcAft>
                <a:spcPts val="0"/>
              </a:spcAft>
              <a:buClr>
                <a:schemeClr val="dk1"/>
              </a:buClr>
              <a:buSzPts val="2000"/>
              <a:buFont typeface="Calibri"/>
              <a:buChar char="–"/>
            </a:pPr>
            <a:r>
              <a:rPr lang="en-US" sz="2400" dirty="0">
                <a:solidFill>
                  <a:schemeClr val="dk1"/>
                </a:solidFill>
                <a:latin typeface="Gill Sans MT" panose="020B0502020104020203" pitchFamily="34" charset="0"/>
                <a:ea typeface="Calibri"/>
                <a:cs typeface="Calibri"/>
                <a:sym typeface="Calibri"/>
              </a:rPr>
              <a:t>Seeking to strengthen the learning outcomes of advisory </a:t>
            </a:r>
            <a:endParaRPr sz="2400" dirty="0">
              <a:solidFill>
                <a:schemeClr val="dk1"/>
              </a:solidFill>
              <a:latin typeface="Gill Sans MT" panose="020B0502020104020203" pitchFamily="34" charset="0"/>
              <a:ea typeface="Calibri"/>
              <a:cs typeface="Calibri"/>
              <a:sym typeface="Calibri"/>
            </a:endParaRPr>
          </a:p>
          <a:p>
            <a:pPr marL="914400" lvl="1" indent="-355600" algn="l" rtl="0">
              <a:spcBef>
                <a:spcPts val="0"/>
              </a:spcBef>
              <a:spcAft>
                <a:spcPts val="0"/>
              </a:spcAft>
              <a:buClr>
                <a:schemeClr val="dk1"/>
              </a:buClr>
              <a:buSzPts val="2000"/>
              <a:buFont typeface="Calibri"/>
              <a:buChar char="–"/>
            </a:pPr>
            <a:r>
              <a:rPr lang="en-US" sz="2400" dirty="0">
                <a:solidFill>
                  <a:schemeClr val="dk1"/>
                </a:solidFill>
                <a:latin typeface="Gill Sans MT" panose="020B0502020104020203" pitchFamily="34" charset="0"/>
                <a:ea typeface="Calibri"/>
                <a:cs typeface="Calibri"/>
                <a:sym typeface="Calibri"/>
              </a:rPr>
              <a:t>Refine dual enrollment program so that more students are able to fulfill graduation requirements through outside </a:t>
            </a:r>
            <a:r>
              <a:rPr lang="en-US" sz="2400" dirty="0" smtClean="0">
                <a:solidFill>
                  <a:schemeClr val="dk1"/>
                </a:solidFill>
                <a:latin typeface="Gill Sans MT" panose="020B0502020104020203" pitchFamily="34" charset="0"/>
                <a:ea typeface="Calibri"/>
                <a:cs typeface="Calibri"/>
                <a:sym typeface="Calibri"/>
              </a:rPr>
              <a:t>institutions</a:t>
            </a:r>
          </a:p>
          <a:p>
            <a:pPr marL="558800" lvl="1" algn="l" rtl="0">
              <a:spcBef>
                <a:spcPts val="0"/>
              </a:spcBef>
              <a:spcAft>
                <a:spcPts val="0"/>
              </a:spcAft>
              <a:buClr>
                <a:schemeClr val="dk1"/>
              </a:buClr>
              <a:buSzPts val="2000"/>
            </a:pPr>
            <a:endParaRPr sz="2400" dirty="0">
              <a:solidFill>
                <a:schemeClr val="dk1"/>
              </a:solidFill>
              <a:latin typeface="Gill Sans MT" panose="020B0502020104020203" pitchFamily="34" charset="0"/>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US" sz="2400" b="1" dirty="0">
                <a:solidFill>
                  <a:schemeClr val="dk1"/>
                </a:solidFill>
                <a:latin typeface="Gill Sans MT" panose="020B0502020104020203" pitchFamily="34" charset="0"/>
                <a:ea typeface="Calibri"/>
                <a:cs typeface="Calibri"/>
                <a:sym typeface="Calibri"/>
              </a:rPr>
              <a:t>Post-secondary pathways awareness and exposure</a:t>
            </a:r>
            <a:endParaRPr sz="2400" b="1" dirty="0">
              <a:solidFill>
                <a:schemeClr val="dk1"/>
              </a:solidFill>
              <a:latin typeface="Gill Sans MT" panose="020B0502020104020203" pitchFamily="34" charset="0"/>
              <a:ea typeface="Calibri"/>
              <a:cs typeface="Calibri"/>
              <a:sym typeface="Calibri"/>
            </a:endParaRPr>
          </a:p>
          <a:p>
            <a:pPr marL="914400" lvl="1" indent="-355600" algn="l" rtl="0">
              <a:spcBef>
                <a:spcPts val="0"/>
              </a:spcBef>
              <a:spcAft>
                <a:spcPts val="0"/>
              </a:spcAft>
              <a:buClr>
                <a:schemeClr val="dk1"/>
              </a:buClr>
              <a:buSzPts val="2000"/>
              <a:buFont typeface="Calibri"/>
              <a:buChar char="–"/>
            </a:pPr>
            <a:r>
              <a:rPr lang="en-US" sz="2400" dirty="0">
                <a:solidFill>
                  <a:schemeClr val="dk1"/>
                </a:solidFill>
                <a:latin typeface="Gill Sans MT" panose="020B0502020104020203" pitchFamily="34" charset="0"/>
                <a:ea typeface="Calibri"/>
                <a:cs typeface="Calibri"/>
                <a:sym typeface="Calibri"/>
              </a:rPr>
              <a:t>Fully utilize the study trip budget line through college campus and workplace visits</a:t>
            </a:r>
            <a:endParaRPr sz="2400" dirty="0">
              <a:solidFill>
                <a:schemeClr val="dk1"/>
              </a:solidFill>
              <a:latin typeface="Gill Sans MT" panose="020B0502020104020203" pitchFamily="34" charset="0"/>
              <a:ea typeface="Calibri"/>
              <a:cs typeface="Calibri"/>
              <a:sym typeface="Calibri"/>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2"/>
          <p:cNvSpPr txBox="1">
            <a:spLocks noGrp="1"/>
          </p:cNvSpPr>
          <p:nvPr>
            <p:ph type="title"/>
          </p:nvPr>
        </p:nvSpPr>
        <p:spPr>
          <a:xfrm>
            <a:off x="152400" y="274650"/>
            <a:ext cx="7696200" cy="903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900"/>
              <a:buFont typeface="Calibri"/>
              <a:buNone/>
            </a:pPr>
            <a:r>
              <a:rPr lang="en-US" sz="3200" b="1" dirty="0">
                <a:solidFill>
                  <a:schemeClr val="dk1"/>
                </a:solidFill>
                <a:latin typeface="Gill Sans MT" panose="020B0502020104020203" pitchFamily="34" charset="0"/>
                <a:ea typeface="Calibri"/>
                <a:cs typeface="Calibri"/>
                <a:sym typeface="Calibri"/>
              </a:rPr>
              <a:t>Reflections and Year 6 Priorities</a:t>
            </a:r>
            <a:endParaRPr sz="3200" b="1" dirty="0">
              <a:solidFill>
                <a:schemeClr val="dk1"/>
              </a:solidFill>
              <a:latin typeface="Gill Sans MT" panose="020B0502020104020203" pitchFamily="34" charset="0"/>
              <a:ea typeface="Calibri"/>
              <a:cs typeface="Calibri"/>
              <a:sym typeface="Calibri"/>
            </a:endParaRPr>
          </a:p>
        </p:txBody>
      </p:sp>
      <p:sp>
        <p:nvSpPr>
          <p:cNvPr id="459" name="Google Shape;459;p62"/>
          <p:cNvSpPr txBox="1">
            <a:spLocks noGrp="1"/>
          </p:cNvSpPr>
          <p:nvPr>
            <p:ph type="body" idx="1"/>
          </p:nvPr>
        </p:nvSpPr>
        <p:spPr>
          <a:xfrm>
            <a:off x="152400" y="1447800"/>
            <a:ext cx="8837100" cy="5159400"/>
          </a:xfrm>
          <a:prstGeom prst="rect">
            <a:avLst/>
          </a:prstGeom>
          <a:noFill/>
          <a:ln>
            <a:noFill/>
          </a:ln>
        </p:spPr>
        <p:txBody>
          <a:bodyPr spcFirstLastPara="1" wrap="square" lIns="91425" tIns="45700" rIns="91425" bIns="45700" anchor="t" anchorCtr="0">
            <a:noAutofit/>
          </a:bodyPr>
          <a:lstStyle/>
          <a:p>
            <a:pPr marL="457200" lvl="0" indent="-355600" algn="just" rtl="0">
              <a:spcBef>
                <a:spcPts val="0"/>
              </a:spcBef>
              <a:spcAft>
                <a:spcPts val="0"/>
              </a:spcAft>
              <a:buClr>
                <a:schemeClr val="dk1"/>
              </a:buClr>
              <a:buSzPts val="2000"/>
              <a:buFont typeface="Calibri"/>
              <a:buChar char="•"/>
            </a:pPr>
            <a:r>
              <a:rPr lang="en-US" sz="2000" b="1" dirty="0">
                <a:solidFill>
                  <a:schemeClr val="dk1"/>
                </a:solidFill>
                <a:latin typeface="Gill Sans MT" panose="020B0502020104020203" pitchFamily="34" charset="0"/>
                <a:ea typeface="Calibri"/>
                <a:cs typeface="Calibri"/>
                <a:sym typeface="Calibri"/>
              </a:rPr>
              <a:t>Curriculum</a:t>
            </a:r>
            <a:endParaRPr sz="2000" b="1" dirty="0">
              <a:solidFill>
                <a:schemeClr val="dk1"/>
              </a:solidFill>
              <a:latin typeface="Gill Sans MT" panose="020B0502020104020203" pitchFamily="34" charset="0"/>
              <a:ea typeface="Calibri"/>
              <a:cs typeface="Calibri"/>
              <a:sym typeface="Calibri"/>
            </a:endParaRPr>
          </a:p>
          <a:p>
            <a:pPr marL="914400" lvl="1" indent="-355600" algn="just" rtl="0">
              <a:spcBef>
                <a:spcPts val="0"/>
              </a:spcBef>
              <a:spcAft>
                <a:spcPts val="0"/>
              </a:spcAft>
              <a:buClr>
                <a:schemeClr val="dk1"/>
              </a:buClr>
              <a:buSzPts val="2000"/>
              <a:buFont typeface="Calibri"/>
              <a:buChar char="–"/>
            </a:pPr>
            <a:r>
              <a:rPr lang="en-US" sz="2000" dirty="0">
                <a:solidFill>
                  <a:schemeClr val="dk1"/>
                </a:solidFill>
                <a:latin typeface="Gill Sans MT" panose="020B0502020104020203" pitchFamily="34" charset="0"/>
                <a:ea typeface="Calibri"/>
                <a:cs typeface="Calibri"/>
                <a:sym typeface="Calibri"/>
              </a:rPr>
              <a:t>Strengthen the learning outcomes of advisory</a:t>
            </a:r>
            <a:endParaRPr sz="2000" dirty="0">
              <a:solidFill>
                <a:schemeClr val="dk1"/>
              </a:solidFill>
              <a:latin typeface="Gill Sans MT" panose="020B0502020104020203" pitchFamily="34" charset="0"/>
              <a:ea typeface="Calibri"/>
              <a:cs typeface="Calibri"/>
              <a:sym typeface="Calibri"/>
            </a:endParaRPr>
          </a:p>
          <a:p>
            <a:pPr marL="914400" lvl="1" indent="-355600" algn="just" rtl="0">
              <a:spcBef>
                <a:spcPts val="0"/>
              </a:spcBef>
              <a:spcAft>
                <a:spcPts val="0"/>
              </a:spcAft>
              <a:buClr>
                <a:schemeClr val="dk1"/>
              </a:buClr>
              <a:buSzPts val="2000"/>
              <a:buFont typeface="Calibri"/>
              <a:buChar char="–"/>
            </a:pPr>
            <a:r>
              <a:rPr lang="en-US" sz="2000" dirty="0">
                <a:solidFill>
                  <a:schemeClr val="dk1"/>
                </a:solidFill>
                <a:latin typeface="Gill Sans MT" panose="020B0502020104020203" pitchFamily="34" charset="0"/>
                <a:ea typeface="Calibri"/>
                <a:cs typeface="Calibri"/>
                <a:sym typeface="Calibri"/>
              </a:rPr>
              <a:t>Refine dual enrollment program so that more students are able to fulfill graduation requirements through outside institutions</a:t>
            </a:r>
            <a:endParaRPr sz="2000" dirty="0">
              <a:solidFill>
                <a:schemeClr val="dk1"/>
              </a:solidFill>
              <a:latin typeface="Gill Sans MT" panose="020B0502020104020203" pitchFamily="34" charset="0"/>
              <a:ea typeface="Calibri"/>
              <a:cs typeface="Calibri"/>
              <a:sym typeface="Calibri"/>
            </a:endParaRPr>
          </a:p>
          <a:p>
            <a:pPr marL="914400" lvl="1" indent="-355600" algn="just" rtl="0">
              <a:spcBef>
                <a:spcPts val="0"/>
              </a:spcBef>
              <a:spcAft>
                <a:spcPts val="0"/>
              </a:spcAft>
              <a:buClr>
                <a:schemeClr val="dk1"/>
              </a:buClr>
              <a:buSzPts val="2000"/>
              <a:buFont typeface="Calibri"/>
              <a:buChar char="–"/>
            </a:pPr>
            <a:r>
              <a:rPr lang="en-US" sz="2000" dirty="0">
                <a:solidFill>
                  <a:schemeClr val="dk1"/>
                </a:solidFill>
                <a:latin typeface="Gill Sans MT" panose="020B0502020104020203" pitchFamily="34" charset="0"/>
                <a:ea typeface="Calibri"/>
                <a:cs typeface="Calibri"/>
                <a:sym typeface="Calibri"/>
              </a:rPr>
              <a:t>Increase family awareness of curricular options and their impact on post-secondary pathways through a course catalog</a:t>
            </a:r>
            <a:endParaRPr sz="2000" dirty="0">
              <a:solidFill>
                <a:schemeClr val="dk1"/>
              </a:solidFill>
              <a:latin typeface="Gill Sans MT" panose="020B0502020104020203" pitchFamily="34" charset="0"/>
              <a:ea typeface="Calibri"/>
              <a:cs typeface="Calibri"/>
              <a:sym typeface="Calibri"/>
            </a:endParaRPr>
          </a:p>
          <a:p>
            <a:pPr marL="457200" lvl="0" indent="-355600" algn="just" rtl="0">
              <a:spcBef>
                <a:spcPts val="0"/>
              </a:spcBef>
              <a:spcAft>
                <a:spcPts val="0"/>
              </a:spcAft>
              <a:buClr>
                <a:schemeClr val="dk1"/>
              </a:buClr>
              <a:buSzPts val="2000"/>
              <a:buFont typeface="Calibri"/>
              <a:buChar char="•"/>
            </a:pPr>
            <a:r>
              <a:rPr lang="en-US" sz="2000" b="1" dirty="0">
                <a:solidFill>
                  <a:schemeClr val="dk1"/>
                </a:solidFill>
                <a:latin typeface="Gill Sans MT" panose="020B0502020104020203" pitchFamily="34" charset="0"/>
                <a:ea typeface="Calibri"/>
                <a:cs typeface="Calibri"/>
                <a:sym typeface="Calibri"/>
              </a:rPr>
              <a:t>Professional development</a:t>
            </a:r>
            <a:endParaRPr sz="2000" b="1" dirty="0">
              <a:solidFill>
                <a:schemeClr val="dk1"/>
              </a:solidFill>
              <a:latin typeface="Gill Sans MT" panose="020B0502020104020203" pitchFamily="34" charset="0"/>
              <a:ea typeface="Calibri"/>
              <a:cs typeface="Calibri"/>
              <a:sym typeface="Calibri"/>
            </a:endParaRPr>
          </a:p>
          <a:p>
            <a:pPr marL="914400" lvl="1" indent="-355600" algn="just" rtl="0">
              <a:spcBef>
                <a:spcPts val="0"/>
              </a:spcBef>
              <a:spcAft>
                <a:spcPts val="0"/>
              </a:spcAft>
              <a:buClr>
                <a:schemeClr val="dk1"/>
              </a:buClr>
              <a:buSzPts val="2000"/>
              <a:buFont typeface="Calibri"/>
              <a:buChar char="–"/>
            </a:pPr>
            <a:r>
              <a:rPr lang="en-US" sz="2000" dirty="0">
                <a:solidFill>
                  <a:schemeClr val="dk1"/>
                </a:solidFill>
                <a:latin typeface="Gill Sans MT" panose="020B0502020104020203" pitchFamily="34" charset="0"/>
                <a:ea typeface="Calibri"/>
                <a:cs typeface="Calibri"/>
                <a:sym typeface="Calibri"/>
              </a:rPr>
              <a:t>Plan, implement, and execute PD for US and MS faculty and staff</a:t>
            </a:r>
            <a:endParaRPr sz="2000" dirty="0">
              <a:solidFill>
                <a:schemeClr val="dk1"/>
              </a:solidFill>
              <a:latin typeface="Gill Sans MT" panose="020B0502020104020203" pitchFamily="34" charset="0"/>
              <a:ea typeface="Calibri"/>
              <a:cs typeface="Calibri"/>
              <a:sym typeface="Calibri"/>
            </a:endParaRPr>
          </a:p>
          <a:p>
            <a:pPr marL="457200" lvl="0" indent="-355600" algn="just" rtl="0">
              <a:spcBef>
                <a:spcPts val="0"/>
              </a:spcBef>
              <a:spcAft>
                <a:spcPts val="0"/>
              </a:spcAft>
              <a:buClr>
                <a:schemeClr val="dk1"/>
              </a:buClr>
              <a:buSzPts val="2000"/>
              <a:buFont typeface="Calibri"/>
              <a:buChar char="•"/>
            </a:pPr>
            <a:r>
              <a:rPr lang="en-US" sz="2000" b="1" dirty="0">
                <a:solidFill>
                  <a:schemeClr val="dk1"/>
                </a:solidFill>
                <a:latin typeface="Gill Sans MT" panose="020B0502020104020203" pitchFamily="34" charset="0"/>
                <a:ea typeface="Calibri"/>
                <a:cs typeface="Calibri"/>
                <a:sym typeface="Calibri"/>
              </a:rPr>
              <a:t>Post-secondary pathways awareness and exposure</a:t>
            </a:r>
            <a:endParaRPr sz="2000" b="1" dirty="0">
              <a:solidFill>
                <a:schemeClr val="dk1"/>
              </a:solidFill>
              <a:latin typeface="Gill Sans MT" panose="020B0502020104020203" pitchFamily="34" charset="0"/>
              <a:ea typeface="Calibri"/>
              <a:cs typeface="Calibri"/>
              <a:sym typeface="Calibri"/>
            </a:endParaRPr>
          </a:p>
          <a:p>
            <a:pPr marL="914400" lvl="1" indent="-355600" algn="just" rtl="0">
              <a:spcBef>
                <a:spcPts val="0"/>
              </a:spcBef>
              <a:spcAft>
                <a:spcPts val="0"/>
              </a:spcAft>
              <a:buClr>
                <a:schemeClr val="dk1"/>
              </a:buClr>
              <a:buSzPts val="2000"/>
              <a:buFont typeface="Calibri"/>
              <a:buChar char="–"/>
            </a:pPr>
            <a:r>
              <a:rPr lang="en-US" sz="2000" dirty="0">
                <a:solidFill>
                  <a:schemeClr val="dk1"/>
                </a:solidFill>
                <a:latin typeface="Gill Sans MT" panose="020B0502020104020203" pitchFamily="34" charset="0"/>
                <a:ea typeface="Calibri"/>
                <a:cs typeface="Calibri"/>
                <a:sym typeface="Calibri"/>
              </a:rPr>
              <a:t>Fully utilize the study trip budget line</a:t>
            </a:r>
            <a:endParaRPr sz="2000" dirty="0">
              <a:solidFill>
                <a:schemeClr val="dk1"/>
              </a:solidFill>
              <a:latin typeface="Gill Sans MT" panose="020B0502020104020203" pitchFamily="34" charset="0"/>
              <a:ea typeface="Calibri"/>
              <a:cs typeface="Calibri"/>
              <a:sym typeface="Calibri"/>
            </a:endParaRPr>
          </a:p>
          <a:p>
            <a:pPr marL="914400" lvl="1" indent="-355600" algn="just" rtl="0">
              <a:spcBef>
                <a:spcPts val="0"/>
              </a:spcBef>
              <a:spcAft>
                <a:spcPts val="0"/>
              </a:spcAft>
              <a:buClr>
                <a:schemeClr val="dk1"/>
              </a:buClr>
              <a:buSzPts val="2000"/>
              <a:buFont typeface="Calibri"/>
              <a:buChar char="–"/>
            </a:pPr>
            <a:r>
              <a:rPr lang="en-US" sz="2000" dirty="0">
                <a:solidFill>
                  <a:schemeClr val="dk1"/>
                </a:solidFill>
                <a:latin typeface="Gill Sans MT" panose="020B0502020104020203" pitchFamily="34" charset="0"/>
                <a:ea typeface="Calibri"/>
                <a:cs typeface="Calibri"/>
                <a:sym typeface="Calibri"/>
              </a:rPr>
              <a:t>Strengthen plans to increase students’ awareness of post-secondary pathways, including a marketing campaign that highlights a spectrum of post-secondary success</a:t>
            </a:r>
            <a:endParaRPr sz="2000" dirty="0">
              <a:solidFill>
                <a:schemeClr val="dk1"/>
              </a:solidFill>
              <a:latin typeface="Gill Sans MT" panose="020B0502020104020203" pitchFamily="34" charset="0"/>
              <a:ea typeface="Calibri"/>
              <a:cs typeface="Calibri"/>
              <a:sym typeface="Calibri"/>
            </a:endParaRPr>
          </a:p>
          <a:p>
            <a:pPr marL="914400" lvl="1" indent="-355600" algn="just" rtl="0">
              <a:spcBef>
                <a:spcPts val="0"/>
              </a:spcBef>
              <a:spcAft>
                <a:spcPts val="0"/>
              </a:spcAft>
              <a:buClr>
                <a:schemeClr val="dk1"/>
              </a:buClr>
              <a:buSzPts val="2000"/>
              <a:buFont typeface="Calibri"/>
              <a:buChar char="–"/>
            </a:pPr>
            <a:r>
              <a:rPr lang="en-US" sz="2000" dirty="0">
                <a:solidFill>
                  <a:schemeClr val="dk1"/>
                </a:solidFill>
                <a:latin typeface="Gill Sans MT" panose="020B0502020104020203" pitchFamily="34" charset="0"/>
                <a:ea typeface="Calibri"/>
                <a:cs typeface="Calibri"/>
                <a:sym typeface="Calibri"/>
              </a:rPr>
              <a:t>Adopt a vertically-aligned, Middle School to Upper School sequence for post-secondary pathways awareness, adhere to model, and monitor programming</a:t>
            </a:r>
            <a:endParaRPr sz="2000" dirty="0">
              <a:solidFill>
                <a:schemeClr val="dk1"/>
              </a:solidFill>
              <a:latin typeface="Gill Sans MT" panose="020B0502020104020203" pitchFamily="34" charset="0"/>
              <a:ea typeface="Calibri"/>
              <a:cs typeface="Calibri"/>
              <a:sym typeface="Calibri"/>
            </a:endParaRPr>
          </a:p>
          <a:p>
            <a:pPr marL="0" lvl="0" indent="0" algn="l" rtl="0">
              <a:spcBef>
                <a:spcPts val="0"/>
              </a:spcBef>
              <a:spcAft>
                <a:spcPts val="0"/>
              </a:spcAft>
              <a:buNone/>
            </a:pPr>
            <a:endParaRPr sz="2000" dirty="0">
              <a:solidFill>
                <a:schemeClr val="dk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63"/>
          <p:cNvSpPr txBox="1">
            <a:spLocks noGrp="1"/>
          </p:cNvSpPr>
          <p:nvPr>
            <p:ph type="body" idx="1"/>
          </p:nvPr>
        </p:nvSpPr>
        <p:spPr>
          <a:xfrm>
            <a:off x="0" y="3143319"/>
            <a:ext cx="9144000" cy="858837"/>
          </a:xfrm>
          <a:prstGeom prst="rect">
            <a:avLst/>
          </a:prstGeom>
          <a:noFill/>
          <a:ln>
            <a:noFill/>
          </a:ln>
        </p:spPr>
        <p:txBody>
          <a:bodyPr spcFirstLastPara="1" wrap="square" lIns="91425" tIns="45700" rIns="91425" bIns="45700" anchor="t" anchorCtr="0">
            <a:noAutofit/>
          </a:bodyPr>
          <a:lstStyle/>
          <a:p>
            <a:pPr marL="109728" indent="0" algn="ctr">
              <a:spcBef>
                <a:spcPts val="0"/>
              </a:spcBef>
            </a:pPr>
            <a:r>
              <a:rPr lang="en-US" b="1" dirty="0">
                <a:latin typeface="Gill Sans MT" panose="020B0502020104020203" pitchFamily="34" charset="0"/>
              </a:rPr>
              <a:t>Thank you! </a:t>
            </a:r>
          </a:p>
          <a:p>
            <a:pPr marL="109728" lvl="0" indent="0" algn="ctr" rtl="0">
              <a:spcBef>
                <a:spcPts val="0"/>
              </a:spcBef>
              <a:spcAft>
                <a:spcPts val="0"/>
              </a:spcAft>
              <a:buClr>
                <a:schemeClr val="dk1"/>
              </a:buClr>
              <a:buSzPts val="3200"/>
              <a:buNone/>
            </a:pPr>
            <a:endParaRPr dirty="0"/>
          </a:p>
          <a:p>
            <a:pPr marL="109728" lvl="0" indent="0" algn="ctr" rtl="0">
              <a:spcBef>
                <a:spcPts val="640"/>
              </a:spcBef>
              <a:spcAft>
                <a:spcPts val="0"/>
              </a:spcAft>
              <a:buClr>
                <a:schemeClr val="dk1"/>
              </a:buClr>
              <a:buSzPts val="3200"/>
              <a:buNone/>
            </a:pPr>
            <a:endParaRPr dirty="0"/>
          </a:p>
          <a:p>
            <a:pPr marL="109728" lvl="0" indent="0" algn="ctr" rtl="0">
              <a:spcBef>
                <a:spcPts val="640"/>
              </a:spcBef>
              <a:spcAft>
                <a:spcPts val="0"/>
              </a:spcAft>
              <a:buClr>
                <a:schemeClr val="dk1"/>
              </a:buClr>
              <a:buSzPts val="3200"/>
              <a:buNone/>
            </a:pPr>
            <a:endParaRPr dirty="0"/>
          </a:p>
          <a:p>
            <a:pPr marL="109728" lvl="0" indent="0" algn="ctr" rtl="0">
              <a:spcBef>
                <a:spcPts val="640"/>
              </a:spcBef>
              <a:spcAft>
                <a:spcPts val="0"/>
              </a:spcAft>
              <a:buClr>
                <a:schemeClr val="dk1"/>
              </a:buClr>
              <a:buSzPts val="3200"/>
              <a:buNone/>
            </a:pPr>
            <a:endParaRPr dirty="0"/>
          </a:p>
        </p:txBody>
      </p:sp>
      <p:sp>
        <p:nvSpPr>
          <p:cNvPr id="3" name="Slide Number Placeholder 1"/>
          <p:cNvSpPr txBox="1">
            <a:spLocks/>
          </p:cNvSpPr>
          <p:nvPr/>
        </p:nvSpPr>
        <p:spPr>
          <a:xfrm>
            <a:off x="6553200" y="6356350"/>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43</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2" name="Content Placeholder 1"/>
          <p:cNvSpPr>
            <a:spLocks noGrp="1"/>
          </p:cNvSpPr>
          <p:nvPr>
            <p:ph idx="4294967295"/>
          </p:nvPr>
        </p:nvSpPr>
        <p:spPr>
          <a:xfrm>
            <a:off x="0" y="1374775"/>
            <a:ext cx="9032875" cy="5362575"/>
          </a:xfrm>
          <a:prstGeom prst="rect">
            <a:avLst/>
          </a:prstGeom>
        </p:spPr>
        <p:txBody>
          <a:bodyPr>
            <a:normAutofit/>
          </a:bodyPr>
          <a:lstStyle/>
          <a:p>
            <a:pPr marL="0" indent="0">
              <a:buNone/>
            </a:pPr>
            <a:r>
              <a:rPr lang="en-US" sz="2000" b="1" dirty="0" smtClean="0">
                <a:latin typeface="Gill Sans MT" panose="020B0502020104020203" pitchFamily="34" charset="0"/>
              </a:rPr>
              <a:t>Reflections</a:t>
            </a:r>
          </a:p>
          <a:p>
            <a:pPr marL="342900" indent="-342900">
              <a:buFont typeface="Arial" panose="020B0604020202020204" pitchFamily="34" charset="0"/>
              <a:buChar char="•"/>
            </a:pPr>
            <a:r>
              <a:rPr lang="en-US" sz="2000" dirty="0">
                <a:latin typeface="Gill Sans MT" panose="020B0502020104020203" pitchFamily="34" charset="0"/>
              </a:rPr>
              <a:t>Change is the new constant,  so continue working with our staff and faculty to acclimate them to our new </a:t>
            </a:r>
            <a:r>
              <a:rPr lang="en-US" sz="2000" dirty="0" smtClean="0">
                <a:latin typeface="Gill Sans MT" panose="020B0502020104020203" pitchFamily="34" charset="0"/>
              </a:rPr>
              <a:t>normal</a:t>
            </a:r>
            <a:endParaRPr lang="en-US" sz="2000" dirty="0">
              <a:latin typeface="Gill Sans MT" panose="020B0502020104020203" pitchFamily="34" charset="0"/>
            </a:endParaRPr>
          </a:p>
          <a:p>
            <a:pPr marL="342900" indent="-342900">
              <a:buFont typeface="Arial" panose="020B0604020202020204" pitchFamily="34" charset="0"/>
              <a:buChar char="•"/>
            </a:pPr>
            <a:r>
              <a:rPr lang="en-US" sz="2000" dirty="0">
                <a:latin typeface="Gill Sans MT" panose="020B0502020104020203" pitchFamily="34" charset="0"/>
              </a:rPr>
              <a:t>Document all of the great work we do and look for points of collaboration/efficiency so that we can work smarter not </a:t>
            </a:r>
            <a:r>
              <a:rPr lang="en-US" sz="2000" dirty="0" smtClean="0">
                <a:latin typeface="Gill Sans MT" panose="020B0502020104020203" pitchFamily="34" charset="0"/>
              </a:rPr>
              <a:t>harder</a:t>
            </a:r>
            <a:endParaRPr lang="en-US" sz="2000" dirty="0">
              <a:latin typeface="Gill Sans MT" panose="020B0502020104020203" pitchFamily="34" charset="0"/>
            </a:endParaRPr>
          </a:p>
          <a:p>
            <a:pPr marL="342900" indent="-342900">
              <a:buFont typeface="Arial" panose="020B0604020202020204" pitchFamily="34" charset="0"/>
              <a:buChar char="•"/>
            </a:pPr>
            <a:r>
              <a:rPr lang="en-US" sz="2000" dirty="0">
                <a:latin typeface="Gill Sans MT" panose="020B0502020104020203" pitchFamily="34" charset="0"/>
              </a:rPr>
              <a:t>Continue to place students at the center of our decision-making and actively work with our stakeholders to systemize this approach across the </a:t>
            </a:r>
            <a:r>
              <a:rPr lang="en-US" sz="2000" dirty="0" smtClean="0">
                <a:latin typeface="Gill Sans MT" panose="020B0502020104020203" pitchFamily="34" charset="0"/>
              </a:rPr>
              <a:t>organization</a:t>
            </a:r>
            <a:endParaRPr lang="en-US" sz="2000" dirty="0">
              <a:latin typeface="Gill Sans MT" panose="020B0502020104020203" pitchFamily="34" charset="0"/>
            </a:endParaRPr>
          </a:p>
          <a:p>
            <a:pPr marL="342900" indent="-342900">
              <a:buFont typeface="Arial" panose="020B0604020202020204" pitchFamily="34" charset="0"/>
              <a:buChar char="•"/>
            </a:pPr>
            <a:r>
              <a:rPr lang="en-US" sz="2000" dirty="0">
                <a:latin typeface="Gill Sans MT" panose="020B0502020104020203" pitchFamily="34" charset="0"/>
              </a:rPr>
              <a:t>Move past compliance and also focus as much on achieving </a:t>
            </a:r>
            <a:r>
              <a:rPr lang="en-US" sz="2000" dirty="0" smtClean="0">
                <a:latin typeface="Gill Sans MT" panose="020B0502020104020203" pitchFamily="34" charset="0"/>
              </a:rPr>
              <a:t>excellence</a:t>
            </a:r>
          </a:p>
          <a:p>
            <a:endParaRPr lang="en-US" sz="2000" b="1" dirty="0">
              <a:latin typeface="Gill Sans MT" panose="020B0502020104020203" pitchFamily="34" charset="0"/>
            </a:endParaRPr>
          </a:p>
          <a:p>
            <a:pPr marL="0" indent="0">
              <a:buNone/>
            </a:pPr>
            <a:r>
              <a:rPr lang="en-US" sz="2000" b="1" dirty="0">
                <a:latin typeface="Gill Sans MT" panose="020B0502020104020203" pitchFamily="34" charset="0"/>
              </a:rPr>
              <a:t>Priorities</a:t>
            </a:r>
          </a:p>
          <a:p>
            <a:pPr marL="342900" indent="-342900">
              <a:buFont typeface="Arial" panose="020B0604020202020204" pitchFamily="34" charset="0"/>
              <a:buChar char="•"/>
            </a:pPr>
            <a:r>
              <a:rPr lang="en-US" sz="2000" dirty="0">
                <a:latin typeface="Gill Sans MT" panose="020B0502020104020203" pitchFamily="34" charset="0"/>
              </a:rPr>
              <a:t>Utilize the WASC process as a reflection tool for our internal stakeholders not necessarily the WASC </a:t>
            </a:r>
            <a:r>
              <a:rPr lang="en-US" sz="2000" dirty="0" smtClean="0">
                <a:latin typeface="Gill Sans MT" panose="020B0502020104020203" pitchFamily="34" charset="0"/>
              </a:rPr>
              <a:t>reviewers</a:t>
            </a:r>
            <a:endParaRPr lang="en-US" sz="2000" dirty="0">
              <a:latin typeface="Gill Sans MT" panose="020B0502020104020203" pitchFamily="34" charset="0"/>
            </a:endParaRPr>
          </a:p>
          <a:p>
            <a:pPr marL="342900" indent="-342900">
              <a:buFont typeface="Arial" panose="020B0604020202020204" pitchFamily="34" charset="0"/>
              <a:buChar char="•"/>
            </a:pPr>
            <a:r>
              <a:rPr lang="en-US" sz="2000" dirty="0">
                <a:latin typeface="Gill Sans MT" panose="020B0502020104020203" pitchFamily="34" charset="0"/>
              </a:rPr>
              <a:t>Continue documenting our current practices so that we can evaluate and refine </a:t>
            </a:r>
            <a:r>
              <a:rPr lang="en-US" sz="2000" dirty="0" smtClean="0">
                <a:latin typeface="Gill Sans MT" panose="020B0502020104020203" pitchFamily="34" charset="0"/>
              </a:rPr>
              <a:t>them</a:t>
            </a:r>
            <a:endParaRPr lang="en-US" sz="2000" dirty="0">
              <a:latin typeface="Gill Sans MT" panose="020B0502020104020203" pitchFamily="34" charset="0"/>
            </a:endParaRPr>
          </a:p>
          <a:p>
            <a:pPr marL="342900" indent="-342900">
              <a:buFont typeface="Arial" panose="020B0604020202020204" pitchFamily="34" charset="0"/>
              <a:buChar char="•"/>
            </a:pPr>
            <a:r>
              <a:rPr lang="en-US" sz="2000" dirty="0">
                <a:latin typeface="Gill Sans MT" panose="020B0502020104020203" pitchFamily="34" charset="0"/>
              </a:rPr>
              <a:t>Onboarding of key positions (CFO, CLIO, Head of School, MD of HR) </a:t>
            </a:r>
          </a:p>
          <a:p>
            <a:pPr marL="342900" indent="-342900">
              <a:buFont typeface="Arial" panose="020B0604020202020204" pitchFamily="34" charset="0"/>
              <a:buChar char="•"/>
            </a:pPr>
            <a:r>
              <a:rPr lang="en-US" sz="2000" dirty="0">
                <a:latin typeface="Gill Sans MT" panose="020B0502020104020203" pitchFamily="34" charset="0"/>
              </a:rPr>
              <a:t>Strategizing for growth in new charter landscape </a:t>
            </a:r>
          </a:p>
        </p:txBody>
      </p:sp>
      <p:sp>
        <p:nvSpPr>
          <p:cNvPr id="3" name="Title 2"/>
          <p:cNvSpPr>
            <a:spLocks noGrp="1"/>
          </p:cNvSpPr>
          <p:nvPr>
            <p:ph type="title" idx="4294967295"/>
          </p:nvPr>
        </p:nvSpPr>
        <p:spPr>
          <a:xfrm>
            <a:off x="0" y="401638"/>
            <a:ext cx="8229600" cy="693737"/>
          </a:xfrm>
          <a:prstGeom prst="rect">
            <a:avLst/>
          </a:prstGeom>
        </p:spPr>
        <p:txBody>
          <a:bodyPr/>
          <a:lstStyle/>
          <a:p>
            <a:pPr algn="l"/>
            <a:r>
              <a:rPr lang="en-US" sz="3200" b="1" dirty="0" smtClean="0">
                <a:latin typeface="Gill Sans MT" panose="020B0502020104020203" pitchFamily="34" charset="0"/>
              </a:rPr>
              <a:t>Goal 1: Yr. 5 Reflections/ Yr. 6 Priorities </a:t>
            </a:r>
            <a:br>
              <a:rPr lang="en-US" sz="3200" b="1" dirty="0" smtClean="0">
                <a:latin typeface="Gill Sans MT" panose="020B0502020104020203" pitchFamily="34" charset="0"/>
              </a:rPr>
            </a:br>
            <a:endParaRPr lang="en-US" sz="3200" b="1" dirty="0">
              <a:latin typeface="Gill Sans MT" panose="020B0502020104020203" pitchFamily="34" charset="0"/>
            </a:endParaRPr>
          </a:p>
        </p:txBody>
      </p:sp>
    </p:spTree>
    <p:extLst>
      <p:ext uri="{BB962C8B-B14F-4D97-AF65-F5344CB8AC3E}">
        <p14:creationId xmlns:p14="http://schemas.microsoft.com/office/powerpoint/2010/main" val="2808978603"/>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7"/>
          <p:cNvSpPr txBox="1">
            <a:spLocks noGrp="1"/>
          </p:cNvSpPr>
          <p:nvPr>
            <p:ph type="body" idx="1"/>
          </p:nvPr>
        </p:nvSpPr>
        <p:spPr>
          <a:xfrm>
            <a:off x="0" y="3083899"/>
            <a:ext cx="9144000" cy="858837"/>
          </a:xfrm>
          <a:prstGeom prst="rect">
            <a:avLst/>
          </a:prstGeom>
          <a:noFill/>
          <a:ln>
            <a:noFill/>
          </a:ln>
        </p:spPr>
        <p:txBody>
          <a:bodyPr spcFirstLastPara="1" wrap="square" lIns="91425" tIns="45700" rIns="91425" bIns="45700" anchor="t" anchorCtr="0">
            <a:noAutofit/>
          </a:bodyPr>
          <a:lstStyle/>
          <a:p>
            <a:pPr marL="109728" indent="0" algn="ctr">
              <a:spcBef>
                <a:spcPts val="0"/>
              </a:spcBef>
            </a:pPr>
            <a:r>
              <a:rPr lang="en-US" b="1" dirty="0" smtClean="0">
                <a:latin typeface="Gill Sans MT" panose="020B0502020104020203" pitchFamily="34" charset="0"/>
              </a:rPr>
              <a:t>Goal 2</a:t>
            </a:r>
          </a:p>
          <a:p>
            <a:pPr marL="109728" indent="0" algn="ctr">
              <a:spcBef>
                <a:spcPts val="0"/>
              </a:spcBef>
            </a:pPr>
            <a:r>
              <a:rPr lang="en-US" b="1" dirty="0" smtClean="0">
                <a:latin typeface="Gill Sans MT" panose="020B0502020104020203" pitchFamily="34" charset="0"/>
              </a:rPr>
              <a:t>Support </a:t>
            </a:r>
            <a:r>
              <a:rPr lang="en-US" b="1" dirty="0">
                <a:latin typeface="Gill Sans MT" panose="020B0502020104020203" pitchFamily="34" charset="0"/>
              </a:rPr>
              <a:t>All Learners</a:t>
            </a:r>
          </a:p>
          <a:p>
            <a:pPr marL="109728" lvl="0" indent="0" algn="ctr" rtl="0">
              <a:spcBef>
                <a:spcPts val="0"/>
              </a:spcBef>
              <a:spcAft>
                <a:spcPts val="0"/>
              </a:spcAft>
              <a:buClr>
                <a:schemeClr val="dk1"/>
              </a:buClr>
              <a:buSzPts val="3200"/>
              <a:buNone/>
            </a:pPr>
            <a:endParaRPr dirty="0">
              <a:latin typeface="Gill Sans MT" panose="020B0502020104020203" pitchFamily="34" charset="0"/>
            </a:endParaRPr>
          </a:p>
          <a:p>
            <a:pPr marL="109728" lvl="0" indent="0" algn="ctr" rtl="0">
              <a:spcBef>
                <a:spcPts val="640"/>
              </a:spcBef>
              <a:spcAft>
                <a:spcPts val="0"/>
              </a:spcAft>
              <a:buClr>
                <a:schemeClr val="dk1"/>
              </a:buClr>
              <a:buSzPts val="3200"/>
              <a:buNone/>
            </a:pPr>
            <a:endParaRPr dirty="0">
              <a:latin typeface="Gill Sans MT" panose="020B0502020104020203" pitchFamily="34" charset="0"/>
            </a:endParaRPr>
          </a:p>
          <a:p>
            <a:pPr marL="109728" lvl="0" indent="0" algn="ctr" rtl="0">
              <a:spcBef>
                <a:spcPts val="640"/>
              </a:spcBef>
              <a:spcAft>
                <a:spcPts val="0"/>
              </a:spcAft>
              <a:buClr>
                <a:schemeClr val="dk1"/>
              </a:buClr>
              <a:buSzPts val="3200"/>
              <a:buNone/>
            </a:pPr>
            <a:endParaRPr dirty="0">
              <a:latin typeface="Gill Sans MT" panose="020B0502020104020203" pitchFamily="34" charset="0"/>
            </a:endParaRPr>
          </a:p>
          <a:p>
            <a:pPr marL="109728" lvl="0" indent="0" algn="ctr" rtl="0">
              <a:spcBef>
                <a:spcPts val="640"/>
              </a:spcBef>
              <a:spcAft>
                <a:spcPts val="0"/>
              </a:spcAft>
              <a:buClr>
                <a:schemeClr val="dk1"/>
              </a:buClr>
              <a:buSzPts val="3200"/>
              <a:buNone/>
            </a:pPr>
            <a:endParaRPr dirty="0">
              <a:latin typeface="Gill Sans MT" panose="020B0502020104020203" pitchFamily="34" charset="0"/>
            </a:endParaRPr>
          </a:p>
        </p:txBody>
      </p:sp>
      <p:sp>
        <p:nvSpPr>
          <p:cNvPr id="3" name="Slide Number Placeholder 1"/>
          <p:cNvSpPr txBox="1">
            <a:spLocks/>
          </p:cNvSpPr>
          <p:nvPr/>
        </p:nvSpPr>
        <p:spPr>
          <a:xfrm>
            <a:off x="6553200" y="6356350"/>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8"/>
          <p:cNvSpPr txBox="1"/>
          <p:nvPr/>
        </p:nvSpPr>
        <p:spPr>
          <a:xfrm>
            <a:off x="0" y="2342675"/>
            <a:ext cx="9144000" cy="125593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b="1">
                <a:latin typeface="Gill Sans MT" panose="020B0502020104020203" pitchFamily="34" charset="0"/>
              </a:rPr>
              <a:t>Middle School </a:t>
            </a:r>
            <a:endParaRPr sz="3200" b="1">
              <a:latin typeface="Gill Sans MT" panose="020B0502020104020203" pitchFamily="34" charset="0"/>
            </a:endParaRPr>
          </a:p>
          <a:p>
            <a:pPr marL="0" lvl="0" indent="0" algn="ctr" rtl="0">
              <a:spcBef>
                <a:spcPts val="0"/>
              </a:spcBef>
              <a:spcAft>
                <a:spcPts val="0"/>
              </a:spcAft>
              <a:buNone/>
            </a:pPr>
            <a:r>
              <a:rPr lang="en-US" sz="3200" b="1" dirty="0">
                <a:latin typeface="Gill Sans MT" panose="020B0502020104020203" pitchFamily="34" charset="0"/>
              </a:rPr>
              <a:t>Co-Curricular </a:t>
            </a:r>
            <a:endParaRPr sz="3200" b="1" dirty="0">
              <a:latin typeface="Gill Sans MT" panose="020B0502020104020203" pitchFamily="34" charset="0"/>
            </a:endParaRPr>
          </a:p>
        </p:txBody>
      </p:sp>
      <p:sp>
        <p:nvSpPr>
          <p:cNvPr id="3" name="Slide Number Placeholder 1"/>
          <p:cNvSpPr txBox="1">
            <a:spLocks/>
          </p:cNvSpPr>
          <p:nvPr/>
        </p:nvSpPr>
        <p:spPr>
          <a:xfrm>
            <a:off x="6553200" y="6356350"/>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29"/>
          <p:cNvSpPr txBox="1">
            <a:spLocks noGrp="1"/>
          </p:cNvSpPr>
          <p:nvPr>
            <p:ph type="body" idx="1"/>
          </p:nvPr>
        </p:nvSpPr>
        <p:spPr>
          <a:xfrm>
            <a:off x="137700" y="380027"/>
            <a:ext cx="7747488" cy="8589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b="1" dirty="0">
                <a:latin typeface="Gill Sans MT" panose="020B0502020104020203" pitchFamily="34" charset="0"/>
              </a:rPr>
              <a:t>Goal 2: Co-curricular Accomplishments </a:t>
            </a:r>
            <a:endParaRPr b="1" dirty="0">
              <a:latin typeface="Gill Sans MT" panose="020B0502020104020203" pitchFamily="34" charset="0"/>
            </a:endParaRPr>
          </a:p>
        </p:txBody>
      </p:sp>
      <p:sp>
        <p:nvSpPr>
          <p:cNvPr id="195" name="Google Shape;195;p29"/>
          <p:cNvSpPr txBox="1"/>
          <p:nvPr/>
        </p:nvSpPr>
        <p:spPr>
          <a:xfrm>
            <a:off x="137700" y="1569900"/>
            <a:ext cx="8758500" cy="4709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600" b="1" dirty="0">
                <a:solidFill>
                  <a:schemeClr val="dk1"/>
                </a:solidFill>
                <a:latin typeface="Gill Sans MT" panose="020B0502020104020203" pitchFamily="34" charset="0"/>
                <a:ea typeface="Calibri"/>
                <a:cs typeface="Calibri"/>
                <a:sym typeface="Calibri"/>
              </a:rPr>
              <a:t>Academic Mentoring &amp; Interventionist Support </a:t>
            </a:r>
            <a:endParaRPr sz="1600" b="1" dirty="0">
              <a:solidFill>
                <a:schemeClr val="dk1"/>
              </a:solidFill>
              <a:latin typeface="Gill Sans MT" panose="020B0502020104020203" pitchFamily="34" charset="0"/>
              <a:ea typeface="Calibri"/>
              <a:cs typeface="Calibri"/>
              <a:sym typeface="Calibri"/>
            </a:endParaRPr>
          </a:p>
          <a:p>
            <a:pPr marL="0" lvl="0" indent="0" algn="l" rtl="0">
              <a:lnSpc>
                <a:spcPct val="115000"/>
              </a:lnSpc>
              <a:spcBef>
                <a:spcPts val="0"/>
              </a:spcBef>
              <a:spcAft>
                <a:spcPts val="0"/>
              </a:spcAft>
              <a:buNone/>
            </a:pPr>
            <a:r>
              <a:rPr lang="en-US" dirty="0">
                <a:solidFill>
                  <a:schemeClr val="dk1"/>
                </a:solidFill>
                <a:latin typeface="Gill Sans MT" panose="020B0502020104020203" pitchFamily="34" charset="0"/>
              </a:rPr>
              <a:t>1.</a:t>
            </a:r>
            <a:r>
              <a:rPr lang="en-US" sz="1600" dirty="0">
                <a:solidFill>
                  <a:schemeClr val="dk1"/>
                </a:solidFill>
                <a:latin typeface="Gill Sans MT" panose="020B0502020104020203" pitchFamily="34" charset="0"/>
                <a:ea typeface="Calibri"/>
                <a:cs typeface="Calibri"/>
                <a:sym typeface="Calibri"/>
              </a:rPr>
              <a:t>DTI strategies modeled and implemented during the After School Extended Day period</a:t>
            </a:r>
            <a:endParaRPr sz="1600" dirty="0">
              <a:solidFill>
                <a:schemeClr val="dk1"/>
              </a:solidFill>
              <a:latin typeface="Gill Sans MT" panose="020B0502020104020203" pitchFamily="34" charset="0"/>
              <a:ea typeface="Calibri"/>
              <a:cs typeface="Calibri"/>
              <a:sym typeface="Calibri"/>
            </a:endParaRPr>
          </a:p>
          <a:p>
            <a:pPr marL="0" lvl="0" indent="0" algn="l" rtl="0">
              <a:lnSpc>
                <a:spcPct val="115000"/>
              </a:lnSpc>
              <a:spcBef>
                <a:spcPts val="0"/>
              </a:spcBef>
              <a:spcAft>
                <a:spcPts val="0"/>
              </a:spcAft>
              <a:buNone/>
            </a:pPr>
            <a:r>
              <a:rPr lang="en-US" sz="1600" dirty="0">
                <a:solidFill>
                  <a:schemeClr val="dk1"/>
                </a:solidFill>
                <a:latin typeface="Gill Sans MT" panose="020B0502020104020203" pitchFamily="34" charset="0"/>
                <a:ea typeface="Calibri"/>
                <a:cs typeface="Calibri"/>
                <a:sym typeface="Calibri"/>
              </a:rPr>
              <a:t>2. Students receiving academic mentoring from Interventionists showed marked improvement </a:t>
            </a:r>
            <a:endParaRPr sz="1600" dirty="0">
              <a:solidFill>
                <a:schemeClr val="dk1"/>
              </a:solidFill>
              <a:latin typeface="Gill Sans MT" panose="020B0502020104020203" pitchFamily="34" charset="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600" dirty="0">
              <a:solidFill>
                <a:schemeClr val="dk1"/>
              </a:solidFill>
              <a:latin typeface="Gill Sans MT" panose="020B0502020104020203" pitchFamily="34" charset="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600" b="1" dirty="0">
                <a:solidFill>
                  <a:schemeClr val="dk1"/>
                </a:solidFill>
                <a:latin typeface="Gill Sans MT" panose="020B0502020104020203" pitchFamily="34" charset="0"/>
                <a:ea typeface="Calibri"/>
                <a:cs typeface="Calibri"/>
                <a:sym typeface="Calibri"/>
              </a:rPr>
              <a:t>Black Student Achievement Initiative (BAASAI)</a:t>
            </a:r>
            <a:endParaRPr sz="1600" b="1" dirty="0">
              <a:solidFill>
                <a:schemeClr val="dk1"/>
              </a:solidFill>
              <a:latin typeface="Gill Sans MT" panose="020B0502020104020203" pitchFamily="34" charset="0"/>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AutoNum type="arabicPeriod"/>
            </a:pPr>
            <a:r>
              <a:rPr lang="en-US" sz="1600" dirty="0">
                <a:solidFill>
                  <a:schemeClr val="dk1"/>
                </a:solidFill>
                <a:latin typeface="Gill Sans MT" panose="020B0502020104020203" pitchFamily="34" charset="0"/>
                <a:ea typeface="Calibri"/>
                <a:cs typeface="Calibri"/>
                <a:sym typeface="Calibri"/>
              </a:rPr>
              <a:t>Connected academic accomplishment with participation in BAASAI events</a:t>
            </a:r>
            <a:endParaRPr sz="1600" dirty="0">
              <a:solidFill>
                <a:schemeClr val="dk1"/>
              </a:solidFill>
              <a:latin typeface="Gill Sans MT" panose="020B0502020104020203" pitchFamily="34" charset="0"/>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AutoNum type="arabicPeriod"/>
            </a:pPr>
            <a:r>
              <a:rPr lang="en-US" sz="1600" dirty="0">
                <a:solidFill>
                  <a:schemeClr val="dk1"/>
                </a:solidFill>
                <a:latin typeface="Gill Sans MT" panose="020B0502020104020203" pitchFamily="34" charset="0"/>
                <a:ea typeface="Calibri"/>
                <a:cs typeface="Calibri"/>
                <a:sym typeface="Calibri"/>
              </a:rPr>
              <a:t>Second Annual Family Dinner &amp; Academic Excellence Awards, </a:t>
            </a:r>
            <a:r>
              <a:rPr lang="en-US" sz="1600" dirty="0" err="1">
                <a:solidFill>
                  <a:schemeClr val="dk1"/>
                </a:solidFill>
                <a:latin typeface="Gill Sans MT" panose="020B0502020104020203" pitchFamily="34" charset="0"/>
                <a:ea typeface="Calibri"/>
                <a:cs typeface="Calibri"/>
                <a:sym typeface="Calibri"/>
              </a:rPr>
              <a:t>FIlm</a:t>
            </a:r>
            <a:r>
              <a:rPr lang="en-US" sz="1600" dirty="0">
                <a:solidFill>
                  <a:schemeClr val="dk1"/>
                </a:solidFill>
                <a:latin typeface="Gill Sans MT" panose="020B0502020104020203" pitchFamily="34" charset="0"/>
                <a:ea typeface="Calibri"/>
                <a:cs typeface="Calibri"/>
                <a:sym typeface="Calibri"/>
              </a:rPr>
              <a:t> Night, study trip</a:t>
            </a:r>
            <a:endParaRPr sz="1600" dirty="0">
              <a:solidFill>
                <a:schemeClr val="dk1"/>
              </a:solidFill>
              <a:latin typeface="Gill Sans MT" panose="020B0502020104020203" pitchFamily="34" charset="0"/>
              <a:ea typeface="Calibri"/>
              <a:cs typeface="Calibri"/>
              <a:sym typeface="Calibri"/>
            </a:endParaRPr>
          </a:p>
          <a:p>
            <a:pPr marL="457200" lvl="0" indent="0" algn="l" rtl="0">
              <a:lnSpc>
                <a:spcPct val="115000"/>
              </a:lnSpc>
              <a:spcBef>
                <a:spcPts val="0"/>
              </a:spcBef>
              <a:spcAft>
                <a:spcPts val="0"/>
              </a:spcAft>
              <a:buNone/>
            </a:pPr>
            <a:endParaRPr sz="1600" dirty="0">
              <a:solidFill>
                <a:schemeClr val="dk1"/>
              </a:solidFill>
              <a:latin typeface="Gill Sans MT" panose="020B0502020104020203" pitchFamily="34" charset="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600" b="1" dirty="0">
                <a:solidFill>
                  <a:schemeClr val="dk1"/>
                </a:solidFill>
                <a:latin typeface="Gill Sans MT" panose="020B0502020104020203" pitchFamily="34" charset="0"/>
                <a:ea typeface="Calibri"/>
                <a:cs typeface="Calibri"/>
                <a:sym typeface="Calibri"/>
              </a:rPr>
              <a:t>Implementing Technology</a:t>
            </a:r>
            <a:endParaRPr sz="1600" b="1" dirty="0">
              <a:solidFill>
                <a:schemeClr val="dk1"/>
              </a:solidFill>
              <a:latin typeface="Gill Sans MT" panose="020B0502020104020203" pitchFamily="34" charset="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latin typeface="Gill Sans MT" panose="020B0502020104020203" pitchFamily="34" charset="0"/>
              </a:rPr>
              <a:t>1.</a:t>
            </a:r>
            <a:r>
              <a:rPr lang="en-US" sz="1600" dirty="0">
                <a:solidFill>
                  <a:schemeClr val="dk1"/>
                </a:solidFill>
                <a:latin typeface="Gill Sans MT" panose="020B0502020104020203" pitchFamily="34" charset="0"/>
                <a:ea typeface="Calibri"/>
                <a:cs typeface="Calibri"/>
                <a:sym typeface="Calibri"/>
              </a:rPr>
              <a:t>Implemented One to One Chromebooks throughout MWA, embedding use into DREAM &amp; Saturday Academy using ST Math, </a:t>
            </a:r>
            <a:r>
              <a:rPr lang="en-US" sz="1600" dirty="0" err="1">
                <a:solidFill>
                  <a:schemeClr val="dk1"/>
                </a:solidFill>
                <a:latin typeface="Gill Sans MT" panose="020B0502020104020203" pitchFamily="34" charset="0"/>
                <a:ea typeface="Calibri"/>
                <a:cs typeface="Calibri"/>
                <a:sym typeface="Calibri"/>
              </a:rPr>
              <a:t>Lexia</a:t>
            </a:r>
            <a:r>
              <a:rPr lang="en-US" sz="1600" dirty="0">
                <a:solidFill>
                  <a:schemeClr val="dk1"/>
                </a:solidFill>
                <a:latin typeface="Gill Sans MT" panose="020B0502020104020203" pitchFamily="34" charset="0"/>
                <a:ea typeface="Calibri"/>
                <a:cs typeface="Calibri"/>
                <a:sym typeface="Calibri"/>
              </a:rPr>
              <a:t>, Quill, and </a:t>
            </a:r>
            <a:r>
              <a:rPr lang="en-US" sz="1600" dirty="0" err="1">
                <a:solidFill>
                  <a:schemeClr val="dk1"/>
                </a:solidFill>
                <a:latin typeface="Gill Sans MT" panose="020B0502020104020203" pitchFamily="34" charset="0"/>
                <a:ea typeface="Calibri"/>
                <a:cs typeface="Calibri"/>
                <a:sym typeface="Calibri"/>
              </a:rPr>
              <a:t>Storybird</a:t>
            </a:r>
            <a:r>
              <a:rPr lang="en-US" sz="1600" dirty="0">
                <a:solidFill>
                  <a:schemeClr val="dk1"/>
                </a:solidFill>
                <a:latin typeface="Gill Sans MT" panose="020B0502020104020203" pitchFamily="34" charset="0"/>
                <a:ea typeface="Calibri"/>
                <a:cs typeface="Calibri"/>
                <a:sym typeface="Calibri"/>
              </a:rPr>
              <a:t> platforms to individualize student learning </a:t>
            </a:r>
            <a:endParaRPr sz="1600" dirty="0">
              <a:solidFill>
                <a:schemeClr val="dk1"/>
              </a:solidFill>
              <a:latin typeface="Gill Sans MT" panose="020B0502020104020203" pitchFamily="34" charset="0"/>
              <a:ea typeface="Calibri"/>
              <a:cs typeface="Calibri"/>
              <a:sym typeface="Calibri"/>
            </a:endParaRPr>
          </a:p>
          <a:p>
            <a:pPr marL="0" lvl="0" indent="0" algn="l" rtl="0">
              <a:lnSpc>
                <a:spcPct val="115000"/>
              </a:lnSpc>
              <a:spcBef>
                <a:spcPts val="0"/>
              </a:spcBef>
              <a:spcAft>
                <a:spcPts val="0"/>
              </a:spcAft>
              <a:buNone/>
            </a:pPr>
            <a:r>
              <a:rPr lang="en-US" dirty="0">
                <a:solidFill>
                  <a:schemeClr val="dk1"/>
                </a:solidFill>
                <a:latin typeface="Gill Sans MT" panose="020B0502020104020203" pitchFamily="34" charset="0"/>
              </a:rPr>
              <a:t>2.</a:t>
            </a:r>
            <a:r>
              <a:rPr lang="en-US" sz="1600" dirty="0">
                <a:solidFill>
                  <a:schemeClr val="dk1"/>
                </a:solidFill>
                <a:latin typeface="Gill Sans MT" panose="020B0502020104020203" pitchFamily="34" charset="0"/>
                <a:ea typeface="Calibri"/>
                <a:cs typeface="Calibri"/>
                <a:sym typeface="Calibri"/>
              </a:rPr>
              <a:t>Continued  use of 5-Star Students to ensure accuracy of attendance in DREAM </a:t>
            </a:r>
            <a:endParaRPr sz="1600" dirty="0">
              <a:solidFill>
                <a:schemeClr val="dk1"/>
              </a:solidFill>
              <a:latin typeface="Gill Sans MT" panose="020B0502020104020203" pitchFamily="34" charset="0"/>
              <a:ea typeface="Calibri"/>
              <a:cs typeface="Calibri"/>
              <a:sym typeface="Calibri"/>
            </a:endParaRPr>
          </a:p>
          <a:p>
            <a:pPr marL="0" lvl="0" indent="0" algn="l" rtl="0">
              <a:lnSpc>
                <a:spcPct val="115000"/>
              </a:lnSpc>
              <a:spcBef>
                <a:spcPts val="0"/>
              </a:spcBef>
              <a:spcAft>
                <a:spcPts val="0"/>
              </a:spcAft>
              <a:buNone/>
            </a:pPr>
            <a:r>
              <a:rPr lang="en-US" sz="1600" dirty="0">
                <a:solidFill>
                  <a:schemeClr val="dk1"/>
                </a:solidFill>
                <a:latin typeface="Gill Sans MT" panose="020B0502020104020203" pitchFamily="34" charset="0"/>
                <a:ea typeface="Calibri"/>
                <a:cs typeface="Calibri"/>
                <a:sym typeface="Calibri"/>
              </a:rPr>
              <a:t>3. Held Parent Portal trainings and workshops to support parents with One-to-One implementation</a:t>
            </a:r>
            <a:endParaRPr sz="1600" dirty="0">
              <a:solidFill>
                <a:schemeClr val="dk1"/>
              </a:solidFill>
              <a:latin typeface="Gill Sans MT" panose="020B0502020104020203" pitchFamily="34" charset="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600" dirty="0">
              <a:solidFill>
                <a:schemeClr val="dk1"/>
              </a:solidFill>
              <a:latin typeface="Gill Sans MT" panose="020B0502020104020203" pitchFamily="34" charset="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600" b="1" dirty="0">
                <a:solidFill>
                  <a:schemeClr val="dk1"/>
                </a:solidFill>
                <a:latin typeface="Gill Sans MT" panose="020B0502020104020203" pitchFamily="34" charset="0"/>
                <a:ea typeface="Calibri"/>
                <a:cs typeface="Calibri"/>
                <a:sym typeface="Calibri"/>
              </a:rPr>
              <a:t>Increased</a:t>
            </a:r>
            <a:r>
              <a:rPr lang="en-US" sz="1600" dirty="0">
                <a:solidFill>
                  <a:schemeClr val="dk1"/>
                </a:solidFill>
                <a:latin typeface="Gill Sans MT" panose="020B0502020104020203" pitchFamily="34" charset="0"/>
                <a:ea typeface="Calibri"/>
                <a:cs typeface="Calibri"/>
                <a:sym typeface="Calibri"/>
              </a:rPr>
              <a:t> </a:t>
            </a:r>
            <a:r>
              <a:rPr lang="en-US" sz="1600" b="1" dirty="0">
                <a:solidFill>
                  <a:schemeClr val="dk1"/>
                </a:solidFill>
                <a:latin typeface="Gill Sans MT" panose="020B0502020104020203" pitchFamily="34" charset="0"/>
                <a:ea typeface="Calibri"/>
                <a:cs typeface="Calibri"/>
                <a:sym typeface="Calibri"/>
              </a:rPr>
              <a:t>Opportunities</a:t>
            </a:r>
            <a:endParaRPr sz="1600" b="1" dirty="0">
              <a:solidFill>
                <a:schemeClr val="dk1"/>
              </a:solidFill>
              <a:latin typeface="Gill Sans MT" panose="020B0502020104020203" pitchFamily="34" charset="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latin typeface="Gill Sans MT" panose="020B0502020104020203" pitchFamily="34" charset="0"/>
              </a:rPr>
              <a:t>1.</a:t>
            </a:r>
            <a:r>
              <a:rPr lang="en-US" sz="1600" dirty="0">
                <a:solidFill>
                  <a:schemeClr val="dk1"/>
                </a:solidFill>
                <a:latin typeface="Gill Sans MT" panose="020B0502020104020203" pitchFamily="34" charset="0"/>
                <a:ea typeface="Calibri"/>
                <a:cs typeface="Calibri"/>
                <a:sym typeface="Calibri"/>
              </a:rPr>
              <a:t>Second Annual Book Prom for students achieving Accelerated Reader Goal</a:t>
            </a:r>
            <a:endParaRPr sz="1600" dirty="0">
              <a:solidFill>
                <a:schemeClr val="dk1"/>
              </a:solidFill>
              <a:latin typeface="Gill Sans MT" panose="020B0502020104020203" pitchFamily="34" charset="0"/>
              <a:ea typeface="Calibri"/>
              <a:cs typeface="Calibri"/>
              <a:sym typeface="Calibri"/>
            </a:endParaRPr>
          </a:p>
          <a:p>
            <a:pPr marL="0" lvl="0" indent="0" algn="l" rtl="0">
              <a:lnSpc>
                <a:spcPct val="115000"/>
              </a:lnSpc>
              <a:spcBef>
                <a:spcPts val="0"/>
              </a:spcBef>
              <a:spcAft>
                <a:spcPts val="0"/>
              </a:spcAft>
              <a:buNone/>
            </a:pPr>
            <a:r>
              <a:rPr lang="en-US" dirty="0">
                <a:solidFill>
                  <a:schemeClr val="dk1"/>
                </a:solidFill>
                <a:latin typeface="Gill Sans MT" panose="020B0502020104020203" pitchFamily="34" charset="0"/>
              </a:rPr>
              <a:t>2.</a:t>
            </a:r>
            <a:r>
              <a:rPr lang="en-US" sz="1600" dirty="0">
                <a:solidFill>
                  <a:schemeClr val="dk1"/>
                </a:solidFill>
                <a:latin typeface="Gill Sans MT" panose="020B0502020104020203" pitchFamily="34" charset="0"/>
                <a:ea typeface="Calibri"/>
                <a:cs typeface="Calibri"/>
                <a:sym typeface="Calibri"/>
              </a:rPr>
              <a:t>Seven MS sports teams; 2nd place championships for MS girls basketball </a:t>
            </a:r>
            <a:endParaRPr sz="1600" dirty="0">
              <a:solidFill>
                <a:schemeClr val="dk1"/>
              </a:solidFill>
              <a:latin typeface="Gill Sans MT" panose="020B0502020104020203" pitchFamily="34" charset="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600" dirty="0">
              <a:solidFill>
                <a:schemeClr val="dk1"/>
              </a:solidFill>
              <a:latin typeface="Gill Sans MT" panose="020B0502020104020203" pitchFamily="34" charset="0"/>
              <a:ea typeface="Calibri"/>
              <a:cs typeface="Calibri"/>
              <a:sym typeface="Calibri"/>
            </a:endParaRPr>
          </a:p>
          <a:p>
            <a:pPr marL="0" lvl="0" indent="0" algn="l" rtl="0">
              <a:spcBef>
                <a:spcPts val="0"/>
              </a:spcBef>
              <a:spcAft>
                <a:spcPts val="0"/>
              </a:spcAft>
              <a:buNone/>
            </a:pPr>
            <a:endParaRPr dirty="0">
              <a:latin typeface="Gill Sans MT" panose="020B0502020104020203" pitchFamily="34" charset="0"/>
            </a:endParaRPr>
          </a:p>
        </p:txBody>
      </p:sp>
      <p:sp>
        <p:nvSpPr>
          <p:cNvPr id="4" name="Slide Number Placeholder 1"/>
          <p:cNvSpPr txBox="1">
            <a:spLocks/>
          </p:cNvSpPr>
          <p:nvPr/>
        </p:nvSpPr>
        <p:spPr>
          <a:xfrm>
            <a:off x="6553200" y="6356350"/>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8</a:t>
            </a:fld>
            <a:endParaRPr lang="en-US"/>
          </a:p>
        </p:txBody>
      </p:sp>
    </p:spTree>
  </p:cSld>
  <p:clrMapOvr>
    <a:overrideClrMapping bg1="lt1" tx1="dk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30"/>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b="1" dirty="0">
                <a:latin typeface="Gill Sans MT" panose="020B0502020104020203" pitchFamily="34" charset="0"/>
              </a:rPr>
              <a:t>Goal 2 Co-Curricular Challenges </a:t>
            </a:r>
            <a:endParaRPr b="1" dirty="0">
              <a:latin typeface="Gill Sans MT" panose="020B0502020104020203" pitchFamily="34" charset="0"/>
            </a:endParaRPr>
          </a:p>
        </p:txBody>
      </p:sp>
      <p:sp>
        <p:nvSpPr>
          <p:cNvPr id="202" name="Google Shape;202;p30"/>
          <p:cNvSpPr txBox="1"/>
          <p:nvPr/>
        </p:nvSpPr>
        <p:spPr>
          <a:xfrm>
            <a:off x="202500" y="1519774"/>
            <a:ext cx="8715358" cy="5185825"/>
          </a:xfrm>
          <a:prstGeom prst="rect">
            <a:avLst/>
          </a:prstGeom>
          <a:noFill/>
          <a:ln>
            <a:noFill/>
          </a:ln>
        </p:spPr>
        <p:txBody>
          <a:bodyPr spcFirstLastPara="1" wrap="square" lIns="91425" tIns="91425" rIns="91425" bIns="91425" anchor="t" anchorCtr="0">
            <a:noAutofit/>
          </a:bodyPr>
          <a:lstStyle/>
          <a:p>
            <a:pPr marL="101600" lvl="0" algn="l" rtl="0">
              <a:lnSpc>
                <a:spcPct val="115000"/>
              </a:lnSpc>
              <a:spcBef>
                <a:spcPts val="500"/>
              </a:spcBef>
              <a:spcAft>
                <a:spcPts val="0"/>
              </a:spcAft>
              <a:buClr>
                <a:schemeClr val="dk1"/>
              </a:buClr>
              <a:buSzPts val="2000"/>
            </a:pPr>
            <a:r>
              <a:rPr lang="en-US" sz="2000" b="1" dirty="0">
                <a:solidFill>
                  <a:schemeClr val="dk1"/>
                </a:solidFill>
                <a:latin typeface="Gill Sans MT" panose="020B0502020104020203" pitchFamily="34" charset="0"/>
                <a:ea typeface="Calibri"/>
                <a:cs typeface="Calibri"/>
                <a:sym typeface="Calibri"/>
              </a:rPr>
              <a:t>Discipline </a:t>
            </a:r>
            <a:endParaRPr sz="2000" b="1" dirty="0">
              <a:solidFill>
                <a:schemeClr val="dk1"/>
              </a:solidFill>
              <a:latin typeface="Gill Sans MT" panose="020B0502020104020203" pitchFamily="34" charset="0"/>
              <a:ea typeface="Calibri"/>
              <a:cs typeface="Calibri"/>
              <a:sym typeface="Calibri"/>
            </a:endParaRPr>
          </a:p>
          <a:p>
            <a:pPr marL="457200" lvl="0" indent="0" algn="l" rtl="0">
              <a:lnSpc>
                <a:spcPct val="115000"/>
              </a:lnSpc>
              <a:spcBef>
                <a:spcPts val="500"/>
              </a:spcBef>
              <a:spcAft>
                <a:spcPts val="0"/>
              </a:spcAft>
              <a:buNone/>
            </a:pPr>
            <a:r>
              <a:rPr lang="en-US" sz="2000" dirty="0">
                <a:solidFill>
                  <a:schemeClr val="dk1"/>
                </a:solidFill>
                <a:latin typeface="Gill Sans MT" panose="020B0502020104020203" pitchFamily="34" charset="0"/>
                <a:ea typeface="Calibri"/>
                <a:cs typeface="Calibri"/>
                <a:sym typeface="Calibri"/>
              </a:rPr>
              <a:t>Volume of disciplinary referrals has increased and remains persistently high for select few students; prevents participation in athletics; overrepresented in DTI</a:t>
            </a:r>
            <a:endParaRPr sz="2000" dirty="0">
              <a:solidFill>
                <a:schemeClr val="dk1"/>
              </a:solidFill>
              <a:latin typeface="Gill Sans MT" panose="020B0502020104020203" pitchFamily="34" charset="0"/>
              <a:ea typeface="Calibri"/>
              <a:cs typeface="Calibri"/>
              <a:sym typeface="Calibri"/>
            </a:endParaRPr>
          </a:p>
          <a:p>
            <a:pPr marL="914400" lvl="1" indent="-355600" algn="l" rtl="0">
              <a:lnSpc>
                <a:spcPct val="115000"/>
              </a:lnSpc>
              <a:spcBef>
                <a:spcPts val="500"/>
              </a:spcBef>
              <a:spcAft>
                <a:spcPts val="0"/>
              </a:spcAft>
              <a:buClr>
                <a:schemeClr val="dk1"/>
              </a:buClr>
              <a:buSzPts val="2000"/>
              <a:buFont typeface="Calibri"/>
              <a:buAutoNum type="alphaLcPeriod"/>
            </a:pPr>
            <a:r>
              <a:rPr lang="en-US" sz="2000" dirty="0">
                <a:solidFill>
                  <a:schemeClr val="dk1"/>
                </a:solidFill>
                <a:latin typeface="Gill Sans MT" panose="020B0502020104020203" pitchFamily="34" charset="0"/>
                <a:ea typeface="Calibri"/>
                <a:cs typeface="Calibri"/>
                <a:sym typeface="Calibri"/>
              </a:rPr>
              <a:t>2017-18 20 most referred students 427 total referrals, over 33% of total </a:t>
            </a:r>
            <a:endParaRPr sz="2000" dirty="0">
              <a:solidFill>
                <a:schemeClr val="dk1"/>
              </a:solidFill>
              <a:latin typeface="Gill Sans MT" panose="020B0502020104020203" pitchFamily="34" charset="0"/>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AutoNum type="alphaLcPeriod"/>
            </a:pPr>
            <a:r>
              <a:rPr lang="en-US" sz="2000" dirty="0">
                <a:solidFill>
                  <a:schemeClr val="dk1"/>
                </a:solidFill>
                <a:latin typeface="Gill Sans MT" panose="020B0502020104020203" pitchFamily="34" charset="0"/>
                <a:ea typeface="Calibri"/>
                <a:cs typeface="Calibri"/>
                <a:sym typeface="Calibri"/>
              </a:rPr>
              <a:t>2018-19, 10 most referred students 416 total referrals, 17.5% of total (2375)</a:t>
            </a:r>
            <a:endParaRPr sz="2000" dirty="0">
              <a:solidFill>
                <a:schemeClr val="dk1"/>
              </a:solidFill>
              <a:latin typeface="Gill Sans MT" panose="020B0502020104020203" pitchFamily="34" charset="0"/>
              <a:ea typeface="Calibri"/>
              <a:cs typeface="Calibri"/>
              <a:sym typeface="Calibri"/>
            </a:endParaRPr>
          </a:p>
          <a:p>
            <a:pPr marL="914400" lvl="0" indent="0" algn="l" rtl="0">
              <a:lnSpc>
                <a:spcPct val="115000"/>
              </a:lnSpc>
              <a:spcBef>
                <a:spcPts val="500"/>
              </a:spcBef>
              <a:spcAft>
                <a:spcPts val="0"/>
              </a:spcAft>
              <a:buNone/>
            </a:pPr>
            <a:endParaRPr sz="2000" dirty="0">
              <a:solidFill>
                <a:schemeClr val="dk1"/>
              </a:solidFill>
              <a:latin typeface="Gill Sans MT" panose="020B0502020104020203" pitchFamily="34" charset="0"/>
              <a:ea typeface="Calibri"/>
              <a:cs typeface="Calibri"/>
              <a:sym typeface="Calibri"/>
            </a:endParaRPr>
          </a:p>
          <a:p>
            <a:pPr marL="101600" lvl="0" algn="l" rtl="0">
              <a:lnSpc>
                <a:spcPct val="115000"/>
              </a:lnSpc>
              <a:spcBef>
                <a:spcPts val="500"/>
              </a:spcBef>
              <a:spcAft>
                <a:spcPts val="0"/>
              </a:spcAft>
              <a:buClr>
                <a:schemeClr val="dk1"/>
              </a:buClr>
              <a:buSzPts val="2000"/>
            </a:pPr>
            <a:r>
              <a:rPr lang="en-US" sz="2000" b="1" dirty="0">
                <a:solidFill>
                  <a:schemeClr val="dk1"/>
                </a:solidFill>
                <a:latin typeface="Gill Sans MT" panose="020B0502020104020203" pitchFamily="34" charset="0"/>
                <a:ea typeface="Calibri"/>
                <a:cs typeface="Calibri"/>
                <a:sym typeface="Calibri"/>
              </a:rPr>
              <a:t>Communication</a:t>
            </a:r>
            <a:endParaRPr sz="2000" b="1" dirty="0">
              <a:solidFill>
                <a:schemeClr val="dk1"/>
              </a:solidFill>
              <a:latin typeface="Gill Sans MT" panose="020B0502020104020203" pitchFamily="34" charset="0"/>
              <a:ea typeface="Calibri"/>
              <a:cs typeface="Calibri"/>
              <a:sym typeface="Calibri"/>
            </a:endParaRPr>
          </a:p>
          <a:p>
            <a:pPr marL="457200" lvl="0" indent="0" algn="l" rtl="0">
              <a:lnSpc>
                <a:spcPct val="115000"/>
              </a:lnSpc>
              <a:spcBef>
                <a:spcPts val="500"/>
              </a:spcBef>
              <a:spcAft>
                <a:spcPts val="0"/>
              </a:spcAft>
              <a:buNone/>
            </a:pPr>
            <a:r>
              <a:rPr lang="en-US" sz="2000" dirty="0" smtClean="0">
                <a:solidFill>
                  <a:schemeClr val="dk1"/>
                </a:solidFill>
                <a:latin typeface="Gill Sans MT" panose="020B0502020104020203" pitchFamily="34" charset="0"/>
                <a:ea typeface="Calibri"/>
                <a:cs typeface="Calibri"/>
                <a:sym typeface="Calibri"/>
              </a:rPr>
              <a:t>Communication </a:t>
            </a:r>
            <a:r>
              <a:rPr lang="en-US" sz="2000" dirty="0">
                <a:solidFill>
                  <a:schemeClr val="dk1"/>
                </a:solidFill>
                <a:latin typeface="Gill Sans MT" panose="020B0502020104020203" pitchFamily="34" charset="0"/>
                <a:ea typeface="Calibri"/>
                <a:cs typeface="Calibri"/>
                <a:sym typeface="Calibri"/>
              </a:rPr>
              <a:t>with families continues to be a challenge; marketing and communicating the programming to families can be improved through daily bulletin, weekly wave, the MWA website and other venues</a:t>
            </a:r>
            <a:endParaRPr sz="2000" dirty="0">
              <a:solidFill>
                <a:schemeClr val="dk1"/>
              </a:solidFill>
              <a:latin typeface="Gill Sans MT" panose="020B0502020104020203" pitchFamily="34" charset="0"/>
              <a:ea typeface="Calibri"/>
              <a:cs typeface="Calibri"/>
              <a:sym typeface="Calibri"/>
            </a:endParaRPr>
          </a:p>
          <a:p>
            <a:pPr marL="457200" lvl="0" indent="0" algn="l" rtl="0">
              <a:lnSpc>
                <a:spcPct val="115000"/>
              </a:lnSpc>
              <a:spcBef>
                <a:spcPts val="500"/>
              </a:spcBef>
              <a:spcAft>
                <a:spcPts val="0"/>
              </a:spcAft>
              <a:buNone/>
            </a:pPr>
            <a:endParaRPr sz="2000" dirty="0">
              <a:solidFill>
                <a:schemeClr val="dk1"/>
              </a:solidFill>
              <a:latin typeface="Gill Sans MT" panose="020B0502020104020203" pitchFamily="34" charset="0"/>
            </a:endParaRPr>
          </a:p>
          <a:p>
            <a:pPr marL="0" lvl="0" indent="0" algn="l" rtl="0">
              <a:spcBef>
                <a:spcPts val="0"/>
              </a:spcBef>
              <a:spcAft>
                <a:spcPts val="0"/>
              </a:spcAft>
              <a:buNone/>
            </a:pPr>
            <a:endParaRPr dirty="0">
              <a:latin typeface="Gill Sans MT" panose="020B0502020104020203" pitchFamily="34" charset="0"/>
            </a:endParaRPr>
          </a:p>
        </p:txBody>
      </p:sp>
      <p:sp>
        <p:nvSpPr>
          <p:cNvPr id="4" name="Slide Number Placeholder 1"/>
          <p:cNvSpPr txBox="1">
            <a:spLocks/>
          </p:cNvSpPr>
          <p:nvPr/>
        </p:nvSpPr>
        <p:spPr>
          <a:xfrm>
            <a:off x="6553200" y="6356350"/>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9</a:t>
            </a:fld>
            <a:endParaRPr lang="en-US"/>
          </a:p>
        </p:txBody>
      </p:sp>
    </p:spTree>
  </p:cSld>
  <p:clrMapOvr>
    <a:overrideClrMapping bg1="lt1" tx1="dk1" bg2="dk2" tx2="lt2" accent1="accent1" accent2="accent2" accent3="accent3" accent4="accent4" accent5="accent5" accent6="accent6" hlink="hlink" folHlink="folHlink"/>
  </p:clrMapOvr>
</p:sld>
</file>

<file path=ppt/theme/theme1.xml><?xml version="1.0" encoding="utf-8"?>
<a:theme xmlns:a="http://schemas.openxmlformats.org/drawingml/2006/main" name="MWA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MWA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542</TotalTime>
  <Words>2975</Words>
  <Application>Microsoft Office PowerPoint</Application>
  <PresentationFormat>On-screen Show (4:3)</PresentationFormat>
  <Paragraphs>413</Paragraphs>
  <Slides>43</Slides>
  <Notes>43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Arial Narrow</vt:lpstr>
      <vt:lpstr>Calibri</vt:lpstr>
      <vt:lpstr>Arial</vt:lpstr>
      <vt:lpstr>Gill Sans MT</vt:lpstr>
      <vt:lpstr>MWA Template</vt:lpstr>
      <vt:lpstr>5_MWA Template</vt:lpstr>
      <vt:lpstr>WASC Executive Review Committee Meeting  </vt:lpstr>
      <vt:lpstr>PowerPoint Presentation</vt:lpstr>
      <vt:lpstr>Goal 1: Accomplishments</vt:lpstr>
      <vt:lpstr>Goal 1: Challenges</vt:lpstr>
      <vt:lpstr>Goal 1: Yr. 5 Reflections/ Yr. 6 Priorities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Accomplishments</vt:lpstr>
      <vt:lpstr>Challenges</vt:lpstr>
      <vt:lpstr>Reflections and Year 6 Priorities</vt:lpstr>
      <vt:lpstr>PowerPoint Presentation</vt:lpstr>
      <vt:lpstr>Accomplishments</vt:lpstr>
      <vt:lpstr>Challenges</vt:lpstr>
      <vt:lpstr>Reflections and Year 6 Priorities</vt:lpstr>
      <vt:lpstr>PowerPoint Presentation</vt:lpstr>
      <vt:lpstr>Accomplishments</vt:lpstr>
      <vt:lpstr>Challenges</vt:lpstr>
      <vt:lpstr>Reflections and Year 6 Priorities</vt:lpstr>
      <vt:lpstr>PowerPoint Presentation</vt:lpstr>
      <vt:lpstr>Accomplishments</vt:lpstr>
      <vt:lpstr>Challenges</vt:lpstr>
      <vt:lpstr>Reflections and Year 6 Priorities</vt:lpstr>
      <vt:lpstr>PowerPoint Presentation</vt:lpstr>
      <vt:lpstr>Accomplishments</vt:lpstr>
      <vt:lpstr>Challenges</vt:lpstr>
      <vt:lpstr>Reflections and Year 6 Priorities</vt:lpstr>
      <vt:lpstr>PowerPoint Presentation</vt:lpstr>
      <vt:lpstr>Accomplishments</vt:lpstr>
      <vt:lpstr>Challenges</vt:lpstr>
      <vt:lpstr>Goal 2: ELD Reflections &amp; Year 6 Priorities</vt:lpstr>
      <vt:lpstr>PowerPoint Presentation</vt:lpstr>
      <vt:lpstr>Accomplishments</vt:lpstr>
      <vt:lpstr>Challenges</vt:lpstr>
      <vt:lpstr>Reflections and Year 6 Priorities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WASC Executive Review Committee Meeting</dc:title>
  <dc:creator>Crews-Gamez, Raynell</dc:creator>
  <cp:lastModifiedBy>Caigoy, Vanessa</cp:lastModifiedBy>
  <cp:revision>14</cp:revision>
  <dcterms:modified xsi:type="dcterms:W3CDTF">2019-05-02T21:02:48Z</dcterms:modified>
</cp:coreProperties>
</file>