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sEO1+tXs6lO8LkwmPCd+/peLtl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FB8CCE5-FC8F-4516-9268-D9F18A40DA3F}">
  <a:tblStyle styleId="{7FB8CCE5-FC8F-4516-9268-D9F18A40DA3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9"/>
    <p:restoredTop sz="94634"/>
  </p:normalViewPr>
  <p:slideViewPr>
    <p:cSldViewPr snapToGrid="0" snapToObjects="1">
      <p:cViewPr varScale="1">
        <p:scale>
          <a:sx n="95" d="100"/>
          <a:sy n="95" d="100"/>
        </p:scale>
        <p:origin x="3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8" Type="http://customschemas.google.com/relationships/presentationmetadata" Target="metadata"/><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064680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3433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0610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b75bffe4c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gb75bffe4cb_0_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756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b75bffe4cb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gb75bffe4cb_0_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2963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6014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9673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68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b75bffe4cb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b75bffe4cb_0_8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8853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ae74fd61b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gae74fd61b8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9144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6725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b75bffe4cb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gb75bffe4cb_0_5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61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8123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3608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7324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b75bffe4cb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gb75bffe4cb_0_9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696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720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0392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b75bb155bf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gb75bb155bf_0_18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7550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b75bffe4cb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gb75bffe4cb_0_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2334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b75bffe4cb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gb75bffe4cb_0_3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8798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b75bffe4c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gb75bffe4cb_0_4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6393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09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3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3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3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3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3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3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3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3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9"/>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0" y="609599"/>
            <a:ext cx="12192000" cy="6248400"/>
          </a:xfrm>
          <a:prstGeom prst="rect">
            <a:avLst/>
          </a:prstGeom>
          <a:gradFill>
            <a:gsLst>
              <a:gs pos="0">
                <a:srgbClr val="3865B4"/>
              </a:gs>
              <a:gs pos="25000">
                <a:srgbClr val="3865B4"/>
              </a:gs>
              <a:gs pos="94000">
                <a:srgbClr val="3A3838"/>
              </a:gs>
              <a:gs pos="100000">
                <a:srgbClr val="3A3838"/>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5" name="Google Shape;85;p1"/>
          <p:cNvPicPr preferRelativeResize="0"/>
          <p:nvPr/>
        </p:nvPicPr>
        <p:blipFill rotWithShape="1">
          <a:blip r:embed="rId3">
            <a:alphaModFix/>
          </a:blip>
          <a:srcRect t="45715" b="9820"/>
          <a:stretch/>
        </p:blipFill>
        <p:spPr>
          <a:xfrm rot="10800000" flipH="1">
            <a:off x="0" y="2374533"/>
            <a:ext cx="12192000" cy="3049325"/>
          </a:xfrm>
          <a:custGeom>
            <a:avLst/>
            <a:gdLst/>
            <a:ahLst/>
            <a:cxnLst/>
            <a:rect l="l" t="t" r="r" b="b"/>
            <a:pathLst>
              <a:path w="12192000" h="3049325" extrusionOk="0">
                <a:moveTo>
                  <a:pt x="0" y="0"/>
                </a:moveTo>
                <a:lnTo>
                  <a:pt x="12192000" y="0"/>
                </a:lnTo>
                <a:lnTo>
                  <a:pt x="12192000" y="3049325"/>
                </a:lnTo>
                <a:lnTo>
                  <a:pt x="0" y="3049325"/>
                </a:lnTo>
                <a:close/>
              </a:path>
            </a:pathLst>
          </a:custGeom>
          <a:noFill/>
          <a:ln>
            <a:noFill/>
          </a:ln>
        </p:spPr>
      </p:pic>
      <p:sp>
        <p:nvSpPr>
          <p:cNvPr id="86" name="Google Shape;86;p1"/>
          <p:cNvSpPr/>
          <p:nvPr/>
        </p:nvSpPr>
        <p:spPr>
          <a:xfrm>
            <a:off x="0" y="0"/>
            <a:ext cx="12188952" cy="32385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 name="Google Shape;87;p1"/>
          <p:cNvSpPr txBox="1">
            <a:spLocks noGrp="1"/>
          </p:cNvSpPr>
          <p:nvPr>
            <p:ph type="ctrTitle"/>
          </p:nvPr>
        </p:nvSpPr>
        <p:spPr>
          <a:xfrm>
            <a:off x="718759" y="4552950"/>
            <a:ext cx="10021446" cy="113399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6600"/>
              <a:buFont typeface="Arial"/>
              <a:buNone/>
            </a:pPr>
            <a:r>
              <a:rPr lang="en-US" sz="6600">
                <a:solidFill>
                  <a:schemeClr val="lt1"/>
                </a:solidFill>
                <a:latin typeface="Arial"/>
                <a:ea typeface="Arial"/>
                <a:cs typeface="Arial"/>
                <a:sym typeface="Arial"/>
              </a:rPr>
              <a:t>21-22 Governor’s Budget</a:t>
            </a:r>
            <a:endParaRPr/>
          </a:p>
        </p:txBody>
      </p:sp>
      <p:sp>
        <p:nvSpPr>
          <p:cNvPr id="88" name="Google Shape;88;p1"/>
          <p:cNvSpPr txBox="1">
            <a:spLocks noGrp="1"/>
          </p:cNvSpPr>
          <p:nvPr>
            <p:ph type="subTitle" idx="1"/>
          </p:nvPr>
        </p:nvSpPr>
        <p:spPr>
          <a:xfrm>
            <a:off x="804484" y="5779093"/>
            <a:ext cx="9416898" cy="723670"/>
          </a:xfrm>
          <a:prstGeom prst="rect">
            <a:avLst/>
          </a:prstGeom>
          <a:noFill/>
          <a:ln>
            <a:noFill/>
          </a:ln>
        </p:spPr>
        <p:txBody>
          <a:bodyPr spcFirstLastPara="1" wrap="square" lIns="91425" tIns="45700" rIns="91425" bIns="45700" anchor="ctr" anchorCtr="0">
            <a:normAutofit/>
          </a:bodyPr>
          <a:lstStyle/>
          <a:p>
            <a:pPr marL="0" lvl="0" indent="0" algn="l" rtl="0">
              <a:lnSpc>
                <a:spcPct val="70000"/>
              </a:lnSpc>
              <a:spcBef>
                <a:spcPts val="0"/>
              </a:spcBef>
              <a:spcAft>
                <a:spcPts val="0"/>
              </a:spcAft>
              <a:buClr>
                <a:srgbClr val="FFFFFF"/>
              </a:buClr>
              <a:buSzPts val="2220"/>
              <a:buNone/>
            </a:pPr>
            <a:r>
              <a:rPr lang="en-US" sz="2220">
                <a:solidFill>
                  <a:srgbClr val="FFFFFF"/>
                </a:solidFill>
              </a:rPr>
              <a:t>Presented by Stacie Ivery</a:t>
            </a:r>
            <a:endParaRPr/>
          </a:p>
          <a:p>
            <a:pPr marL="0" lvl="0" indent="0" algn="l" rtl="0">
              <a:lnSpc>
                <a:spcPct val="70000"/>
              </a:lnSpc>
              <a:spcBef>
                <a:spcPts val="1000"/>
              </a:spcBef>
              <a:spcAft>
                <a:spcPts val="0"/>
              </a:spcAft>
              <a:buClr>
                <a:srgbClr val="FFFFFF"/>
              </a:buClr>
              <a:buSzPts val="2220"/>
              <a:buNone/>
            </a:pPr>
            <a:r>
              <a:rPr lang="en-US" sz="2220">
                <a:solidFill>
                  <a:srgbClr val="FFFFFF"/>
                </a:solidFill>
              </a:rPr>
              <a:t>January 20, 2021</a:t>
            </a:r>
            <a:endParaRPr/>
          </a:p>
        </p:txBody>
      </p:sp>
      <p:pic>
        <p:nvPicPr>
          <p:cNvPr id="89" name="Google Shape;89;p1"/>
          <p:cNvPicPr preferRelativeResize="0"/>
          <p:nvPr/>
        </p:nvPicPr>
        <p:blipFill rotWithShape="1">
          <a:blip r:embed="rId4">
            <a:alphaModFix/>
          </a:blip>
          <a:srcRect/>
          <a:stretch/>
        </p:blipFill>
        <p:spPr>
          <a:xfrm>
            <a:off x="1419943" y="740042"/>
            <a:ext cx="8619078" cy="299375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5"/>
          <p:cNvSpPr/>
          <p:nvPr/>
        </p:nvSpPr>
        <p:spPr>
          <a:xfrm>
            <a:off x="11728580" y="0"/>
            <a:ext cx="463420" cy="6858000"/>
          </a:xfrm>
          <a:prstGeom prst="rect">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0" name="Google Shape;170;p5"/>
          <p:cNvSpPr txBox="1">
            <a:spLocks noGrp="1"/>
          </p:cNvSpPr>
          <p:nvPr>
            <p:ph type="title"/>
          </p:nvPr>
        </p:nvSpPr>
        <p:spPr>
          <a:xfrm>
            <a:off x="419878" y="299811"/>
            <a:ext cx="10515600" cy="4516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One-Time Funds 20-21 &amp; 21-22</a:t>
            </a:r>
            <a:endParaRPr/>
          </a:p>
        </p:txBody>
      </p:sp>
      <p:sp>
        <p:nvSpPr>
          <p:cNvPr id="171" name="Google Shape;171;p5"/>
          <p:cNvSpPr txBox="1"/>
          <p:nvPr/>
        </p:nvSpPr>
        <p:spPr>
          <a:xfrm rot="5400000">
            <a:off x="10737150" y="5048754"/>
            <a:ext cx="2448000" cy="461700"/>
          </a:xfrm>
          <a:prstGeom prst="rect">
            <a:avLst/>
          </a:prstGeom>
          <a:noFill/>
          <a:ln>
            <a:noFill/>
          </a:ln>
        </p:spPr>
        <p:txBody>
          <a:bodyPr spcFirstLastPara="1" wrap="square" lIns="91425" tIns="45700" rIns="91425" bIns="45700" anchor="t" anchorCtr="1">
            <a:spAutoFit/>
          </a:bodyPr>
          <a:lstStyle/>
          <a:p>
            <a:pPr marL="0" marR="0" lvl="0" indent="0" algn="l" rtl="0">
              <a:spcBef>
                <a:spcPts val="0"/>
              </a:spcBef>
              <a:spcAft>
                <a:spcPts val="0"/>
              </a:spcAft>
              <a:buNone/>
            </a:pPr>
            <a:r>
              <a:rPr lang="en-US" sz="1800" b="1">
                <a:solidFill>
                  <a:schemeClr val="lt1"/>
                </a:solidFill>
              </a:rPr>
              <a:t>One-Time Funding</a:t>
            </a:r>
            <a:endParaRPr/>
          </a:p>
        </p:txBody>
      </p:sp>
      <p:sp>
        <p:nvSpPr>
          <p:cNvPr id="172" name="Google Shape;172;p5"/>
          <p:cNvSpPr/>
          <p:nvPr/>
        </p:nvSpPr>
        <p:spPr>
          <a:xfrm>
            <a:off x="419878" y="951722"/>
            <a:ext cx="10933922" cy="65315"/>
          </a:xfrm>
          <a:prstGeom prst="rect">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73" name="Google Shape;173;p5"/>
          <p:cNvPicPr preferRelativeResize="0"/>
          <p:nvPr/>
        </p:nvPicPr>
        <p:blipFill rotWithShape="1">
          <a:blip r:embed="rId3">
            <a:alphaModFix/>
          </a:blip>
          <a:srcRect/>
          <a:stretch/>
        </p:blipFill>
        <p:spPr>
          <a:xfrm>
            <a:off x="419878" y="6269409"/>
            <a:ext cx="1347544" cy="468057"/>
          </a:xfrm>
          <a:prstGeom prst="rect">
            <a:avLst/>
          </a:prstGeom>
          <a:noFill/>
          <a:ln>
            <a:noFill/>
          </a:ln>
        </p:spPr>
      </p:pic>
      <p:graphicFrame>
        <p:nvGraphicFramePr>
          <p:cNvPr id="174" name="Google Shape;174;p5"/>
          <p:cNvGraphicFramePr/>
          <p:nvPr/>
        </p:nvGraphicFramePr>
        <p:xfrm>
          <a:off x="419875" y="1256750"/>
          <a:ext cx="10933800" cy="4571700"/>
        </p:xfrm>
        <a:graphic>
          <a:graphicData uri="http://schemas.openxmlformats.org/drawingml/2006/table">
            <a:tbl>
              <a:tblPr>
                <a:noFill/>
                <a:tableStyleId>{7FB8CCE5-FC8F-4516-9268-D9F18A40DA3F}</a:tableStyleId>
              </a:tblPr>
              <a:tblGrid>
                <a:gridCol w="3661025"/>
                <a:gridCol w="2457125"/>
                <a:gridCol w="2407825"/>
                <a:gridCol w="2407825"/>
              </a:tblGrid>
              <a:tr h="381000">
                <a:tc>
                  <a:txBody>
                    <a:bodyPr/>
                    <a:lstStyle/>
                    <a:p>
                      <a:pPr marL="0" lvl="0" indent="0" algn="l" rtl="0">
                        <a:spcBef>
                          <a:spcPts val="0"/>
                        </a:spcBef>
                        <a:spcAft>
                          <a:spcPts val="0"/>
                        </a:spcAft>
                        <a:buNone/>
                      </a:pPr>
                      <a:r>
                        <a:rPr lang="en-US" sz="1800" b="1"/>
                        <a:t>Funding</a:t>
                      </a:r>
                      <a:endParaRPr sz="1800" b="1"/>
                    </a:p>
                  </a:txBody>
                  <a:tcPr marL="91425" marR="91425" marT="91425" marB="91425"/>
                </a:tc>
                <a:tc>
                  <a:txBody>
                    <a:bodyPr/>
                    <a:lstStyle/>
                    <a:p>
                      <a:pPr marL="0" lvl="0" indent="0" algn="ctr" rtl="0">
                        <a:spcBef>
                          <a:spcPts val="0"/>
                        </a:spcBef>
                        <a:spcAft>
                          <a:spcPts val="0"/>
                        </a:spcAft>
                        <a:buNone/>
                      </a:pPr>
                      <a:r>
                        <a:rPr lang="en-US" sz="1800" b="1"/>
                        <a:t>Spending Timeline</a:t>
                      </a:r>
                      <a:endParaRPr sz="1800" b="1"/>
                    </a:p>
                  </a:txBody>
                  <a:tcPr marL="91425" marR="91425" marT="91425" marB="91425"/>
                </a:tc>
                <a:tc>
                  <a:txBody>
                    <a:bodyPr/>
                    <a:lstStyle/>
                    <a:p>
                      <a:pPr marL="0" lvl="0" indent="0" algn="ctr" rtl="0">
                        <a:spcBef>
                          <a:spcPts val="0"/>
                        </a:spcBef>
                        <a:spcAft>
                          <a:spcPts val="0"/>
                        </a:spcAft>
                        <a:buNone/>
                      </a:pPr>
                      <a:r>
                        <a:rPr lang="en-US" sz="1800" b="1"/>
                        <a:t>Middle School</a:t>
                      </a:r>
                      <a:endParaRPr sz="1800" b="1"/>
                    </a:p>
                  </a:txBody>
                  <a:tcPr marL="91425" marR="91425" marT="91425" marB="91425"/>
                </a:tc>
                <a:tc>
                  <a:txBody>
                    <a:bodyPr/>
                    <a:lstStyle/>
                    <a:p>
                      <a:pPr marL="0" lvl="0" indent="0" algn="ctr" rtl="0">
                        <a:spcBef>
                          <a:spcPts val="0"/>
                        </a:spcBef>
                        <a:spcAft>
                          <a:spcPts val="0"/>
                        </a:spcAft>
                        <a:buNone/>
                      </a:pPr>
                      <a:r>
                        <a:rPr lang="en-US" sz="1800" b="1"/>
                        <a:t>Elementary School</a:t>
                      </a:r>
                      <a:endParaRPr sz="1800" b="1"/>
                    </a:p>
                  </a:txBody>
                  <a:tcPr marL="91425" marR="91425" marT="91425" marB="91425"/>
                </a:tc>
              </a:tr>
              <a:tr h="381000">
                <a:tc>
                  <a:txBody>
                    <a:bodyPr/>
                    <a:lstStyle/>
                    <a:p>
                      <a:pPr marL="0" lvl="0" indent="0" algn="l" rtl="0">
                        <a:spcBef>
                          <a:spcPts val="0"/>
                        </a:spcBef>
                        <a:spcAft>
                          <a:spcPts val="0"/>
                        </a:spcAft>
                        <a:buNone/>
                      </a:pPr>
                      <a:r>
                        <a:rPr lang="en-US" sz="1800" b="1"/>
                        <a:t>ESSER I (Res. 3210)</a:t>
                      </a:r>
                      <a:endParaRPr sz="1800" b="1"/>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sz="1800">
                          <a:solidFill>
                            <a:schemeClr val="dk1"/>
                          </a:solidFill>
                        </a:rPr>
                        <a:t>3/13/20 - 9/30/22</a:t>
                      </a:r>
                      <a:endParaRPr sz="1800"/>
                    </a:p>
                  </a:txBody>
                  <a:tcPr marL="91425" marR="91425" marT="91425" marB="91425"/>
                </a:tc>
                <a:tc>
                  <a:txBody>
                    <a:bodyPr/>
                    <a:lstStyle/>
                    <a:p>
                      <a:pPr marL="0" lvl="0" indent="0" algn="ctr" rtl="0">
                        <a:spcBef>
                          <a:spcPts val="0"/>
                        </a:spcBef>
                        <a:spcAft>
                          <a:spcPts val="0"/>
                        </a:spcAft>
                        <a:buNone/>
                      </a:pPr>
                      <a:r>
                        <a:rPr lang="en-US" sz="1800"/>
                        <a:t>$63,693</a:t>
                      </a:r>
                      <a:endParaRPr sz="1800"/>
                    </a:p>
                  </a:txBody>
                  <a:tcPr marL="91425" marR="91425" marT="91425" marB="91425"/>
                </a:tc>
                <a:tc>
                  <a:txBody>
                    <a:bodyPr/>
                    <a:lstStyle/>
                    <a:p>
                      <a:pPr marL="0" lvl="0" indent="0" algn="ctr" rtl="0">
                        <a:spcBef>
                          <a:spcPts val="0"/>
                        </a:spcBef>
                        <a:spcAft>
                          <a:spcPts val="0"/>
                        </a:spcAft>
                        <a:buNone/>
                      </a:pPr>
                      <a:r>
                        <a:rPr lang="en-US" sz="1800"/>
                        <a:t>$30,417</a:t>
                      </a:r>
                      <a:endParaRPr sz="1800"/>
                    </a:p>
                  </a:txBody>
                  <a:tcPr marL="91425" marR="91425" marT="91425" marB="91425"/>
                </a:tc>
              </a:tr>
              <a:tr h="381000">
                <a:tc>
                  <a:txBody>
                    <a:bodyPr/>
                    <a:lstStyle/>
                    <a:p>
                      <a:pPr marL="0" lvl="0" indent="0" algn="l" rtl="0">
                        <a:spcBef>
                          <a:spcPts val="0"/>
                        </a:spcBef>
                        <a:spcAft>
                          <a:spcPts val="0"/>
                        </a:spcAft>
                        <a:buNone/>
                      </a:pPr>
                      <a:r>
                        <a:rPr lang="en-US" sz="1800" b="1"/>
                        <a:t>GEER (Res. 3215)</a:t>
                      </a:r>
                      <a:endParaRPr sz="1800" b="1"/>
                    </a:p>
                  </a:txBody>
                  <a:tcPr marL="91425" marR="91425" marT="91425" marB="91425"/>
                </a:tc>
                <a:tc>
                  <a:txBody>
                    <a:bodyPr/>
                    <a:lstStyle/>
                    <a:p>
                      <a:pPr marL="0" lvl="0" indent="0" algn="ctr" rtl="0">
                        <a:spcBef>
                          <a:spcPts val="0"/>
                        </a:spcBef>
                        <a:spcAft>
                          <a:spcPts val="0"/>
                        </a:spcAft>
                        <a:buNone/>
                      </a:pPr>
                      <a:r>
                        <a:rPr lang="en-US" sz="1800"/>
                        <a:t>3/13/20 - 9/30/22</a:t>
                      </a:r>
                      <a:endParaRPr sz="1800"/>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sz="1800">
                          <a:solidFill>
                            <a:schemeClr val="dk1"/>
                          </a:solidFill>
                        </a:rPr>
                        <a:t>$24,841</a:t>
                      </a:r>
                      <a:endParaRPr sz="1800"/>
                    </a:p>
                  </a:txBody>
                  <a:tcPr marL="91425" marR="91425" marT="91425" marB="91425"/>
                </a:tc>
                <a:tc>
                  <a:txBody>
                    <a:bodyPr/>
                    <a:lstStyle/>
                    <a:p>
                      <a:pPr marL="0" lvl="0" indent="0" algn="ctr" rtl="0">
                        <a:spcBef>
                          <a:spcPts val="0"/>
                        </a:spcBef>
                        <a:spcAft>
                          <a:spcPts val="0"/>
                        </a:spcAft>
                        <a:buNone/>
                      </a:pPr>
                      <a:r>
                        <a:rPr lang="en-US" sz="1800"/>
                        <a:t>$10,580</a:t>
                      </a:r>
                      <a:endParaRPr sz="1800"/>
                    </a:p>
                  </a:txBody>
                  <a:tcPr marL="91425" marR="91425" marT="91425" marB="91425"/>
                </a:tc>
              </a:tr>
              <a:tr h="381000">
                <a:tc>
                  <a:txBody>
                    <a:bodyPr/>
                    <a:lstStyle/>
                    <a:p>
                      <a:pPr marL="0" lvl="0" indent="0" algn="l" rtl="0">
                        <a:spcBef>
                          <a:spcPts val="0"/>
                        </a:spcBef>
                        <a:spcAft>
                          <a:spcPts val="0"/>
                        </a:spcAft>
                        <a:buNone/>
                      </a:pPr>
                      <a:r>
                        <a:rPr lang="en-US" sz="1800" b="1"/>
                        <a:t>CRF (Res. 3220)</a:t>
                      </a:r>
                      <a:endParaRPr sz="1800" b="1"/>
                    </a:p>
                  </a:txBody>
                  <a:tcPr marL="91425" marR="91425" marT="91425" marB="91425"/>
                </a:tc>
                <a:tc>
                  <a:txBody>
                    <a:bodyPr/>
                    <a:lstStyle/>
                    <a:p>
                      <a:pPr marL="0" lvl="0" indent="0" algn="ctr" rtl="0">
                        <a:spcBef>
                          <a:spcPts val="0"/>
                        </a:spcBef>
                        <a:spcAft>
                          <a:spcPts val="0"/>
                        </a:spcAft>
                        <a:buNone/>
                      </a:pPr>
                      <a:r>
                        <a:rPr lang="en-US" sz="1800"/>
                        <a:t>3/13/20 - 12/31/21</a:t>
                      </a:r>
                      <a:endParaRPr sz="1800"/>
                    </a:p>
                  </a:txBody>
                  <a:tcPr marL="91425" marR="91425" marT="91425" marB="91425"/>
                </a:tc>
                <a:tc>
                  <a:txBody>
                    <a:bodyPr/>
                    <a:lstStyle/>
                    <a:p>
                      <a:pPr marL="0" lvl="0" indent="0" algn="ctr" rtl="0">
                        <a:spcBef>
                          <a:spcPts val="0"/>
                        </a:spcBef>
                        <a:spcAft>
                          <a:spcPts val="0"/>
                        </a:spcAft>
                        <a:buNone/>
                      </a:pPr>
                      <a:r>
                        <a:rPr lang="en-US" sz="1800"/>
                        <a:t>$209,468</a:t>
                      </a:r>
                      <a:endParaRPr sz="1800"/>
                    </a:p>
                  </a:txBody>
                  <a:tcPr marL="91425" marR="91425" marT="91425" marB="91425"/>
                </a:tc>
                <a:tc>
                  <a:txBody>
                    <a:bodyPr/>
                    <a:lstStyle/>
                    <a:p>
                      <a:pPr marL="0" lvl="0" indent="0" algn="ctr" rtl="0">
                        <a:spcBef>
                          <a:spcPts val="0"/>
                        </a:spcBef>
                        <a:spcAft>
                          <a:spcPts val="0"/>
                        </a:spcAft>
                        <a:buNone/>
                      </a:pPr>
                      <a:r>
                        <a:rPr lang="en-US" sz="1800"/>
                        <a:t>$121,684</a:t>
                      </a:r>
                      <a:endParaRPr sz="1800"/>
                    </a:p>
                  </a:txBody>
                  <a:tcPr marL="91425" marR="91425" marT="91425" marB="91425"/>
                </a:tc>
              </a:tr>
              <a:tr h="381000">
                <a:tc>
                  <a:txBody>
                    <a:bodyPr/>
                    <a:lstStyle/>
                    <a:p>
                      <a:pPr marL="0" lvl="0" indent="0" algn="l" rtl="0">
                        <a:spcBef>
                          <a:spcPts val="0"/>
                        </a:spcBef>
                        <a:spcAft>
                          <a:spcPts val="0"/>
                        </a:spcAft>
                        <a:buNone/>
                      </a:pPr>
                      <a:r>
                        <a:rPr lang="en-US" sz="1800" b="1"/>
                        <a:t>SB 117 (Res. 7388)</a:t>
                      </a:r>
                      <a:endParaRPr sz="1800" b="1"/>
                    </a:p>
                  </a:txBody>
                  <a:tcPr marL="91425" marR="91425" marT="91425" marB="91425"/>
                </a:tc>
                <a:tc>
                  <a:txBody>
                    <a:bodyPr/>
                    <a:lstStyle/>
                    <a:p>
                      <a:pPr marL="0" lvl="0" indent="0" algn="ctr" rtl="0">
                        <a:spcBef>
                          <a:spcPts val="0"/>
                        </a:spcBef>
                        <a:spcAft>
                          <a:spcPts val="0"/>
                        </a:spcAft>
                        <a:buNone/>
                      </a:pPr>
                      <a:r>
                        <a:rPr lang="en-US" sz="1800"/>
                        <a:t>n/a</a:t>
                      </a:r>
                      <a:endParaRPr sz="1800"/>
                    </a:p>
                  </a:txBody>
                  <a:tcPr marL="91425" marR="91425" marT="91425" marB="91425"/>
                </a:tc>
                <a:tc>
                  <a:txBody>
                    <a:bodyPr/>
                    <a:lstStyle/>
                    <a:p>
                      <a:pPr marL="0" lvl="0" indent="0" algn="ctr" rtl="0">
                        <a:spcBef>
                          <a:spcPts val="0"/>
                        </a:spcBef>
                        <a:spcAft>
                          <a:spcPts val="0"/>
                        </a:spcAft>
                        <a:buNone/>
                      </a:pPr>
                      <a:r>
                        <a:rPr lang="en-US" sz="1800"/>
                        <a:t>$7,970</a:t>
                      </a:r>
                      <a:endParaRPr sz="1800"/>
                    </a:p>
                  </a:txBody>
                  <a:tcPr marL="91425" marR="91425" marT="91425" marB="91425"/>
                </a:tc>
                <a:tc>
                  <a:txBody>
                    <a:bodyPr/>
                    <a:lstStyle/>
                    <a:p>
                      <a:pPr marL="0" lvl="0" indent="0" algn="ctr" rtl="0">
                        <a:spcBef>
                          <a:spcPts val="0"/>
                        </a:spcBef>
                        <a:spcAft>
                          <a:spcPts val="0"/>
                        </a:spcAft>
                        <a:buNone/>
                      </a:pPr>
                      <a:r>
                        <a:rPr lang="en-US" sz="1800"/>
                        <a:t>$4,967</a:t>
                      </a:r>
                      <a:endParaRPr sz="1800"/>
                    </a:p>
                  </a:txBody>
                  <a:tcPr marL="91425" marR="91425" marT="91425" marB="91425"/>
                </a:tc>
              </a:tr>
              <a:tr h="381000">
                <a:tc>
                  <a:txBody>
                    <a:bodyPr/>
                    <a:lstStyle/>
                    <a:p>
                      <a:pPr marL="0" lvl="0" indent="0" algn="l" rtl="0">
                        <a:spcBef>
                          <a:spcPts val="0"/>
                        </a:spcBef>
                        <a:spcAft>
                          <a:spcPts val="0"/>
                        </a:spcAft>
                        <a:buNone/>
                      </a:pPr>
                      <a:r>
                        <a:rPr lang="en-US" sz="1800" b="1"/>
                        <a:t>LLM (Res. 7420)</a:t>
                      </a:r>
                      <a:endParaRPr sz="1800" b="1"/>
                    </a:p>
                  </a:txBody>
                  <a:tcPr marL="91425" marR="91425" marT="91425" marB="91425"/>
                </a:tc>
                <a:tc>
                  <a:txBody>
                    <a:bodyPr/>
                    <a:lstStyle/>
                    <a:p>
                      <a:pPr marL="0" lvl="0" indent="0" algn="ctr" rtl="0">
                        <a:spcBef>
                          <a:spcPts val="0"/>
                        </a:spcBef>
                        <a:spcAft>
                          <a:spcPts val="0"/>
                        </a:spcAft>
                        <a:buNone/>
                      </a:pPr>
                      <a:r>
                        <a:rPr lang="en-US" sz="1800"/>
                        <a:t>3/13/20 - 6/30/21</a:t>
                      </a:r>
                      <a:endParaRPr sz="1800"/>
                    </a:p>
                  </a:txBody>
                  <a:tcPr marL="91425" marR="91425" marT="91425" marB="91425"/>
                </a:tc>
                <a:tc>
                  <a:txBody>
                    <a:bodyPr/>
                    <a:lstStyle/>
                    <a:p>
                      <a:pPr marL="0" lvl="0" indent="0" algn="ctr" rtl="0">
                        <a:spcBef>
                          <a:spcPts val="0"/>
                        </a:spcBef>
                        <a:spcAft>
                          <a:spcPts val="0"/>
                        </a:spcAft>
                        <a:buNone/>
                      </a:pPr>
                      <a:r>
                        <a:rPr lang="en-US" sz="1800"/>
                        <a:t>$33,899</a:t>
                      </a:r>
                      <a:endParaRPr sz="1800"/>
                    </a:p>
                  </a:txBody>
                  <a:tcPr marL="91425" marR="91425" marT="91425" marB="91425"/>
                </a:tc>
                <a:tc>
                  <a:txBody>
                    <a:bodyPr/>
                    <a:lstStyle/>
                    <a:p>
                      <a:pPr marL="0" lvl="0" indent="0" algn="ctr" rtl="0">
                        <a:spcBef>
                          <a:spcPts val="0"/>
                        </a:spcBef>
                        <a:spcAft>
                          <a:spcPts val="0"/>
                        </a:spcAft>
                        <a:buNone/>
                      </a:pPr>
                      <a:r>
                        <a:rPr lang="en-US" sz="1800"/>
                        <a:t>$22,062</a:t>
                      </a:r>
                      <a:endParaRPr sz="1800"/>
                    </a:p>
                  </a:txBody>
                  <a:tcPr marL="91425" marR="91425" marT="91425" marB="91425"/>
                </a:tc>
              </a:tr>
              <a:tr h="381000">
                <a:tc>
                  <a:txBody>
                    <a:bodyPr/>
                    <a:lstStyle/>
                    <a:p>
                      <a:pPr marL="0" lvl="0" indent="0" algn="l" rtl="0">
                        <a:spcBef>
                          <a:spcPts val="0"/>
                        </a:spcBef>
                        <a:spcAft>
                          <a:spcPts val="0"/>
                        </a:spcAft>
                        <a:buNone/>
                      </a:pPr>
                      <a:r>
                        <a:rPr lang="en-US" sz="1800" b="1"/>
                        <a:t>ESSER II (Res. ???)</a:t>
                      </a:r>
                      <a:endParaRPr sz="1800" b="1"/>
                    </a:p>
                  </a:txBody>
                  <a:tcPr marL="91425" marR="91425" marT="91425" marB="91425">
                    <a:solidFill>
                      <a:srgbClr val="CCCCCC"/>
                    </a:solidFill>
                  </a:tcPr>
                </a:tc>
                <a:tc>
                  <a:txBody>
                    <a:bodyPr/>
                    <a:lstStyle/>
                    <a:p>
                      <a:pPr marL="0" lvl="0" indent="0" algn="ctr" rtl="0">
                        <a:spcBef>
                          <a:spcPts val="0"/>
                        </a:spcBef>
                        <a:spcAft>
                          <a:spcPts val="0"/>
                        </a:spcAft>
                        <a:buNone/>
                      </a:pPr>
                      <a:r>
                        <a:rPr lang="en-US" sz="1800"/>
                        <a:t>3/13/20 - 9/30/23</a:t>
                      </a:r>
                      <a:endParaRPr sz="1800"/>
                    </a:p>
                  </a:txBody>
                  <a:tcPr marL="91425" marR="91425" marT="91425" marB="91425">
                    <a:solidFill>
                      <a:srgbClr val="CCCCCC"/>
                    </a:solidFill>
                  </a:tcPr>
                </a:tc>
                <a:tc>
                  <a:txBody>
                    <a:bodyPr/>
                    <a:lstStyle/>
                    <a:p>
                      <a:pPr marL="0" lvl="0" indent="0" algn="ctr" rtl="0">
                        <a:spcBef>
                          <a:spcPts val="0"/>
                        </a:spcBef>
                        <a:spcAft>
                          <a:spcPts val="0"/>
                        </a:spcAft>
                        <a:buNone/>
                      </a:pPr>
                      <a:r>
                        <a:rPr lang="en-US" sz="1800" i="1">
                          <a:solidFill>
                            <a:srgbClr val="0000FF"/>
                          </a:solidFill>
                        </a:rPr>
                        <a:t>$228,488</a:t>
                      </a:r>
                      <a:endParaRPr sz="1800" i="1">
                        <a:solidFill>
                          <a:srgbClr val="0000FF"/>
                        </a:solidFill>
                      </a:endParaRPr>
                    </a:p>
                  </a:txBody>
                  <a:tcPr marL="91425" marR="91425" marT="91425" marB="91425">
                    <a:solidFill>
                      <a:srgbClr val="CCCCCC"/>
                    </a:solidFill>
                  </a:tcPr>
                </a:tc>
                <a:tc>
                  <a:txBody>
                    <a:bodyPr/>
                    <a:lstStyle/>
                    <a:p>
                      <a:pPr marL="0" lvl="0" indent="0" algn="ctr" rtl="0">
                        <a:spcBef>
                          <a:spcPts val="0"/>
                        </a:spcBef>
                        <a:spcAft>
                          <a:spcPts val="0"/>
                        </a:spcAft>
                        <a:buNone/>
                      </a:pPr>
                      <a:r>
                        <a:rPr lang="en-US" sz="1800" i="1">
                          <a:solidFill>
                            <a:srgbClr val="0000FF"/>
                          </a:solidFill>
                        </a:rPr>
                        <a:t>$78,068</a:t>
                      </a:r>
                      <a:endParaRPr sz="1800" i="1">
                        <a:solidFill>
                          <a:srgbClr val="0000FF"/>
                        </a:solidFill>
                      </a:endParaRPr>
                    </a:p>
                  </a:txBody>
                  <a:tcPr marL="91425" marR="91425" marT="91425" marB="91425">
                    <a:solidFill>
                      <a:srgbClr val="CCCCCC"/>
                    </a:solidFill>
                  </a:tcPr>
                </a:tc>
              </a:tr>
              <a:tr h="381000">
                <a:tc>
                  <a:txBody>
                    <a:bodyPr/>
                    <a:lstStyle/>
                    <a:p>
                      <a:pPr marL="0" lvl="0" indent="0" algn="l" rtl="0">
                        <a:spcBef>
                          <a:spcPts val="0"/>
                        </a:spcBef>
                        <a:spcAft>
                          <a:spcPts val="0"/>
                        </a:spcAft>
                        <a:buNone/>
                      </a:pPr>
                      <a:r>
                        <a:rPr lang="en-US" sz="1800" b="1"/>
                        <a:t>IPIG (Res. ???)</a:t>
                      </a:r>
                      <a:endParaRPr sz="1800" b="1"/>
                    </a:p>
                  </a:txBody>
                  <a:tcPr marL="91425" marR="91425" marT="91425" marB="91425">
                    <a:solidFill>
                      <a:srgbClr val="CCCCCC"/>
                    </a:solidFill>
                  </a:tcPr>
                </a:tc>
                <a:tc>
                  <a:txBody>
                    <a:bodyPr/>
                    <a:lstStyle/>
                    <a:p>
                      <a:pPr marL="0" lvl="0" indent="0" algn="ctr" rtl="0">
                        <a:spcBef>
                          <a:spcPts val="0"/>
                        </a:spcBef>
                        <a:spcAft>
                          <a:spcPts val="0"/>
                        </a:spcAft>
                        <a:buNone/>
                      </a:pPr>
                      <a:r>
                        <a:rPr lang="en-US" sz="1800"/>
                        <a:t>2/16/21 - 12/31/21</a:t>
                      </a:r>
                      <a:endParaRPr sz="1800"/>
                    </a:p>
                  </a:txBody>
                  <a:tcPr marL="91425" marR="91425" marT="91425" marB="91425">
                    <a:solidFill>
                      <a:srgbClr val="CCCCCC"/>
                    </a:solidFill>
                  </a:tcPr>
                </a:tc>
                <a:tc>
                  <a:txBody>
                    <a:bodyPr/>
                    <a:lstStyle/>
                    <a:p>
                      <a:pPr marL="0" lvl="0" indent="0" algn="ctr" rtl="0">
                        <a:spcBef>
                          <a:spcPts val="0"/>
                        </a:spcBef>
                        <a:spcAft>
                          <a:spcPts val="0"/>
                        </a:spcAft>
                        <a:buNone/>
                      </a:pPr>
                      <a:r>
                        <a:rPr lang="en-US" sz="1800" i="1">
                          <a:solidFill>
                            <a:srgbClr val="0000FF"/>
                          </a:solidFill>
                        </a:rPr>
                        <a:t>$224,735</a:t>
                      </a:r>
                      <a:endParaRPr sz="1800" i="1">
                        <a:solidFill>
                          <a:srgbClr val="0000FF"/>
                        </a:solidFill>
                      </a:endParaRPr>
                    </a:p>
                  </a:txBody>
                  <a:tcPr marL="91425" marR="91425" marT="91425" marB="91425">
                    <a:lnB w="9525" cap="flat" cmpd="sng">
                      <a:solidFill>
                        <a:srgbClr val="9E9E9E"/>
                      </a:solidFill>
                      <a:prstDash val="solid"/>
                      <a:round/>
                      <a:headEnd type="none" w="sm" len="sm"/>
                      <a:tailEnd type="none" w="sm" len="sm"/>
                    </a:lnB>
                    <a:solidFill>
                      <a:srgbClr val="CCCCCC"/>
                    </a:solidFill>
                  </a:tcPr>
                </a:tc>
                <a:tc>
                  <a:txBody>
                    <a:bodyPr/>
                    <a:lstStyle/>
                    <a:p>
                      <a:pPr marL="0" lvl="0" indent="0" algn="ctr" rtl="0">
                        <a:spcBef>
                          <a:spcPts val="0"/>
                        </a:spcBef>
                        <a:spcAft>
                          <a:spcPts val="0"/>
                        </a:spcAft>
                        <a:buNone/>
                      </a:pPr>
                      <a:r>
                        <a:rPr lang="en-US" sz="1800" i="1">
                          <a:solidFill>
                            <a:srgbClr val="0000FF"/>
                          </a:solidFill>
                        </a:rPr>
                        <a:t>$147,510</a:t>
                      </a:r>
                      <a:endParaRPr sz="1800" i="1">
                        <a:solidFill>
                          <a:srgbClr val="0000FF"/>
                        </a:solidFill>
                      </a:endParaRPr>
                    </a:p>
                  </a:txBody>
                  <a:tcPr marL="91425" marR="91425" marT="91425" marB="91425">
                    <a:lnB w="9525" cap="flat" cmpd="sng">
                      <a:solidFill>
                        <a:srgbClr val="9E9E9E"/>
                      </a:solidFill>
                      <a:prstDash val="solid"/>
                      <a:round/>
                      <a:headEnd type="none" w="sm" len="sm"/>
                      <a:tailEnd type="none" w="sm" len="sm"/>
                    </a:lnB>
                    <a:solidFill>
                      <a:srgbClr val="CCCCCC"/>
                    </a:solidFill>
                  </a:tcPr>
                </a:tc>
              </a:tr>
              <a:tr h="381000">
                <a:tc>
                  <a:txBody>
                    <a:bodyPr/>
                    <a:lstStyle/>
                    <a:p>
                      <a:pPr marL="0" lvl="0" indent="0" algn="l" rtl="0">
                        <a:spcBef>
                          <a:spcPts val="0"/>
                        </a:spcBef>
                        <a:spcAft>
                          <a:spcPts val="0"/>
                        </a:spcAft>
                        <a:buNone/>
                      </a:pPr>
                      <a:r>
                        <a:rPr lang="en-US" sz="1800" b="1"/>
                        <a:t>LLM II - Extended (Res. ???)</a:t>
                      </a:r>
                      <a:endParaRPr sz="1800" b="1"/>
                    </a:p>
                  </a:txBody>
                  <a:tcPr marL="91425" marR="91425" marT="91425" marB="91425">
                    <a:solidFill>
                      <a:srgbClr val="CCCCCC"/>
                    </a:solidFill>
                  </a:tcPr>
                </a:tc>
                <a:tc>
                  <a:txBody>
                    <a:bodyPr/>
                    <a:lstStyle/>
                    <a:p>
                      <a:pPr marL="0" lvl="0" indent="0" algn="ctr" rtl="0">
                        <a:spcBef>
                          <a:spcPts val="0"/>
                        </a:spcBef>
                        <a:spcAft>
                          <a:spcPts val="0"/>
                        </a:spcAft>
                        <a:buNone/>
                      </a:pPr>
                      <a:r>
                        <a:rPr lang="en-US" sz="1800"/>
                        <a:t>???</a:t>
                      </a:r>
                      <a:endParaRPr sz="1800"/>
                    </a:p>
                  </a:txBody>
                  <a:tcPr marL="91425" marR="91425" marT="91425" marB="91425">
                    <a:lnR w="9525" cap="flat" cmpd="sng">
                      <a:solidFill>
                        <a:srgbClr val="9E9E9E"/>
                      </a:solidFill>
                      <a:prstDash val="solid"/>
                      <a:round/>
                      <a:headEnd type="none" w="sm" len="sm"/>
                      <a:tailEnd type="none" w="sm" len="sm"/>
                    </a:lnR>
                    <a:solidFill>
                      <a:srgbClr val="CCCCCC"/>
                    </a:solidFill>
                  </a:tcPr>
                </a:tc>
                <a:tc>
                  <a:txBody>
                    <a:bodyPr/>
                    <a:lstStyle/>
                    <a:p>
                      <a:pPr marL="0" lvl="0" indent="0" algn="ctr" rtl="0">
                        <a:spcBef>
                          <a:spcPts val="0"/>
                        </a:spcBef>
                        <a:spcAft>
                          <a:spcPts val="0"/>
                        </a:spcAft>
                        <a:buNone/>
                      </a:pPr>
                      <a:r>
                        <a:rPr lang="en-US" sz="1800" i="1">
                          <a:solidFill>
                            <a:srgbClr val="0000FF"/>
                          </a:solidFill>
                        </a:rPr>
                        <a:t>???</a:t>
                      </a:r>
                      <a:endParaRPr sz="1800" i="1">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CCCCC"/>
                    </a:solidFill>
                  </a:tcPr>
                </a:tc>
                <a:tc>
                  <a:txBody>
                    <a:bodyPr/>
                    <a:lstStyle/>
                    <a:p>
                      <a:pPr marL="0" lvl="0" indent="0" algn="ctr" rtl="0">
                        <a:spcBef>
                          <a:spcPts val="0"/>
                        </a:spcBef>
                        <a:spcAft>
                          <a:spcPts val="0"/>
                        </a:spcAft>
                        <a:buNone/>
                      </a:pPr>
                      <a:r>
                        <a:rPr lang="en-US" sz="1800" i="1">
                          <a:solidFill>
                            <a:srgbClr val="0000FF"/>
                          </a:solidFill>
                        </a:rPr>
                        <a:t>???</a:t>
                      </a:r>
                      <a:endParaRPr sz="1800" i="1">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CCCCC"/>
                    </a:solidFill>
                  </a:tcPr>
                </a:tc>
              </a:tr>
              <a:tr h="381000">
                <a:tc>
                  <a:txBody>
                    <a:bodyPr/>
                    <a:lstStyle/>
                    <a:p>
                      <a:pPr marL="0" lvl="0" indent="0" algn="l" rtl="0">
                        <a:spcBef>
                          <a:spcPts val="0"/>
                        </a:spcBef>
                        <a:spcAft>
                          <a:spcPts val="0"/>
                        </a:spcAft>
                        <a:buNone/>
                      </a:pPr>
                      <a:r>
                        <a:rPr lang="en-US" sz="1800" b="1"/>
                        <a:t>TOTAL</a:t>
                      </a:r>
                      <a:endParaRPr sz="1800" b="1"/>
                    </a:p>
                  </a:txBody>
                  <a:tcPr marL="91425" marR="91425" marT="91425" marB="91425">
                    <a:solidFill>
                      <a:srgbClr val="C00000"/>
                    </a:solidFill>
                  </a:tcPr>
                </a:tc>
                <a:tc>
                  <a:txBody>
                    <a:bodyPr/>
                    <a:lstStyle/>
                    <a:p>
                      <a:pPr marL="0" lvl="0" indent="0" algn="ctr" rtl="0">
                        <a:spcBef>
                          <a:spcPts val="0"/>
                        </a:spcBef>
                        <a:spcAft>
                          <a:spcPts val="0"/>
                        </a:spcAft>
                        <a:buNone/>
                      </a:pPr>
                      <a:endParaRPr sz="1800"/>
                    </a:p>
                  </a:txBody>
                  <a:tcPr marL="91425" marR="91425" marT="91425" marB="91425">
                    <a:lnR w="9525" cap="flat" cmpd="sng">
                      <a:solidFill>
                        <a:srgbClr val="9E9E9E"/>
                      </a:solidFill>
                      <a:prstDash val="solid"/>
                      <a:round/>
                      <a:headEnd type="none" w="sm" len="sm"/>
                      <a:tailEnd type="none" w="sm" len="sm"/>
                    </a:lnR>
                    <a:solidFill>
                      <a:srgbClr val="C00000"/>
                    </a:solidFill>
                  </a:tcPr>
                </a:tc>
                <a:tc>
                  <a:txBody>
                    <a:bodyPr/>
                    <a:lstStyle/>
                    <a:p>
                      <a:pPr marL="0" lvl="0" indent="0" algn="ctr" rtl="0">
                        <a:spcBef>
                          <a:spcPts val="0"/>
                        </a:spcBef>
                        <a:spcAft>
                          <a:spcPts val="0"/>
                        </a:spcAft>
                        <a:buNone/>
                      </a:pPr>
                      <a:r>
                        <a:rPr lang="en-US" sz="1800" b="1"/>
                        <a:t>$793,094</a:t>
                      </a:r>
                      <a:endParaRPr sz="18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00000"/>
                    </a:solidFill>
                  </a:tcPr>
                </a:tc>
                <a:tc>
                  <a:txBody>
                    <a:bodyPr/>
                    <a:lstStyle/>
                    <a:p>
                      <a:pPr marL="0" lvl="0" indent="0" algn="ctr" rtl="0">
                        <a:spcBef>
                          <a:spcPts val="0"/>
                        </a:spcBef>
                        <a:spcAft>
                          <a:spcPts val="0"/>
                        </a:spcAft>
                        <a:buNone/>
                      </a:pPr>
                      <a:r>
                        <a:rPr lang="en-US" sz="1800" b="1"/>
                        <a:t>$415,288</a:t>
                      </a:r>
                      <a:endParaRPr sz="18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C00000"/>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b75bffe4cb_0_15"/>
          <p:cNvSpPr/>
          <p:nvPr/>
        </p:nvSpPr>
        <p:spPr>
          <a:xfrm>
            <a:off x="11728580" y="0"/>
            <a:ext cx="463500" cy="6858000"/>
          </a:xfrm>
          <a:prstGeom prst="rect">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0" name="Google Shape;180;gb75bffe4cb_0_15"/>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Other Restricted Funding</a:t>
            </a:r>
            <a:endParaRPr/>
          </a:p>
        </p:txBody>
      </p:sp>
      <p:sp>
        <p:nvSpPr>
          <p:cNvPr id="181" name="Google Shape;181;gb75bffe4cb_0_15"/>
          <p:cNvSpPr txBox="1"/>
          <p:nvPr/>
        </p:nvSpPr>
        <p:spPr>
          <a:xfrm rot="5400000">
            <a:off x="10643550" y="4954855"/>
            <a:ext cx="2635200" cy="461700"/>
          </a:xfrm>
          <a:prstGeom prst="rect">
            <a:avLst/>
          </a:prstGeom>
          <a:noFill/>
          <a:ln>
            <a:noFill/>
          </a:ln>
        </p:spPr>
        <p:txBody>
          <a:bodyPr spcFirstLastPara="1" wrap="square" lIns="91425" tIns="45700" rIns="91425" bIns="45700" anchor="t" anchorCtr="1">
            <a:noAutofit/>
          </a:bodyPr>
          <a:lstStyle/>
          <a:p>
            <a:pPr marL="0" lvl="0" indent="0" algn="l" rtl="0">
              <a:spcBef>
                <a:spcPts val="0"/>
              </a:spcBef>
              <a:spcAft>
                <a:spcPts val="0"/>
              </a:spcAft>
              <a:buClr>
                <a:schemeClr val="dk1"/>
              </a:buClr>
              <a:buFont typeface="Arial"/>
              <a:buNone/>
            </a:pPr>
            <a:r>
              <a:rPr lang="en-US" sz="1800" b="1">
                <a:solidFill>
                  <a:schemeClr val="lt1"/>
                </a:solidFill>
              </a:rPr>
              <a:t>One-Time Funding</a:t>
            </a:r>
            <a:endParaRPr>
              <a:solidFill>
                <a:schemeClr val="dk1"/>
              </a:solidFill>
            </a:endParaRPr>
          </a:p>
          <a:p>
            <a:pPr marL="0" marR="0" lvl="0" indent="0" algn="l" rtl="0">
              <a:spcBef>
                <a:spcPts val="0"/>
              </a:spcBef>
              <a:spcAft>
                <a:spcPts val="0"/>
              </a:spcAft>
              <a:buNone/>
            </a:pPr>
            <a:endParaRPr sz="1800" b="1">
              <a:solidFill>
                <a:schemeClr val="lt1"/>
              </a:solidFill>
            </a:endParaRPr>
          </a:p>
        </p:txBody>
      </p:sp>
      <p:sp>
        <p:nvSpPr>
          <p:cNvPr id="182" name="Google Shape;182;gb75bffe4cb_0_15"/>
          <p:cNvSpPr/>
          <p:nvPr/>
        </p:nvSpPr>
        <p:spPr>
          <a:xfrm>
            <a:off x="419878" y="951722"/>
            <a:ext cx="10933800" cy="65400"/>
          </a:xfrm>
          <a:prstGeom prst="rect">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83" name="Google Shape;183;gb75bffe4cb_0_15"/>
          <p:cNvPicPr preferRelativeResize="0"/>
          <p:nvPr/>
        </p:nvPicPr>
        <p:blipFill rotWithShape="1">
          <a:blip r:embed="rId3">
            <a:alphaModFix/>
          </a:blip>
          <a:srcRect/>
          <a:stretch/>
        </p:blipFill>
        <p:spPr>
          <a:xfrm>
            <a:off x="419878" y="6269409"/>
            <a:ext cx="1347542" cy="468057"/>
          </a:xfrm>
          <a:prstGeom prst="rect">
            <a:avLst/>
          </a:prstGeom>
          <a:noFill/>
          <a:ln>
            <a:noFill/>
          </a:ln>
        </p:spPr>
      </p:pic>
      <p:graphicFrame>
        <p:nvGraphicFramePr>
          <p:cNvPr id="184" name="Google Shape;184;gb75bffe4cb_0_15"/>
          <p:cNvGraphicFramePr/>
          <p:nvPr/>
        </p:nvGraphicFramePr>
        <p:xfrm>
          <a:off x="419875" y="1138300"/>
          <a:ext cx="10933800" cy="4693650"/>
        </p:xfrm>
        <a:graphic>
          <a:graphicData uri="http://schemas.openxmlformats.org/drawingml/2006/table">
            <a:tbl>
              <a:tblPr>
                <a:noFill/>
                <a:tableStyleId>{7FB8CCE5-FC8F-4516-9268-D9F18A40DA3F}</a:tableStyleId>
              </a:tblPr>
              <a:tblGrid>
                <a:gridCol w="5466900"/>
                <a:gridCol w="5466900"/>
              </a:tblGrid>
              <a:tr h="381000">
                <a:tc>
                  <a:txBody>
                    <a:bodyPr/>
                    <a:lstStyle/>
                    <a:p>
                      <a:pPr marL="0" lvl="0" indent="0" algn="ctr" rtl="0">
                        <a:lnSpc>
                          <a:spcPct val="90000"/>
                        </a:lnSpc>
                        <a:spcBef>
                          <a:spcPts val="0"/>
                        </a:spcBef>
                        <a:spcAft>
                          <a:spcPts val="1000"/>
                        </a:spcAft>
                        <a:buNone/>
                      </a:pPr>
                      <a:r>
                        <a:rPr lang="en-US" sz="2000" b="1">
                          <a:solidFill>
                            <a:schemeClr val="dk1"/>
                          </a:solidFill>
                        </a:rPr>
                        <a:t>Program</a:t>
                      </a:r>
                      <a:endParaRPr sz="2000" b="1"/>
                    </a:p>
                  </a:txBody>
                  <a:tcPr marL="91425" marR="91425" marT="91425" marB="91425" anchor="b">
                    <a:lnB w="9525" cap="flat" cmpd="sng">
                      <a:solidFill>
                        <a:srgbClr val="9E9E9E"/>
                      </a:solidFill>
                      <a:prstDash val="solid"/>
                      <a:round/>
                      <a:headEnd type="none" w="sm" len="sm"/>
                      <a:tailEnd type="none" w="sm" len="sm"/>
                    </a:lnB>
                    <a:solidFill>
                      <a:srgbClr val="C00000"/>
                    </a:solidFill>
                  </a:tcPr>
                </a:tc>
                <a:tc>
                  <a:txBody>
                    <a:bodyPr/>
                    <a:lstStyle/>
                    <a:p>
                      <a:pPr marL="0" lvl="0" indent="0" algn="ctr" rtl="0">
                        <a:spcBef>
                          <a:spcPts val="0"/>
                        </a:spcBef>
                        <a:spcAft>
                          <a:spcPts val="0"/>
                        </a:spcAft>
                        <a:buNone/>
                      </a:pPr>
                      <a:r>
                        <a:rPr lang="en-US" sz="2000" b="1"/>
                        <a:t>Uses</a:t>
                      </a:r>
                      <a:endParaRPr sz="2000" b="1"/>
                    </a:p>
                  </a:txBody>
                  <a:tcPr marL="91425" marR="91425" marT="91425" marB="91425">
                    <a:solidFill>
                      <a:srgbClr val="C00000"/>
                    </a:solidFill>
                  </a:tcPr>
                </a:tc>
              </a:tr>
              <a:tr h="381000">
                <a:tc>
                  <a:txBody>
                    <a:bodyPr/>
                    <a:lstStyle/>
                    <a:p>
                      <a:pPr marL="0" lvl="0" indent="0" algn="l" rtl="0">
                        <a:lnSpc>
                          <a:spcPct val="90000"/>
                        </a:lnSpc>
                        <a:spcBef>
                          <a:spcPts val="0"/>
                        </a:spcBef>
                        <a:spcAft>
                          <a:spcPts val="1000"/>
                        </a:spcAft>
                        <a:buNone/>
                      </a:pPr>
                      <a:r>
                        <a:rPr lang="en-US" sz="2000">
                          <a:solidFill>
                            <a:schemeClr val="dk1"/>
                          </a:solidFill>
                        </a:rPr>
                        <a:t>Special Education</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SPED Services</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r h="381000">
                <a:tc>
                  <a:txBody>
                    <a:bodyPr/>
                    <a:lstStyle/>
                    <a:p>
                      <a:pPr marL="0" lvl="0" indent="0" algn="l" rtl="0">
                        <a:lnSpc>
                          <a:spcPct val="90000"/>
                        </a:lnSpc>
                        <a:spcBef>
                          <a:spcPts val="0"/>
                        </a:spcBef>
                        <a:spcAft>
                          <a:spcPts val="1000"/>
                        </a:spcAft>
                        <a:buNone/>
                      </a:pPr>
                      <a:r>
                        <a:rPr lang="en-US" sz="2000">
                          <a:solidFill>
                            <a:schemeClr val="dk1"/>
                          </a:solidFill>
                        </a:rPr>
                        <a:t>Educationally Related Mental Health Services (ERMHS)</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Mental health and SEL services for SPED students and GenEd students</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r h="381000">
                <a:tc>
                  <a:txBody>
                    <a:bodyPr/>
                    <a:lstStyle/>
                    <a:p>
                      <a:pPr marL="0" lvl="0" indent="0" algn="l" rtl="0">
                        <a:lnSpc>
                          <a:spcPct val="90000"/>
                        </a:lnSpc>
                        <a:spcBef>
                          <a:spcPts val="0"/>
                        </a:spcBef>
                        <a:spcAft>
                          <a:spcPts val="1000"/>
                        </a:spcAft>
                        <a:buNone/>
                      </a:pPr>
                      <a:r>
                        <a:rPr lang="en-US" sz="2000">
                          <a:solidFill>
                            <a:schemeClr val="dk1"/>
                          </a:solidFill>
                        </a:rPr>
                        <a:t>Title I</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Services for FRE students</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r h="381000">
                <a:tc>
                  <a:txBody>
                    <a:bodyPr/>
                    <a:lstStyle/>
                    <a:p>
                      <a:pPr marL="0" lvl="0" indent="0" algn="l" rtl="0">
                        <a:lnSpc>
                          <a:spcPct val="90000"/>
                        </a:lnSpc>
                        <a:spcBef>
                          <a:spcPts val="0"/>
                        </a:spcBef>
                        <a:spcAft>
                          <a:spcPts val="1000"/>
                        </a:spcAft>
                        <a:buNone/>
                      </a:pPr>
                      <a:r>
                        <a:rPr lang="en-US" sz="2000">
                          <a:solidFill>
                            <a:schemeClr val="dk1"/>
                          </a:solidFill>
                        </a:rPr>
                        <a:t>Title II</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Professional development</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r h="381000">
                <a:tc>
                  <a:txBody>
                    <a:bodyPr/>
                    <a:lstStyle/>
                    <a:p>
                      <a:pPr marL="0" lvl="0" indent="0" algn="l" rtl="0">
                        <a:lnSpc>
                          <a:spcPct val="90000"/>
                        </a:lnSpc>
                        <a:spcBef>
                          <a:spcPts val="0"/>
                        </a:spcBef>
                        <a:spcAft>
                          <a:spcPts val="1000"/>
                        </a:spcAft>
                        <a:buNone/>
                      </a:pPr>
                      <a:r>
                        <a:rPr lang="en-US" sz="2000">
                          <a:solidFill>
                            <a:schemeClr val="dk1"/>
                          </a:solidFill>
                        </a:rPr>
                        <a:t>Title III</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Services for ELL students</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r h="381000">
                <a:tc>
                  <a:txBody>
                    <a:bodyPr/>
                    <a:lstStyle/>
                    <a:p>
                      <a:pPr marL="0" lvl="0" indent="0" algn="l" rtl="0">
                        <a:lnSpc>
                          <a:spcPct val="90000"/>
                        </a:lnSpc>
                        <a:spcBef>
                          <a:spcPts val="0"/>
                        </a:spcBef>
                        <a:spcAft>
                          <a:spcPts val="1000"/>
                        </a:spcAft>
                        <a:buNone/>
                      </a:pPr>
                      <a:r>
                        <a:rPr lang="en-US" sz="2000">
                          <a:solidFill>
                            <a:schemeClr val="dk1"/>
                          </a:solidFill>
                        </a:rPr>
                        <a:t>Title IV</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Flexible, including mental health services</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r h="381000">
                <a:tc>
                  <a:txBody>
                    <a:bodyPr/>
                    <a:lstStyle/>
                    <a:p>
                      <a:pPr marL="0" lvl="0" indent="0" algn="l" rtl="0">
                        <a:lnSpc>
                          <a:spcPct val="90000"/>
                        </a:lnSpc>
                        <a:spcBef>
                          <a:spcPts val="0"/>
                        </a:spcBef>
                        <a:spcAft>
                          <a:spcPts val="1000"/>
                        </a:spcAft>
                        <a:buNone/>
                      </a:pPr>
                      <a:r>
                        <a:rPr lang="en-US" sz="2000">
                          <a:solidFill>
                            <a:schemeClr val="dk1"/>
                          </a:solidFill>
                        </a:rPr>
                        <a:t>ASES</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MS After School services</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r h="396200">
                <a:tc>
                  <a:txBody>
                    <a:bodyPr/>
                    <a:lstStyle/>
                    <a:p>
                      <a:pPr marL="0" lvl="0" indent="0" algn="l" rtl="0">
                        <a:lnSpc>
                          <a:spcPct val="90000"/>
                        </a:lnSpc>
                        <a:spcBef>
                          <a:spcPts val="0"/>
                        </a:spcBef>
                        <a:spcAft>
                          <a:spcPts val="1000"/>
                        </a:spcAft>
                        <a:buNone/>
                      </a:pPr>
                      <a:r>
                        <a:rPr lang="en-US" sz="2000">
                          <a:solidFill>
                            <a:schemeClr val="dk1"/>
                          </a:solidFill>
                        </a:rPr>
                        <a:t>Supplemental LCFF Funding</a:t>
                      </a:r>
                      <a:endParaRPr sz="2000"/>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2000"/>
                        <a:t>Services for UPP students</a:t>
                      </a:r>
                      <a:endParaRPr sz="2000"/>
                    </a:p>
                  </a:txBody>
                  <a:tcPr marL="91425" marR="91425" marT="91425" marB="91425">
                    <a:lnL w="9525" cap="flat" cmpd="sng">
                      <a:solidFill>
                        <a:srgbClr val="9E9E9E"/>
                      </a:solidFill>
                      <a:prstDash val="solid"/>
                      <a:round/>
                      <a:headEnd type="none" w="sm" len="sm"/>
                      <a:tailEnd type="none" w="sm" len="sm"/>
                    </a:lnL>
                    <a:solidFill>
                      <a:srgbClr val="FFFFF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b75bffe4cb_0_24"/>
          <p:cNvSpPr/>
          <p:nvPr/>
        </p:nvSpPr>
        <p:spPr>
          <a:xfrm>
            <a:off x="11728580" y="0"/>
            <a:ext cx="463500" cy="6858000"/>
          </a:xfrm>
          <a:prstGeom prst="rect">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0" name="Google Shape;190;gb75bffe4cb_0_24"/>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One-Time Funds Strategy</a:t>
            </a:r>
            <a:endParaRPr/>
          </a:p>
        </p:txBody>
      </p:sp>
      <p:sp>
        <p:nvSpPr>
          <p:cNvPr id="191" name="Google Shape;191;gb75bffe4cb_0_24"/>
          <p:cNvSpPr txBox="1">
            <a:spLocks noGrp="1"/>
          </p:cNvSpPr>
          <p:nvPr>
            <p:ph type="body" idx="1"/>
          </p:nvPr>
        </p:nvSpPr>
        <p:spPr>
          <a:xfrm>
            <a:off x="419878" y="1217288"/>
            <a:ext cx="10933800" cy="495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Due to the decrease in funding during the 21-22 fiscal year, the Director of Finance is recommending the following:</a:t>
            </a:r>
            <a:endParaRPr>
              <a:latin typeface="Arial"/>
              <a:ea typeface="Arial"/>
              <a:cs typeface="Arial"/>
              <a:sym typeface="Arial"/>
            </a:endParaRPr>
          </a:p>
          <a:p>
            <a:pPr marL="685800" lvl="1" indent="-266700" algn="l" rtl="0">
              <a:lnSpc>
                <a:spcPct val="90000"/>
              </a:lnSpc>
              <a:spcBef>
                <a:spcPts val="1000"/>
              </a:spcBef>
              <a:spcAft>
                <a:spcPts val="0"/>
              </a:spcAft>
              <a:buSzPts val="2400"/>
              <a:buFont typeface="Arial"/>
              <a:buChar char="•"/>
            </a:pPr>
            <a:r>
              <a:rPr lang="en-US" sz="2000">
                <a:latin typeface="Arial"/>
                <a:ea typeface="Arial"/>
                <a:cs typeface="Arial"/>
                <a:sym typeface="Arial"/>
              </a:rPr>
              <a:t>Use the ESSER II funds during the 21-22 fiscal year</a:t>
            </a:r>
            <a:endParaRPr sz="2000">
              <a:latin typeface="Arial"/>
              <a:ea typeface="Arial"/>
              <a:cs typeface="Arial"/>
              <a:sym typeface="Arial"/>
            </a:endParaRPr>
          </a:p>
          <a:p>
            <a:pPr marL="685800" lvl="1" indent="-266700" algn="l" rtl="0">
              <a:lnSpc>
                <a:spcPct val="90000"/>
              </a:lnSpc>
              <a:spcBef>
                <a:spcPts val="1000"/>
              </a:spcBef>
              <a:spcAft>
                <a:spcPts val="0"/>
              </a:spcAft>
              <a:buSzPts val="2400"/>
              <a:buFont typeface="Arial"/>
              <a:buChar char="•"/>
            </a:pPr>
            <a:r>
              <a:rPr lang="en-US" sz="2000">
                <a:latin typeface="Arial"/>
                <a:ea typeface="Arial"/>
                <a:cs typeface="Arial"/>
                <a:sym typeface="Arial"/>
              </a:rPr>
              <a:t>Apply for the IPIG funds that can be used up until 12/31/21</a:t>
            </a:r>
            <a:endParaRPr sz="2000">
              <a:latin typeface="Arial"/>
              <a:ea typeface="Arial"/>
              <a:cs typeface="Arial"/>
              <a:sym typeface="Arial"/>
            </a:endParaRPr>
          </a:p>
          <a:p>
            <a:pPr marL="685800" lvl="1" indent="-266700" algn="l" rtl="0">
              <a:lnSpc>
                <a:spcPct val="90000"/>
              </a:lnSpc>
              <a:spcBef>
                <a:spcPts val="1000"/>
              </a:spcBef>
              <a:spcAft>
                <a:spcPts val="0"/>
              </a:spcAft>
              <a:buSzPts val="2400"/>
              <a:buFont typeface="Arial"/>
              <a:buChar char="•"/>
            </a:pPr>
            <a:r>
              <a:rPr lang="en-US" sz="2000">
                <a:latin typeface="Arial"/>
                <a:ea typeface="Arial"/>
                <a:cs typeface="Arial"/>
                <a:sym typeface="Arial"/>
              </a:rPr>
              <a:t>Apply for the LLM II funds that can be used for extended and expanded learning opportunities</a:t>
            </a:r>
            <a:endParaRPr sz="2000">
              <a:latin typeface="Arial"/>
              <a:ea typeface="Arial"/>
              <a:cs typeface="Arial"/>
              <a:sym typeface="Arial"/>
            </a:endParaRPr>
          </a:p>
          <a:p>
            <a:pPr marL="228600" lvl="0" indent="-292100" algn="l" rtl="0">
              <a:lnSpc>
                <a:spcPct val="90000"/>
              </a:lnSpc>
              <a:spcBef>
                <a:spcPts val="1000"/>
              </a:spcBef>
              <a:spcAft>
                <a:spcPts val="1000"/>
              </a:spcAft>
              <a:buSzPts val="2800"/>
              <a:buFont typeface="Arial"/>
              <a:buChar char="•"/>
            </a:pPr>
            <a:r>
              <a:rPr lang="en-US">
                <a:latin typeface="Arial"/>
                <a:ea typeface="Arial"/>
                <a:cs typeface="Arial"/>
                <a:sym typeface="Arial"/>
              </a:rPr>
              <a:t>The CRF funds were all spent by the 12/31/20 deadline, although it was extended at the last minute to 12/31/21 with the passage of the Coronavirus Response and Relief Supplemental Appropriations (CRRSA). CA will require spending by 5/31/21.</a:t>
            </a:r>
            <a:endParaRPr>
              <a:latin typeface="Arial"/>
              <a:ea typeface="Arial"/>
              <a:cs typeface="Arial"/>
              <a:sym typeface="Arial"/>
            </a:endParaRPr>
          </a:p>
        </p:txBody>
      </p:sp>
      <p:sp>
        <p:nvSpPr>
          <p:cNvPr id="192" name="Google Shape;192;gb75bffe4cb_0_24"/>
          <p:cNvSpPr txBox="1"/>
          <p:nvPr/>
        </p:nvSpPr>
        <p:spPr>
          <a:xfrm rot="5400000">
            <a:off x="10742250" y="5053503"/>
            <a:ext cx="2437800" cy="461700"/>
          </a:xfrm>
          <a:prstGeom prst="rect">
            <a:avLst/>
          </a:prstGeom>
          <a:noFill/>
          <a:ln>
            <a:noFill/>
          </a:ln>
        </p:spPr>
        <p:txBody>
          <a:bodyPr spcFirstLastPara="1" wrap="square" lIns="91425" tIns="45700" rIns="91425" bIns="45700" anchor="t" anchorCtr="1">
            <a:noAutofit/>
          </a:bodyPr>
          <a:lstStyle/>
          <a:p>
            <a:pPr marL="0" lvl="0" indent="0" algn="l" rtl="0">
              <a:spcBef>
                <a:spcPts val="0"/>
              </a:spcBef>
              <a:spcAft>
                <a:spcPts val="0"/>
              </a:spcAft>
              <a:buClr>
                <a:schemeClr val="dk1"/>
              </a:buClr>
              <a:buFont typeface="Arial"/>
              <a:buNone/>
            </a:pPr>
            <a:r>
              <a:rPr lang="en-US" sz="1800" b="1">
                <a:solidFill>
                  <a:schemeClr val="lt1"/>
                </a:solidFill>
              </a:rPr>
              <a:t>One-Time Funding</a:t>
            </a:r>
            <a:endParaRPr>
              <a:solidFill>
                <a:schemeClr val="dk1"/>
              </a:solidFill>
            </a:endParaRPr>
          </a:p>
          <a:p>
            <a:pPr marL="0" marR="0" lvl="0" indent="0" algn="l" rtl="0">
              <a:spcBef>
                <a:spcPts val="0"/>
              </a:spcBef>
              <a:spcAft>
                <a:spcPts val="0"/>
              </a:spcAft>
              <a:buNone/>
            </a:pPr>
            <a:endParaRPr sz="1800" b="1">
              <a:solidFill>
                <a:schemeClr val="lt1"/>
              </a:solidFill>
            </a:endParaRPr>
          </a:p>
        </p:txBody>
      </p:sp>
      <p:sp>
        <p:nvSpPr>
          <p:cNvPr id="193" name="Google Shape;193;gb75bffe4cb_0_24"/>
          <p:cNvSpPr/>
          <p:nvPr/>
        </p:nvSpPr>
        <p:spPr>
          <a:xfrm>
            <a:off x="419878" y="951722"/>
            <a:ext cx="10933800" cy="65400"/>
          </a:xfrm>
          <a:prstGeom prst="rect">
            <a:avLst/>
          </a:prstGeom>
          <a:solidFill>
            <a:srgbClr val="C00000"/>
          </a:solidFill>
          <a:ln w="127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4" name="Google Shape;194;gb75bffe4cb_0_24"/>
          <p:cNvPicPr preferRelativeResize="0"/>
          <p:nvPr/>
        </p:nvPicPr>
        <p:blipFill rotWithShape="1">
          <a:blip r:embed="rId3">
            <a:alphaModFix/>
          </a:blip>
          <a:srcRect/>
          <a:stretch/>
        </p:blipFill>
        <p:spPr>
          <a:xfrm>
            <a:off x="419878" y="6269409"/>
            <a:ext cx="1347542" cy="46805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Shape 198"/>
        <p:cNvGrpSpPr/>
        <p:nvPr/>
      </p:nvGrpSpPr>
      <p:grpSpPr>
        <a:xfrm>
          <a:off x="0" y="0"/>
          <a:ext cx="0" cy="0"/>
          <a:chOff x="0" y="0"/>
          <a:chExt cx="0" cy="0"/>
        </a:xfrm>
      </p:grpSpPr>
      <p:sp>
        <p:nvSpPr>
          <p:cNvPr id="199" name="Google Shape;199;p12"/>
          <p:cNvSpPr txBox="1">
            <a:spLocks noGrp="1"/>
          </p:cNvSpPr>
          <p:nvPr>
            <p:ph type="title"/>
          </p:nvPr>
        </p:nvSpPr>
        <p:spPr>
          <a:xfrm>
            <a:off x="6718040" y="920296"/>
            <a:ext cx="4934339" cy="2508704"/>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lt1"/>
              </a:buClr>
              <a:buSzPts val="4400"/>
              <a:buFont typeface="Arial"/>
              <a:buNone/>
            </a:pPr>
            <a:r>
              <a:rPr lang="en-US" b="1">
                <a:solidFill>
                  <a:schemeClr val="lt1"/>
                </a:solidFill>
                <a:latin typeface="Arial"/>
                <a:ea typeface="Arial"/>
                <a:cs typeface="Arial"/>
                <a:sym typeface="Arial"/>
              </a:rPr>
              <a:t>ADA Assumptions</a:t>
            </a:r>
            <a:endParaRPr/>
          </a:p>
        </p:txBody>
      </p:sp>
      <p:pic>
        <p:nvPicPr>
          <p:cNvPr id="200" name="Google Shape;200;p12"/>
          <p:cNvPicPr preferRelativeResize="0"/>
          <p:nvPr/>
        </p:nvPicPr>
        <p:blipFill rotWithShape="1">
          <a:blip r:embed="rId3">
            <a:alphaModFix/>
          </a:blip>
          <a:srcRect/>
          <a:stretch/>
        </p:blipFill>
        <p:spPr>
          <a:xfrm>
            <a:off x="9806473" y="5943909"/>
            <a:ext cx="1845906" cy="64115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3"/>
          <p:cNvSpPr/>
          <p:nvPr/>
        </p:nvSpPr>
        <p:spPr>
          <a:xfrm>
            <a:off x="11728580" y="0"/>
            <a:ext cx="463420" cy="6858000"/>
          </a:xfrm>
          <a:prstGeom prst="rect">
            <a:avLst/>
          </a:prstGeom>
          <a:solidFill>
            <a:srgbClr val="FFC000"/>
          </a:solidFill>
          <a:ln w="127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6" name="Google Shape;206;p13"/>
          <p:cNvSpPr txBox="1">
            <a:spLocks noGrp="1"/>
          </p:cNvSpPr>
          <p:nvPr>
            <p:ph type="title"/>
          </p:nvPr>
        </p:nvSpPr>
        <p:spPr>
          <a:xfrm>
            <a:off x="419878" y="299811"/>
            <a:ext cx="10515600" cy="4516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21-22 ADA Assumptions</a:t>
            </a:r>
            <a:endParaRPr/>
          </a:p>
        </p:txBody>
      </p:sp>
      <p:sp>
        <p:nvSpPr>
          <p:cNvPr id="207" name="Google Shape;207;p13"/>
          <p:cNvSpPr txBox="1">
            <a:spLocks noGrp="1"/>
          </p:cNvSpPr>
          <p:nvPr>
            <p:ph type="body" idx="1"/>
          </p:nvPr>
        </p:nvSpPr>
        <p:spPr>
          <a:xfrm>
            <a:off x="419875" y="1217293"/>
            <a:ext cx="10933800" cy="22167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Reminder: for 2020-21, AoA was held harmless for any ADA loss and funded off of 2019-20 ADA.</a:t>
            </a:r>
            <a:endParaRPr>
              <a:latin typeface="Arial"/>
              <a:ea typeface="Arial"/>
              <a:cs typeface="Arial"/>
              <a:sym typeface="Arial"/>
            </a:endParaRPr>
          </a:p>
          <a:p>
            <a:pPr marL="685800" lvl="1" indent="-254000" algn="l" rtl="0">
              <a:lnSpc>
                <a:spcPct val="90000"/>
              </a:lnSpc>
              <a:spcBef>
                <a:spcPts val="0"/>
              </a:spcBef>
              <a:spcAft>
                <a:spcPts val="0"/>
              </a:spcAft>
              <a:buSzPts val="2200"/>
              <a:buFont typeface="Arial"/>
              <a:buChar char="•"/>
            </a:pPr>
            <a:r>
              <a:rPr lang="en-US" sz="2200" i="1">
                <a:latin typeface="Arial"/>
                <a:ea typeface="Arial"/>
                <a:cs typeface="Arial"/>
                <a:sym typeface="Arial"/>
              </a:rPr>
              <a:t>This was advantageous for the middle school that was experiencing declining enrollment and did not affect the elementary school, which had relatively stable enrollment</a:t>
            </a:r>
            <a:endParaRPr sz="2200">
              <a:latin typeface="Arial"/>
              <a:ea typeface="Arial"/>
              <a:cs typeface="Arial"/>
              <a:sym typeface="Arial"/>
            </a:endParaRPr>
          </a:p>
        </p:txBody>
      </p:sp>
      <p:sp>
        <p:nvSpPr>
          <p:cNvPr id="208" name="Google Shape;208;p13"/>
          <p:cNvSpPr txBox="1"/>
          <p:nvPr/>
        </p:nvSpPr>
        <p:spPr>
          <a:xfrm rot="5400000">
            <a:off x="11462550" y="5773869"/>
            <a:ext cx="997200" cy="461700"/>
          </a:xfrm>
          <a:prstGeom prst="rect">
            <a:avLst/>
          </a:prstGeom>
          <a:noFill/>
          <a:ln>
            <a:noFill/>
          </a:ln>
        </p:spPr>
        <p:txBody>
          <a:bodyPr spcFirstLastPara="1" wrap="square" lIns="91425" tIns="45700" rIns="91425" bIns="45700" anchor="t" anchorCtr="1">
            <a:spAutoFit/>
          </a:bodyPr>
          <a:lstStyle/>
          <a:p>
            <a:pPr marL="0" marR="0" lvl="0" indent="0" algn="l" rtl="0">
              <a:spcBef>
                <a:spcPts val="0"/>
              </a:spcBef>
              <a:spcAft>
                <a:spcPts val="0"/>
              </a:spcAft>
              <a:buNone/>
            </a:pPr>
            <a:r>
              <a:rPr lang="en-US" sz="1800" b="1">
                <a:solidFill>
                  <a:schemeClr val="lt1"/>
                </a:solidFill>
              </a:rPr>
              <a:t>ADA</a:t>
            </a:r>
            <a:endParaRPr/>
          </a:p>
        </p:txBody>
      </p:sp>
      <p:sp>
        <p:nvSpPr>
          <p:cNvPr id="209" name="Google Shape;209;p13"/>
          <p:cNvSpPr/>
          <p:nvPr/>
        </p:nvSpPr>
        <p:spPr>
          <a:xfrm>
            <a:off x="419878" y="951722"/>
            <a:ext cx="10933922" cy="65315"/>
          </a:xfrm>
          <a:prstGeom prst="rect">
            <a:avLst/>
          </a:prstGeom>
          <a:solidFill>
            <a:srgbClr val="FFC000"/>
          </a:solidFill>
          <a:ln w="127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10" name="Google Shape;210;p13"/>
          <p:cNvPicPr preferRelativeResize="0"/>
          <p:nvPr/>
        </p:nvPicPr>
        <p:blipFill rotWithShape="1">
          <a:blip r:embed="rId3">
            <a:alphaModFix/>
          </a:blip>
          <a:srcRect/>
          <a:stretch/>
        </p:blipFill>
        <p:spPr>
          <a:xfrm>
            <a:off x="419878" y="6269409"/>
            <a:ext cx="1347544" cy="468057"/>
          </a:xfrm>
          <a:prstGeom prst="rect">
            <a:avLst/>
          </a:prstGeom>
          <a:noFill/>
          <a:ln>
            <a:noFill/>
          </a:ln>
        </p:spPr>
      </p:pic>
      <p:graphicFrame>
        <p:nvGraphicFramePr>
          <p:cNvPr id="211" name="Google Shape;211;p13"/>
          <p:cNvGraphicFramePr/>
          <p:nvPr/>
        </p:nvGraphicFramePr>
        <p:xfrm>
          <a:off x="2176075" y="3079225"/>
          <a:ext cx="2814725" cy="3383040"/>
        </p:xfrm>
        <a:graphic>
          <a:graphicData uri="http://schemas.openxmlformats.org/drawingml/2006/table">
            <a:tbl>
              <a:tblPr>
                <a:noFill/>
                <a:tableStyleId>{7FB8CCE5-FC8F-4516-9268-D9F18A40DA3F}</a:tableStyleId>
              </a:tblPr>
              <a:tblGrid>
                <a:gridCol w="445475"/>
                <a:gridCol w="1184625"/>
                <a:gridCol w="1184625"/>
              </a:tblGrid>
              <a:tr h="381000">
                <a:tc>
                  <a:txBody>
                    <a:bodyPr/>
                    <a:lstStyle/>
                    <a:p>
                      <a:pPr marL="0" lvl="0" indent="0" algn="l" rtl="0">
                        <a:spcBef>
                          <a:spcPts val="0"/>
                        </a:spcBef>
                        <a:spcAft>
                          <a:spcPts val="0"/>
                        </a:spcAft>
                        <a:buNone/>
                      </a:pPr>
                      <a:endParaRPr/>
                    </a:p>
                  </a:txBody>
                  <a:tcPr marL="91425" marR="91425" marT="91425" marB="91425">
                    <a:solidFill>
                      <a:schemeClr val="accent4"/>
                    </a:solidFill>
                  </a:tcPr>
                </a:tc>
                <a:tc>
                  <a:txBody>
                    <a:bodyPr/>
                    <a:lstStyle/>
                    <a:p>
                      <a:pPr marL="0" lvl="0" indent="0" algn="ctr" rtl="0">
                        <a:spcBef>
                          <a:spcPts val="0"/>
                        </a:spcBef>
                        <a:spcAft>
                          <a:spcPts val="0"/>
                        </a:spcAft>
                        <a:buNone/>
                      </a:pPr>
                      <a:r>
                        <a:rPr lang="en-US" b="1"/>
                        <a:t>21-22</a:t>
                      </a:r>
                      <a:endParaRPr b="1"/>
                    </a:p>
                    <a:p>
                      <a:pPr marL="0" lvl="0" indent="0" algn="ctr" rtl="0">
                        <a:spcBef>
                          <a:spcPts val="0"/>
                        </a:spcBef>
                        <a:spcAft>
                          <a:spcPts val="0"/>
                        </a:spcAft>
                        <a:buNone/>
                      </a:pPr>
                      <a:r>
                        <a:rPr lang="en-US" b="1"/>
                        <a:t>Enrollment</a:t>
                      </a:r>
                      <a:endParaRPr b="1"/>
                    </a:p>
                  </a:txBody>
                  <a:tcPr marL="91425" marR="91425" marT="91425" marB="91425">
                    <a:solidFill>
                      <a:schemeClr val="accent4"/>
                    </a:solidFill>
                  </a:tcPr>
                </a:tc>
                <a:tc>
                  <a:txBody>
                    <a:bodyPr/>
                    <a:lstStyle/>
                    <a:p>
                      <a:pPr marL="0" lvl="0" indent="0" algn="ctr" rtl="0">
                        <a:spcBef>
                          <a:spcPts val="0"/>
                        </a:spcBef>
                        <a:spcAft>
                          <a:spcPts val="0"/>
                        </a:spcAft>
                        <a:buNone/>
                      </a:pPr>
                      <a:r>
                        <a:rPr lang="en-US" b="1"/>
                        <a:t>21-22</a:t>
                      </a:r>
                      <a:endParaRPr b="1"/>
                    </a:p>
                    <a:p>
                      <a:pPr marL="0" lvl="0" indent="0" algn="ctr" rtl="0">
                        <a:spcBef>
                          <a:spcPts val="0"/>
                        </a:spcBef>
                        <a:spcAft>
                          <a:spcPts val="0"/>
                        </a:spcAft>
                        <a:buNone/>
                      </a:pPr>
                      <a:r>
                        <a:rPr lang="en-US" b="1"/>
                        <a:t>ADA</a:t>
                      </a:r>
                      <a:endParaRPr b="1"/>
                    </a:p>
                  </a:txBody>
                  <a:tcPr marL="91425" marR="91425" marT="91425" marB="91425">
                    <a:solidFill>
                      <a:schemeClr val="accent4"/>
                    </a:solidFill>
                  </a:tcPr>
                </a:tc>
              </a:tr>
              <a:tr h="396200">
                <a:tc>
                  <a:txBody>
                    <a:bodyPr/>
                    <a:lstStyle/>
                    <a:p>
                      <a:pPr marL="0" lvl="0" indent="0" algn="l" rtl="0">
                        <a:spcBef>
                          <a:spcPts val="0"/>
                        </a:spcBef>
                        <a:spcAft>
                          <a:spcPts val="0"/>
                        </a:spcAft>
                        <a:buNone/>
                      </a:pPr>
                      <a:r>
                        <a:rPr lang="en-US" b="1"/>
                        <a:t>K</a:t>
                      </a:r>
                      <a:endParaRPr b="1"/>
                    </a:p>
                  </a:txBody>
                  <a:tcPr marL="91425" marR="91425" marT="91425" marB="91425"/>
                </a:tc>
                <a:tc>
                  <a:txBody>
                    <a:bodyPr/>
                    <a:lstStyle/>
                    <a:p>
                      <a:pPr marL="0" lvl="0" indent="0" algn="ctr" rtl="0">
                        <a:spcBef>
                          <a:spcPts val="0"/>
                        </a:spcBef>
                        <a:spcAft>
                          <a:spcPts val="0"/>
                        </a:spcAft>
                        <a:buNone/>
                      </a:pPr>
                      <a:r>
                        <a:rPr lang="en-US"/>
                        <a:t>48</a:t>
                      </a:r>
                      <a:endParaRPr/>
                    </a:p>
                  </a:txBody>
                  <a:tcPr marL="91425" marR="91425" marT="91425" marB="91425"/>
                </a:tc>
                <a:tc>
                  <a:txBody>
                    <a:bodyPr/>
                    <a:lstStyle/>
                    <a:p>
                      <a:pPr marL="0" lvl="0" indent="0" algn="ctr" rtl="0">
                        <a:spcBef>
                          <a:spcPts val="0"/>
                        </a:spcBef>
                        <a:spcAft>
                          <a:spcPts val="0"/>
                        </a:spcAft>
                        <a:buNone/>
                      </a:pPr>
                      <a:r>
                        <a:rPr lang="en-US"/>
                        <a:t>45.6</a:t>
                      </a:r>
                      <a:endParaRPr/>
                    </a:p>
                  </a:txBody>
                  <a:tcPr marL="91425" marR="91425" marT="91425" marB="91425"/>
                </a:tc>
              </a:tr>
              <a:tr h="381000">
                <a:tc>
                  <a:txBody>
                    <a:bodyPr/>
                    <a:lstStyle/>
                    <a:p>
                      <a:pPr marL="0" lvl="0" indent="0" algn="l" rtl="0">
                        <a:spcBef>
                          <a:spcPts val="0"/>
                        </a:spcBef>
                        <a:spcAft>
                          <a:spcPts val="0"/>
                        </a:spcAft>
                        <a:buNone/>
                      </a:pPr>
                      <a:r>
                        <a:rPr lang="en-US" b="1"/>
                        <a:t>1</a:t>
                      </a:r>
                      <a:endParaRPr b="1"/>
                    </a:p>
                  </a:txBody>
                  <a:tcPr marL="91425" marR="91425" marT="91425" marB="91425"/>
                </a:tc>
                <a:tc>
                  <a:txBody>
                    <a:bodyPr/>
                    <a:lstStyle/>
                    <a:p>
                      <a:pPr marL="0" lvl="0" indent="0" algn="ctr" rtl="0">
                        <a:spcBef>
                          <a:spcPts val="0"/>
                        </a:spcBef>
                        <a:spcAft>
                          <a:spcPts val="0"/>
                        </a:spcAft>
                        <a:buNone/>
                      </a:pPr>
                      <a:r>
                        <a:rPr lang="en-US"/>
                        <a:t>48</a:t>
                      </a:r>
                      <a:endParaRPr/>
                    </a:p>
                  </a:txBody>
                  <a:tcPr marL="91425" marR="91425" marT="91425" marB="91425"/>
                </a:tc>
                <a:tc>
                  <a:txBody>
                    <a:bodyPr/>
                    <a:lstStyle/>
                    <a:p>
                      <a:pPr marL="0" lvl="0" indent="0" algn="ctr" rtl="0">
                        <a:spcBef>
                          <a:spcPts val="0"/>
                        </a:spcBef>
                        <a:spcAft>
                          <a:spcPts val="0"/>
                        </a:spcAft>
                        <a:buNone/>
                      </a:pPr>
                      <a:r>
                        <a:rPr lang="en-US">
                          <a:solidFill>
                            <a:schemeClr val="dk1"/>
                          </a:solidFill>
                        </a:rPr>
                        <a:t>45.6</a:t>
                      </a:r>
                      <a:endParaRPr/>
                    </a:p>
                  </a:txBody>
                  <a:tcPr marL="91425" marR="91425" marT="91425" marB="91425"/>
                </a:tc>
              </a:tr>
              <a:tr h="396200">
                <a:tc>
                  <a:txBody>
                    <a:bodyPr/>
                    <a:lstStyle/>
                    <a:p>
                      <a:pPr marL="0" lvl="0" indent="0" algn="l" rtl="0">
                        <a:spcBef>
                          <a:spcPts val="0"/>
                        </a:spcBef>
                        <a:spcAft>
                          <a:spcPts val="0"/>
                        </a:spcAft>
                        <a:buNone/>
                      </a:pPr>
                      <a:r>
                        <a:rPr lang="en-US" b="1"/>
                        <a:t>2</a:t>
                      </a:r>
                      <a:endParaRPr b="1"/>
                    </a:p>
                  </a:txBody>
                  <a:tcPr marL="91425" marR="91425" marT="91425" marB="91425"/>
                </a:tc>
                <a:tc>
                  <a:txBody>
                    <a:bodyPr/>
                    <a:lstStyle/>
                    <a:p>
                      <a:pPr marL="0" lvl="0" indent="0" algn="ctr" rtl="0">
                        <a:spcBef>
                          <a:spcPts val="0"/>
                        </a:spcBef>
                        <a:spcAft>
                          <a:spcPts val="0"/>
                        </a:spcAft>
                        <a:buNone/>
                      </a:pPr>
                      <a:r>
                        <a:rPr lang="en-US"/>
                        <a:t>48</a:t>
                      </a:r>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a:solidFill>
                            <a:schemeClr val="dk1"/>
                          </a:solidFill>
                        </a:rPr>
                        <a:t>45.6</a:t>
                      </a:r>
                      <a:endParaRPr/>
                    </a:p>
                  </a:txBody>
                  <a:tcPr marL="91425" marR="91425" marT="91425" marB="91425"/>
                </a:tc>
              </a:tr>
              <a:tr h="381000">
                <a:tc>
                  <a:txBody>
                    <a:bodyPr/>
                    <a:lstStyle/>
                    <a:p>
                      <a:pPr marL="0" lvl="0" indent="0" algn="l" rtl="0">
                        <a:spcBef>
                          <a:spcPts val="0"/>
                        </a:spcBef>
                        <a:spcAft>
                          <a:spcPts val="0"/>
                        </a:spcAft>
                        <a:buNone/>
                      </a:pPr>
                      <a:r>
                        <a:rPr lang="en-US" b="1"/>
                        <a:t>3</a:t>
                      </a:r>
                      <a:endParaRPr b="1"/>
                    </a:p>
                  </a:txBody>
                  <a:tcPr marL="91425" marR="91425" marT="91425" marB="91425"/>
                </a:tc>
                <a:tc>
                  <a:txBody>
                    <a:bodyPr/>
                    <a:lstStyle/>
                    <a:p>
                      <a:pPr marL="0" lvl="0" indent="0" algn="ctr" rtl="0">
                        <a:spcBef>
                          <a:spcPts val="0"/>
                        </a:spcBef>
                        <a:spcAft>
                          <a:spcPts val="0"/>
                        </a:spcAft>
                        <a:buNone/>
                      </a:pPr>
                      <a:r>
                        <a:rPr lang="en-US"/>
                        <a:t>48</a:t>
                      </a:r>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a:solidFill>
                            <a:schemeClr val="dk1"/>
                          </a:solidFill>
                        </a:rPr>
                        <a:t>45.6</a:t>
                      </a:r>
                      <a:endParaRPr/>
                    </a:p>
                  </a:txBody>
                  <a:tcPr marL="91425" marR="91425" marT="91425" marB="91425"/>
                </a:tc>
              </a:tr>
              <a:tr h="381000">
                <a:tc>
                  <a:txBody>
                    <a:bodyPr/>
                    <a:lstStyle/>
                    <a:p>
                      <a:pPr marL="0" lvl="0" indent="0" algn="l" rtl="0">
                        <a:spcBef>
                          <a:spcPts val="0"/>
                        </a:spcBef>
                        <a:spcAft>
                          <a:spcPts val="0"/>
                        </a:spcAft>
                        <a:buNone/>
                      </a:pPr>
                      <a:r>
                        <a:rPr lang="en-US" b="1"/>
                        <a:t>4</a:t>
                      </a:r>
                      <a:endParaRPr b="1"/>
                    </a:p>
                  </a:txBody>
                  <a:tcPr marL="91425" marR="91425" marT="91425" marB="91425"/>
                </a:tc>
                <a:tc>
                  <a:txBody>
                    <a:bodyPr/>
                    <a:lstStyle/>
                    <a:p>
                      <a:pPr marL="0" lvl="0" indent="0" algn="ctr" rtl="0">
                        <a:spcBef>
                          <a:spcPts val="0"/>
                        </a:spcBef>
                        <a:spcAft>
                          <a:spcPts val="0"/>
                        </a:spcAft>
                        <a:buNone/>
                      </a:pPr>
                      <a:r>
                        <a:rPr lang="en-US"/>
                        <a:t>52</a:t>
                      </a:r>
                      <a:endParaRPr/>
                    </a:p>
                  </a:txBody>
                  <a:tcPr marL="91425" marR="91425" marT="91425" marB="91425"/>
                </a:tc>
                <a:tc>
                  <a:txBody>
                    <a:bodyPr/>
                    <a:lstStyle/>
                    <a:p>
                      <a:pPr marL="0" lvl="0" indent="0" algn="ctr" rtl="0">
                        <a:spcBef>
                          <a:spcPts val="0"/>
                        </a:spcBef>
                        <a:spcAft>
                          <a:spcPts val="0"/>
                        </a:spcAft>
                        <a:buNone/>
                      </a:pPr>
                      <a:r>
                        <a:rPr lang="en-US"/>
                        <a:t>49.4</a:t>
                      </a:r>
                      <a:endParaRPr/>
                    </a:p>
                  </a:txBody>
                  <a:tcPr marL="91425" marR="91425" marT="91425" marB="91425"/>
                </a:tc>
              </a:tr>
              <a:tr h="381000">
                <a:tc>
                  <a:txBody>
                    <a:bodyPr/>
                    <a:lstStyle/>
                    <a:p>
                      <a:pPr marL="0" lvl="0" indent="0" algn="l" rtl="0">
                        <a:spcBef>
                          <a:spcPts val="0"/>
                        </a:spcBef>
                        <a:spcAft>
                          <a:spcPts val="0"/>
                        </a:spcAft>
                        <a:buNone/>
                      </a:pPr>
                      <a:r>
                        <a:rPr lang="en-US" b="1"/>
                        <a:t>5</a:t>
                      </a:r>
                      <a:endParaRPr b="1"/>
                    </a:p>
                  </a:txBody>
                  <a:tcPr marL="91425" marR="91425" marT="91425" marB="91425"/>
                </a:tc>
                <a:tc>
                  <a:txBody>
                    <a:bodyPr/>
                    <a:lstStyle/>
                    <a:p>
                      <a:pPr marL="0" lvl="0" indent="0" algn="ctr" rtl="0">
                        <a:spcBef>
                          <a:spcPts val="0"/>
                        </a:spcBef>
                        <a:spcAft>
                          <a:spcPts val="0"/>
                        </a:spcAft>
                        <a:buNone/>
                      </a:pPr>
                      <a:r>
                        <a:rPr lang="en-US"/>
                        <a:t>52</a:t>
                      </a:r>
                      <a:endParaRPr/>
                    </a:p>
                  </a:txBody>
                  <a:tcPr marL="91425" marR="91425" marT="91425" marB="91425"/>
                </a:tc>
                <a:tc>
                  <a:txBody>
                    <a:bodyPr/>
                    <a:lstStyle/>
                    <a:p>
                      <a:pPr marL="0" lvl="0" indent="0" algn="ctr" rtl="0">
                        <a:spcBef>
                          <a:spcPts val="0"/>
                        </a:spcBef>
                        <a:spcAft>
                          <a:spcPts val="0"/>
                        </a:spcAft>
                        <a:buNone/>
                      </a:pPr>
                      <a:r>
                        <a:rPr lang="en-US"/>
                        <a:t>49.4</a:t>
                      </a:r>
                      <a:endParaRPr/>
                    </a:p>
                  </a:txBody>
                  <a:tcPr marL="91425" marR="91425" marT="91425" marB="91425"/>
                </a:tc>
              </a:tr>
              <a:tr h="381000">
                <a:tc>
                  <a:txBody>
                    <a:bodyPr/>
                    <a:lstStyle/>
                    <a:p>
                      <a:pPr marL="0" lvl="0" indent="0" algn="l" rtl="0">
                        <a:spcBef>
                          <a:spcPts val="0"/>
                        </a:spcBef>
                        <a:spcAft>
                          <a:spcPts val="0"/>
                        </a:spcAft>
                        <a:buNone/>
                      </a:pPr>
                      <a:endParaRPr b="1"/>
                    </a:p>
                  </a:txBody>
                  <a:tcPr marL="91425" marR="91425" marT="91425" marB="91425">
                    <a:solidFill>
                      <a:schemeClr val="accent4"/>
                    </a:solidFill>
                  </a:tcPr>
                </a:tc>
                <a:tc>
                  <a:txBody>
                    <a:bodyPr/>
                    <a:lstStyle/>
                    <a:p>
                      <a:pPr marL="0" lvl="0" indent="0" algn="ctr" rtl="0">
                        <a:spcBef>
                          <a:spcPts val="0"/>
                        </a:spcBef>
                        <a:spcAft>
                          <a:spcPts val="0"/>
                        </a:spcAft>
                        <a:buNone/>
                      </a:pPr>
                      <a:r>
                        <a:rPr lang="en-US" b="1"/>
                        <a:t>296</a:t>
                      </a:r>
                      <a:endParaRPr b="1"/>
                    </a:p>
                  </a:txBody>
                  <a:tcPr marL="91425" marR="91425" marT="91425" marB="91425">
                    <a:solidFill>
                      <a:schemeClr val="accent4"/>
                    </a:solidFill>
                  </a:tcPr>
                </a:tc>
                <a:tc>
                  <a:txBody>
                    <a:bodyPr/>
                    <a:lstStyle/>
                    <a:p>
                      <a:pPr marL="0" lvl="0" indent="0" algn="ctr" rtl="0">
                        <a:spcBef>
                          <a:spcPts val="0"/>
                        </a:spcBef>
                        <a:spcAft>
                          <a:spcPts val="0"/>
                        </a:spcAft>
                        <a:buNone/>
                      </a:pPr>
                      <a:r>
                        <a:rPr lang="en-US" b="1"/>
                        <a:t>281.2</a:t>
                      </a:r>
                      <a:endParaRPr b="1"/>
                    </a:p>
                  </a:txBody>
                  <a:tcPr marL="91425" marR="91425" marT="91425" marB="91425">
                    <a:solidFill>
                      <a:schemeClr val="accent4"/>
                    </a:solidFill>
                  </a:tcPr>
                </a:tc>
              </a:tr>
            </a:tbl>
          </a:graphicData>
        </a:graphic>
      </p:graphicFrame>
      <p:graphicFrame>
        <p:nvGraphicFramePr>
          <p:cNvPr id="212" name="Google Shape;212;p13"/>
          <p:cNvGraphicFramePr/>
          <p:nvPr/>
        </p:nvGraphicFramePr>
        <p:xfrm>
          <a:off x="6443275" y="3079225"/>
          <a:ext cx="2814725" cy="2194410"/>
        </p:xfrm>
        <a:graphic>
          <a:graphicData uri="http://schemas.openxmlformats.org/drawingml/2006/table">
            <a:tbl>
              <a:tblPr>
                <a:noFill/>
                <a:tableStyleId>{7FB8CCE5-FC8F-4516-9268-D9F18A40DA3F}</a:tableStyleId>
              </a:tblPr>
              <a:tblGrid>
                <a:gridCol w="445475"/>
                <a:gridCol w="1184625"/>
                <a:gridCol w="1184625"/>
              </a:tblGrid>
              <a:tr h="381000">
                <a:tc>
                  <a:txBody>
                    <a:bodyPr/>
                    <a:lstStyle/>
                    <a:p>
                      <a:pPr marL="0" lvl="0" indent="0" algn="l" rtl="0">
                        <a:spcBef>
                          <a:spcPts val="0"/>
                        </a:spcBef>
                        <a:spcAft>
                          <a:spcPts val="0"/>
                        </a:spcAft>
                        <a:buNone/>
                      </a:pPr>
                      <a:endParaRPr/>
                    </a:p>
                  </a:txBody>
                  <a:tcPr marL="91425" marR="91425" marT="91425" marB="91425">
                    <a:lnR w="9525" cap="flat" cmpd="sng">
                      <a:solidFill>
                        <a:srgbClr val="9E9E9E"/>
                      </a:solidFill>
                      <a:prstDash val="solid"/>
                      <a:round/>
                      <a:headEnd type="none" w="sm" len="sm"/>
                      <a:tailEnd type="none" w="sm" len="sm"/>
                    </a:lnR>
                    <a:solidFill>
                      <a:schemeClr val="accent4"/>
                    </a:solidFill>
                  </a:tcPr>
                </a:tc>
                <a:tc>
                  <a:txBody>
                    <a:bodyPr/>
                    <a:lstStyle/>
                    <a:p>
                      <a:pPr marL="0" lvl="0" indent="0" algn="ctr" rtl="0">
                        <a:spcBef>
                          <a:spcPts val="0"/>
                        </a:spcBef>
                        <a:spcAft>
                          <a:spcPts val="0"/>
                        </a:spcAft>
                        <a:buNone/>
                      </a:pPr>
                      <a:r>
                        <a:rPr lang="en-US" b="1"/>
                        <a:t>21-22</a:t>
                      </a:r>
                      <a:endParaRPr b="1"/>
                    </a:p>
                    <a:p>
                      <a:pPr marL="0" lvl="0" indent="0" algn="ctr" rtl="0">
                        <a:spcBef>
                          <a:spcPts val="0"/>
                        </a:spcBef>
                        <a:spcAft>
                          <a:spcPts val="0"/>
                        </a:spcAft>
                        <a:buNone/>
                      </a:pPr>
                      <a:r>
                        <a:rPr lang="en-US" b="1"/>
                        <a:t>Enrollment</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c>
                  <a:txBody>
                    <a:bodyPr/>
                    <a:lstStyle/>
                    <a:p>
                      <a:pPr marL="0" lvl="0" indent="0" algn="ctr" rtl="0">
                        <a:spcBef>
                          <a:spcPts val="0"/>
                        </a:spcBef>
                        <a:spcAft>
                          <a:spcPts val="0"/>
                        </a:spcAft>
                        <a:buNone/>
                      </a:pPr>
                      <a:r>
                        <a:rPr lang="en-US" b="1"/>
                        <a:t>21-22</a:t>
                      </a:r>
                      <a:endParaRPr b="1"/>
                    </a:p>
                    <a:p>
                      <a:pPr marL="0" lvl="0" indent="0" algn="ctr" rtl="0">
                        <a:spcBef>
                          <a:spcPts val="0"/>
                        </a:spcBef>
                        <a:spcAft>
                          <a:spcPts val="0"/>
                        </a:spcAft>
                        <a:buNone/>
                      </a:pPr>
                      <a:r>
                        <a:rPr lang="en-US" b="1"/>
                        <a:t>ADA</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r>
              <a:tr h="396200">
                <a:tc>
                  <a:txBody>
                    <a:bodyPr/>
                    <a:lstStyle/>
                    <a:p>
                      <a:pPr marL="0" lvl="0" indent="0" algn="l" rtl="0">
                        <a:spcBef>
                          <a:spcPts val="0"/>
                        </a:spcBef>
                        <a:spcAft>
                          <a:spcPts val="0"/>
                        </a:spcAft>
                        <a:buNone/>
                      </a:pPr>
                      <a:r>
                        <a:rPr lang="en-US" b="1"/>
                        <a:t>6</a:t>
                      </a:r>
                      <a:endParaRPr b="1"/>
                    </a:p>
                  </a:txBody>
                  <a:tcPr marL="91425" marR="91425" marT="91425" marB="91425"/>
                </a:tc>
                <a:tc>
                  <a:txBody>
                    <a:bodyPr/>
                    <a:lstStyle/>
                    <a:p>
                      <a:pPr marL="0" lvl="0" indent="0" algn="ctr" rtl="0">
                        <a:spcBef>
                          <a:spcPts val="0"/>
                        </a:spcBef>
                        <a:spcAft>
                          <a:spcPts val="0"/>
                        </a:spcAft>
                        <a:buNone/>
                      </a:pPr>
                      <a:r>
                        <a:rPr lang="en-US"/>
                        <a:t>145</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r>
                        <a:rPr lang="en-US"/>
                        <a:t>137.75</a:t>
                      </a:r>
                      <a:endParaRPr/>
                    </a:p>
                  </a:txBody>
                  <a:tcPr marL="91425" marR="91425" marT="91425" marB="91425">
                    <a:lnT w="9525" cap="flat" cmpd="sng">
                      <a:solidFill>
                        <a:srgbClr val="9E9E9E"/>
                      </a:solidFill>
                      <a:prstDash val="solid"/>
                      <a:round/>
                      <a:headEnd type="none" w="sm" len="sm"/>
                      <a:tailEnd type="none" w="sm" len="sm"/>
                    </a:lnT>
                  </a:tcPr>
                </a:tc>
              </a:tr>
              <a:tr h="381000">
                <a:tc>
                  <a:txBody>
                    <a:bodyPr/>
                    <a:lstStyle/>
                    <a:p>
                      <a:pPr marL="0" lvl="0" indent="0" algn="l" rtl="0">
                        <a:spcBef>
                          <a:spcPts val="0"/>
                        </a:spcBef>
                        <a:spcAft>
                          <a:spcPts val="0"/>
                        </a:spcAft>
                        <a:buNone/>
                      </a:pPr>
                      <a:r>
                        <a:rPr lang="en-US" b="1"/>
                        <a:t>7</a:t>
                      </a:r>
                      <a:endParaRPr b="1"/>
                    </a:p>
                  </a:txBody>
                  <a:tcPr marL="91425" marR="91425" marT="91425" marB="91425"/>
                </a:tc>
                <a:tc>
                  <a:txBody>
                    <a:bodyPr/>
                    <a:lstStyle/>
                    <a:p>
                      <a:pPr marL="0" lvl="0" indent="0" algn="ctr" rtl="0">
                        <a:spcBef>
                          <a:spcPts val="0"/>
                        </a:spcBef>
                        <a:spcAft>
                          <a:spcPts val="0"/>
                        </a:spcAft>
                        <a:buNone/>
                      </a:pPr>
                      <a:r>
                        <a:rPr lang="en-US"/>
                        <a:t>140</a:t>
                      </a:r>
                      <a:endParaRPr/>
                    </a:p>
                  </a:txBody>
                  <a:tcPr marL="91425" marR="91425" marT="91425" marB="91425"/>
                </a:tc>
                <a:tc>
                  <a:txBody>
                    <a:bodyPr/>
                    <a:lstStyle/>
                    <a:p>
                      <a:pPr marL="0" lvl="0" indent="0" algn="ctr" rtl="0">
                        <a:spcBef>
                          <a:spcPts val="0"/>
                        </a:spcBef>
                        <a:spcAft>
                          <a:spcPts val="0"/>
                        </a:spcAft>
                        <a:buNone/>
                      </a:pPr>
                      <a:r>
                        <a:rPr lang="en-US">
                          <a:solidFill>
                            <a:schemeClr val="dk1"/>
                          </a:solidFill>
                        </a:rPr>
                        <a:t>133.0</a:t>
                      </a:r>
                      <a:endParaRPr/>
                    </a:p>
                  </a:txBody>
                  <a:tcPr marL="91425" marR="91425" marT="91425" marB="91425"/>
                </a:tc>
              </a:tr>
              <a:tr h="396200">
                <a:tc>
                  <a:txBody>
                    <a:bodyPr/>
                    <a:lstStyle/>
                    <a:p>
                      <a:pPr marL="0" lvl="0" indent="0" algn="l" rtl="0">
                        <a:spcBef>
                          <a:spcPts val="0"/>
                        </a:spcBef>
                        <a:spcAft>
                          <a:spcPts val="0"/>
                        </a:spcAft>
                        <a:buNone/>
                      </a:pPr>
                      <a:r>
                        <a:rPr lang="en-US" b="1"/>
                        <a:t>8</a:t>
                      </a:r>
                      <a:endParaRPr b="1"/>
                    </a:p>
                  </a:txBody>
                  <a:tcPr marL="91425" marR="91425" marT="91425" marB="91425"/>
                </a:tc>
                <a:tc>
                  <a:txBody>
                    <a:bodyPr/>
                    <a:lstStyle/>
                    <a:p>
                      <a:pPr marL="0" lvl="0" indent="0" algn="ctr" rtl="0">
                        <a:spcBef>
                          <a:spcPts val="0"/>
                        </a:spcBef>
                        <a:spcAft>
                          <a:spcPts val="0"/>
                        </a:spcAft>
                        <a:buNone/>
                      </a:pPr>
                      <a:r>
                        <a:rPr lang="en-US"/>
                        <a:t>140</a:t>
                      </a:r>
                      <a:endParaRPr/>
                    </a:p>
                  </a:txBody>
                  <a:tcPr marL="91425" marR="91425" marT="91425" marB="91425"/>
                </a:tc>
                <a:tc>
                  <a:txBody>
                    <a:bodyPr/>
                    <a:lstStyle/>
                    <a:p>
                      <a:pPr marL="0" lvl="0" indent="0" algn="ctr" rtl="0">
                        <a:spcBef>
                          <a:spcPts val="0"/>
                        </a:spcBef>
                        <a:spcAft>
                          <a:spcPts val="0"/>
                        </a:spcAft>
                        <a:buNone/>
                      </a:pPr>
                      <a:r>
                        <a:rPr lang="en-US">
                          <a:solidFill>
                            <a:schemeClr val="dk1"/>
                          </a:solidFill>
                        </a:rPr>
                        <a:t>133.0</a:t>
                      </a:r>
                      <a:endParaRPr/>
                    </a:p>
                  </a:txBody>
                  <a:tcPr marL="91425" marR="91425" marT="91425" marB="91425"/>
                </a:tc>
              </a:tr>
              <a:tr h="381000">
                <a:tc>
                  <a:txBody>
                    <a:bodyPr/>
                    <a:lstStyle/>
                    <a:p>
                      <a:pPr marL="0" lvl="0" indent="0" algn="l" rtl="0">
                        <a:spcBef>
                          <a:spcPts val="0"/>
                        </a:spcBef>
                        <a:spcAft>
                          <a:spcPts val="0"/>
                        </a:spcAft>
                        <a:buNone/>
                      </a:pPr>
                      <a:endParaRPr b="1"/>
                    </a:p>
                  </a:txBody>
                  <a:tcPr marL="91425" marR="91425" marT="91425" marB="91425">
                    <a:solidFill>
                      <a:schemeClr val="accent4"/>
                    </a:solidFill>
                  </a:tcPr>
                </a:tc>
                <a:tc>
                  <a:txBody>
                    <a:bodyPr/>
                    <a:lstStyle/>
                    <a:p>
                      <a:pPr marL="0" lvl="0" indent="0" algn="ctr" rtl="0">
                        <a:spcBef>
                          <a:spcPts val="0"/>
                        </a:spcBef>
                        <a:spcAft>
                          <a:spcPts val="0"/>
                        </a:spcAft>
                        <a:buNone/>
                      </a:pPr>
                      <a:r>
                        <a:rPr lang="en-US" b="1"/>
                        <a:t>425</a:t>
                      </a:r>
                      <a:endParaRPr b="1"/>
                    </a:p>
                  </a:txBody>
                  <a:tcPr marL="91425" marR="91425" marT="91425" marB="91425">
                    <a:solidFill>
                      <a:schemeClr val="accent4"/>
                    </a:solidFill>
                  </a:tcPr>
                </a:tc>
                <a:tc>
                  <a:txBody>
                    <a:bodyPr/>
                    <a:lstStyle/>
                    <a:p>
                      <a:pPr marL="0" lvl="0" indent="0" algn="ctr" rtl="0">
                        <a:spcBef>
                          <a:spcPts val="0"/>
                        </a:spcBef>
                        <a:spcAft>
                          <a:spcPts val="0"/>
                        </a:spcAft>
                        <a:buNone/>
                      </a:pPr>
                      <a:r>
                        <a:rPr lang="en-US" b="1"/>
                        <a:t>403.75</a:t>
                      </a:r>
                      <a:endParaRPr b="1"/>
                    </a:p>
                  </a:txBody>
                  <a:tcPr marL="91425" marR="91425" marT="91425" marB="91425">
                    <a:solidFill>
                      <a:schemeClr val="accent4"/>
                    </a:solidFill>
                  </a:tcPr>
                </a:tc>
              </a:tr>
            </a:tbl>
          </a:graphicData>
        </a:graphic>
      </p:graphicFrame>
      <p:sp>
        <p:nvSpPr>
          <p:cNvPr id="213" name="Google Shape;213;p13"/>
          <p:cNvSpPr txBox="1"/>
          <p:nvPr/>
        </p:nvSpPr>
        <p:spPr>
          <a:xfrm>
            <a:off x="5089500" y="6070675"/>
            <a:ext cx="2013000" cy="36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i="1">
                <a:solidFill>
                  <a:srgbClr val="0000FF"/>
                </a:solidFill>
              </a:rPr>
              <a:t>19-20 ADA = 284.45</a:t>
            </a:r>
            <a:endParaRPr b="1" i="1">
              <a:solidFill>
                <a:srgbClr val="0000FF"/>
              </a:solidFill>
            </a:endParaRPr>
          </a:p>
        </p:txBody>
      </p:sp>
      <p:sp>
        <p:nvSpPr>
          <p:cNvPr id="214" name="Google Shape;214;p13"/>
          <p:cNvSpPr txBox="1"/>
          <p:nvPr/>
        </p:nvSpPr>
        <p:spPr>
          <a:xfrm>
            <a:off x="9340675" y="4893475"/>
            <a:ext cx="2013000" cy="36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i="1">
                <a:solidFill>
                  <a:srgbClr val="0000FF"/>
                </a:solidFill>
              </a:rPr>
              <a:t>19-20 ADA = 454.63</a:t>
            </a:r>
            <a:endParaRPr b="1" i="1">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218"/>
        <p:cNvGrpSpPr/>
        <p:nvPr/>
      </p:nvGrpSpPr>
      <p:grpSpPr>
        <a:xfrm>
          <a:off x="0" y="0"/>
          <a:ext cx="0" cy="0"/>
          <a:chOff x="0" y="0"/>
          <a:chExt cx="0" cy="0"/>
        </a:xfrm>
      </p:grpSpPr>
      <p:sp>
        <p:nvSpPr>
          <p:cNvPr id="219" name="Google Shape;219;p24"/>
          <p:cNvSpPr txBox="1">
            <a:spLocks noGrp="1"/>
          </p:cNvSpPr>
          <p:nvPr>
            <p:ph type="title"/>
          </p:nvPr>
        </p:nvSpPr>
        <p:spPr>
          <a:xfrm>
            <a:off x="6718040" y="920296"/>
            <a:ext cx="4934339" cy="2508704"/>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lt1"/>
              </a:buClr>
              <a:buSzPts val="4400"/>
              <a:buFont typeface="Arial"/>
              <a:buNone/>
            </a:pPr>
            <a:r>
              <a:rPr lang="en-US" b="1">
                <a:solidFill>
                  <a:schemeClr val="lt1"/>
                </a:solidFill>
                <a:latin typeface="Arial"/>
                <a:ea typeface="Arial"/>
                <a:cs typeface="Arial"/>
                <a:sym typeface="Arial"/>
              </a:rPr>
              <a:t>Baseline FTE Assumptions</a:t>
            </a:r>
            <a:endParaRPr b="1">
              <a:solidFill>
                <a:schemeClr val="lt1"/>
              </a:solidFill>
              <a:latin typeface="Arial"/>
              <a:ea typeface="Arial"/>
              <a:cs typeface="Arial"/>
              <a:sym typeface="Arial"/>
            </a:endParaRPr>
          </a:p>
        </p:txBody>
      </p:sp>
      <p:pic>
        <p:nvPicPr>
          <p:cNvPr id="220" name="Google Shape;220;p24"/>
          <p:cNvPicPr preferRelativeResize="0"/>
          <p:nvPr/>
        </p:nvPicPr>
        <p:blipFill rotWithShape="1">
          <a:blip r:embed="rId3">
            <a:alphaModFix/>
          </a:blip>
          <a:srcRect/>
          <a:stretch/>
        </p:blipFill>
        <p:spPr>
          <a:xfrm>
            <a:off x="9806473" y="5943909"/>
            <a:ext cx="1845906" cy="64115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gb75bffe4cb_0_84"/>
          <p:cNvSpPr/>
          <p:nvPr/>
        </p:nvSpPr>
        <p:spPr>
          <a:xfrm>
            <a:off x="11728580" y="0"/>
            <a:ext cx="463500" cy="6858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6" name="Google Shape;226;gb75bffe4cb_0_84"/>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Baseline FTE Assumptions for Budgeting</a:t>
            </a:r>
            <a:endParaRPr/>
          </a:p>
        </p:txBody>
      </p:sp>
      <p:sp>
        <p:nvSpPr>
          <p:cNvPr id="227" name="Google Shape;227;gb75bffe4cb_0_84"/>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Baseline FTE</a:t>
            </a:r>
            <a:endParaRPr/>
          </a:p>
        </p:txBody>
      </p:sp>
      <p:sp>
        <p:nvSpPr>
          <p:cNvPr id="228" name="Google Shape;228;gb75bffe4cb_0_84"/>
          <p:cNvSpPr/>
          <p:nvPr/>
        </p:nvSpPr>
        <p:spPr>
          <a:xfrm>
            <a:off x="419878" y="951722"/>
            <a:ext cx="10933800" cy="654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29" name="Google Shape;229;gb75bffe4cb_0_84"/>
          <p:cNvPicPr preferRelativeResize="0"/>
          <p:nvPr/>
        </p:nvPicPr>
        <p:blipFill rotWithShape="1">
          <a:blip r:embed="rId3">
            <a:alphaModFix/>
          </a:blip>
          <a:srcRect/>
          <a:stretch/>
        </p:blipFill>
        <p:spPr>
          <a:xfrm>
            <a:off x="419878" y="6269409"/>
            <a:ext cx="1347542" cy="468057"/>
          </a:xfrm>
          <a:prstGeom prst="rect">
            <a:avLst/>
          </a:prstGeom>
          <a:noFill/>
          <a:ln>
            <a:noFill/>
          </a:ln>
        </p:spPr>
      </p:pic>
      <p:sp>
        <p:nvSpPr>
          <p:cNvPr id="230" name="Google Shape;230;gb75bffe4cb_0_84"/>
          <p:cNvSpPr txBox="1"/>
          <p:nvPr/>
        </p:nvSpPr>
        <p:spPr>
          <a:xfrm>
            <a:off x="419875" y="1144625"/>
            <a:ext cx="10933800" cy="49755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US" sz="2900" b="1">
                <a:solidFill>
                  <a:schemeClr val="dk1"/>
                </a:solidFill>
              </a:rPr>
              <a:t>Disclaimer:</a:t>
            </a:r>
            <a:endParaRPr sz="2900" b="1">
              <a:solidFill>
                <a:schemeClr val="dk1"/>
              </a:solidFill>
            </a:endParaRPr>
          </a:p>
          <a:p>
            <a:pPr marL="0" lvl="0" indent="0" algn="l" rtl="0">
              <a:lnSpc>
                <a:spcPct val="110000"/>
              </a:lnSpc>
              <a:spcBef>
                <a:spcPts val="1000"/>
              </a:spcBef>
              <a:spcAft>
                <a:spcPts val="1000"/>
              </a:spcAft>
              <a:buNone/>
            </a:pPr>
            <a:r>
              <a:rPr lang="en-US" sz="2900" i="1">
                <a:solidFill>
                  <a:schemeClr val="dk1"/>
                </a:solidFill>
              </a:rPr>
              <a:t>The following assumptions </a:t>
            </a:r>
            <a:r>
              <a:rPr lang="en-US" sz="2900" b="1" i="1" u="sng">
                <a:solidFill>
                  <a:schemeClr val="dk1"/>
                </a:solidFill>
              </a:rPr>
              <a:t>are not a recommendation</a:t>
            </a:r>
            <a:r>
              <a:rPr lang="en-US" sz="2900" i="1">
                <a:solidFill>
                  <a:schemeClr val="dk1"/>
                </a:solidFill>
              </a:rPr>
              <a:t>. These assumptions are a starting point to begin conversation for budget and LCAP development to ensure that there are staples of the organization that are automatically included, while also allowing for programmatic flexibility for positions based on school site leadership’s recommendations in the LCAP. The positions listed as “Other Positions at AoA” are not intended to be exhaustive and are not being presented as cuts, this is only a list for informational purposes.</a:t>
            </a:r>
            <a:endParaRPr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ae74fd61b8_0_0"/>
          <p:cNvSpPr/>
          <p:nvPr/>
        </p:nvSpPr>
        <p:spPr>
          <a:xfrm>
            <a:off x="11728580" y="0"/>
            <a:ext cx="463500" cy="6858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Google Shape;236;gae74fd61b8_0_0"/>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u="sng">
                <a:solidFill>
                  <a:srgbClr val="00B0F0"/>
                </a:solidFill>
                <a:latin typeface="Arial"/>
                <a:ea typeface="Arial"/>
                <a:cs typeface="Arial"/>
                <a:sym typeface="Arial"/>
              </a:rPr>
              <a:t>DRAFT</a:t>
            </a:r>
            <a:r>
              <a:rPr lang="en-US" sz="3959" b="1">
                <a:latin typeface="Arial"/>
                <a:ea typeface="Arial"/>
                <a:cs typeface="Arial"/>
                <a:sym typeface="Arial"/>
              </a:rPr>
              <a:t> - Baseline LCFF FTE Assumptions</a:t>
            </a:r>
            <a:endParaRPr/>
          </a:p>
        </p:txBody>
      </p:sp>
      <p:sp>
        <p:nvSpPr>
          <p:cNvPr id="237" name="Google Shape;237;gae74fd61b8_0_0"/>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Baseline FTE</a:t>
            </a:r>
            <a:endParaRPr/>
          </a:p>
        </p:txBody>
      </p:sp>
      <p:sp>
        <p:nvSpPr>
          <p:cNvPr id="238" name="Google Shape;238;gae74fd61b8_0_0"/>
          <p:cNvSpPr/>
          <p:nvPr/>
        </p:nvSpPr>
        <p:spPr>
          <a:xfrm>
            <a:off x="419878" y="951722"/>
            <a:ext cx="10933800" cy="654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39" name="Google Shape;239;gae74fd61b8_0_0"/>
          <p:cNvPicPr preferRelativeResize="0"/>
          <p:nvPr/>
        </p:nvPicPr>
        <p:blipFill rotWithShape="1">
          <a:blip r:embed="rId3">
            <a:alphaModFix/>
          </a:blip>
          <a:srcRect/>
          <a:stretch/>
        </p:blipFill>
        <p:spPr>
          <a:xfrm>
            <a:off x="419878" y="6269409"/>
            <a:ext cx="1347542" cy="468057"/>
          </a:xfrm>
          <a:prstGeom prst="rect">
            <a:avLst/>
          </a:prstGeom>
          <a:noFill/>
          <a:ln>
            <a:noFill/>
          </a:ln>
        </p:spPr>
      </p:pic>
      <p:graphicFrame>
        <p:nvGraphicFramePr>
          <p:cNvPr id="240" name="Google Shape;240;gae74fd61b8_0_0"/>
          <p:cNvGraphicFramePr/>
          <p:nvPr/>
        </p:nvGraphicFramePr>
        <p:xfrm>
          <a:off x="419888" y="1217275"/>
          <a:ext cx="10933900" cy="4724100"/>
        </p:xfrm>
        <a:graphic>
          <a:graphicData uri="http://schemas.openxmlformats.org/drawingml/2006/table">
            <a:tbl>
              <a:tblPr>
                <a:noFill/>
                <a:tableStyleId>{7FB8CCE5-FC8F-4516-9268-D9F18A40DA3F}</a:tableStyleId>
              </a:tblPr>
              <a:tblGrid>
                <a:gridCol w="2486625"/>
                <a:gridCol w="1401275"/>
                <a:gridCol w="1993325"/>
                <a:gridCol w="5052675"/>
              </a:tblGrid>
              <a:tr h="381000">
                <a:tc>
                  <a:txBody>
                    <a:bodyPr/>
                    <a:lstStyle/>
                    <a:p>
                      <a:pPr marL="0" lvl="0" indent="0" algn="l" rtl="0">
                        <a:spcBef>
                          <a:spcPts val="0"/>
                        </a:spcBef>
                        <a:spcAft>
                          <a:spcPts val="0"/>
                        </a:spcAft>
                        <a:buNone/>
                      </a:pPr>
                      <a:r>
                        <a:rPr lang="en-US" sz="1600" b="1"/>
                        <a:t>Position</a:t>
                      </a:r>
                      <a:endParaRPr sz="1600" b="1"/>
                    </a:p>
                  </a:txBody>
                  <a:tcPr marL="91425" marR="91425" marT="91425" marB="91425" anchor="b">
                    <a:solidFill>
                      <a:srgbClr val="FFFFFF"/>
                    </a:solidFill>
                  </a:tcPr>
                </a:tc>
                <a:tc>
                  <a:txBody>
                    <a:bodyPr/>
                    <a:lstStyle/>
                    <a:p>
                      <a:pPr marL="0" lvl="0" indent="0" algn="ctr" rtl="0">
                        <a:spcBef>
                          <a:spcPts val="0"/>
                        </a:spcBef>
                        <a:spcAft>
                          <a:spcPts val="0"/>
                        </a:spcAft>
                        <a:buNone/>
                      </a:pPr>
                      <a:r>
                        <a:rPr lang="en-US" sz="1600" b="1"/>
                        <a:t>Assumption</a:t>
                      </a:r>
                      <a:endParaRPr sz="1600" b="1"/>
                    </a:p>
                    <a:p>
                      <a:pPr marL="0" lvl="0" indent="0" algn="ctr" rtl="0">
                        <a:spcBef>
                          <a:spcPts val="0"/>
                        </a:spcBef>
                        <a:spcAft>
                          <a:spcPts val="0"/>
                        </a:spcAft>
                        <a:buNone/>
                      </a:pPr>
                      <a:r>
                        <a:rPr lang="en-US"/>
                        <a:t>Student : FTE</a:t>
                      </a:r>
                      <a:endParaRPr/>
                    </a:p>
                  </a:txBody>
                  <a:tcPr marL="91425" marR="91425" marT="91425" marB="91425" anchor="b">
                    <a:solidFill>
                      <a:srgbClr val="FFFFFF"/>
                    </a:solidFill>
                  </a:tcPr>
                </a:tc>
                <a:tc>
                  <a:txBody>
                    <a:bodyPr/>
                    <a:lstStyle/>
                    <a:p>
                      <a:pPr marL="0" lvl="0" indent="0" algn="ctr" rtl="0">
                        <a:spcBef>
                          <a:spcPts val="0"/>
                        </a:spcBef>
                        <a:spcAft>
                          <a:spcPts val="0"/>
                        </a:spcAft>
                        <a:buNone/>
                      </a:pPr>
                      <a:r>
                        <a:rPr lang="en-US" sz="1600" b="1"/>
                        <a:t>Total FTE</a:t>
                      </a:r>
                      <a:endParaRPr sz="1600" b="1"/>
                    </a:p>
                  </a:txBody>
                  <a:tcPr marL="91425" marR="91425" marT="91425" marB="91425" anchor="b">
                    <a:solidFill>
                      <a:srgbClr val="FFFFFF"/>
                    </a:solidFill>
                  </a:tcPr>
                </a:tc>
                <a:tc>
                  <a:txBody>
                    <a:bodyPr/>
                    <a:lstStyle/>
                    <a:p>
                      <a:pPr marL="0" lvl="0" indent="0" algn="l" rtl="0">
                        <a:spcBef>
                          <a:spcPts val="0"/>
                        </a:spcBef>
                        <a:spcAft>
                          <a:spcPts val="0"/>
                        </a:spcAft>
                        <a:buNone/>
                      </a:pPr>
                      <a:r>
                        <a:rPr lang="en-US" sz="1600" b="1"/>
                        <a:t>Notes</a:t>
                      </a:r>
                      <a:endParaRPr sz="1600" b="1"/>
                    </a:p>
                  </a:txBody>
                  <a:tcPr marL="91425" marR="91425" marT="91425" marB="91425" anchor="b">
                    <a:solidFill>
                      <a:srgbClr val="FFFFFF"/>
                    </a:solidFill>
                  </a:tcPr>
                </a:tc>
              </a:tr>
              <a:tr h="381000">
                <a:tc>
                  <a:txBody>
                    <a:bodyPr/>
                    <a:lstStyle/>
                    <a:p>
                      <a:pPr marL="0" lvl="0" indent="0" algn="l" rtl="0">
                        <a:spcBef>
                          <a:spcPts val="0"/>
                        </a:spcBef>
                        <a:spcAft>
                          <a:spcPts val="0"/>
                        </a:spcAft>
                        <a:buNone/>
                      </a:pPr>
                      <a:r>
                        <a:rPr lang="en-US" sz="1600"/>
                        <a:t>Home Office Leadership</a:t>
                      </a:r>
                      <a:endParaRPr sz="1600"/>
                    </a:p>
                  </a:txBody>
                  <a:tcPr marL="91425" marR="91425" marT="91425" marB="91425">
                    <a:solidFill>
                      <a:srgbClr val="FFFFFF"/>
                    </a:solidFill>
                  </a:tcPr>
                </a:tc>
                <a:tc>
                  <a:txBody>
                    <a:bodyPr/>
                    <a:lstStyle/>
                    <a:p>
                      <a:pPr marL="0" lvl="0" indent="0" algn="ctr" rtl="0">
                        <a:spcBef>
                          <a:spcPts val="0"/>
                        </a:spcBef>
                        <a:spcAft>
                          <a:spcPts val="0"/>
                        </a:spcAft>
                        <a:buNone/>
                      </a:pPr>
                      <a:endParaRPr sz="1600"/>
                    </a:p>
                  </a:txBody>
                  <a:tcPr marL="91425" marR="91425" marT="91425" marB="91425">
                    <a:solidFill>
                      <a:srgbClr val="FFFFFF"/>
                    </a:solidFill>
                  </a:tcPr>
                </a:tc>
                <a:tc>
                  <a:txBody>
                    <a:bodyPr/>
                    <a:lstStyle/>
                    <a:p>
                      <a:pPr marL="0" lvl="0" indent="0" algn="ctr" rtl="0">
                        <a:spcBef>
                          <a:spcPts val="0"/>
                        </a:spcBef>
                        <a:spcAft>
                          <a:spcPts val="0"/>
                        </a:spcAft>
                        <a:buNone/>
                      </a:pPr>
                      <a:r>
                        <a:rPr lang="en-US" sz="1600"/>
                        <a:t>3.0 FTE</a:t>
                      </a:r>
                      <a:endParaRPr sz="1600"/>
                    </a:p>
                  </a:txBody>
                  <a:tcPr marL="91425" marR="91425" marT="91425" marB="91425">
                    <a:solidFill>
                      <a:srgbClr val="FFFFFF"/>
                    </a:solidFill>
                  </a:tcPr>
                </a:tc>
                <a:tc>
                  <a:txBody>
                    <a:bodyPr/>
                    <a:lstStyle/>
                    <a:p>
                      <a:pPr marL="0" lvl="0" indent="0" algn="l" rtl="0">
                        <a:spcBef>
                          <a:spcPts val="0"/>
                        </a:spcBef>
                        <a:spcAft>
                          <a:spcPts val="0"/>
                        </a:spcAft>
                        <a:buNone/>
                      </a:pPr>
                      <a:r>
                        <a:rPr lang="en-US" sz="1600"/>
                        <a:t>ED, Dir of HR, &amp; Dir of Finance</a:t>
                      </a:r>
                      <a:endParaRPr sz="1600"/>
                    </a:p>
                  </a:txBody>
                  <a:tcPr marL="91425" marR="91425" marT="91425" marB="91425">
                    <a:solidFill>
                      <a:srgbClr val="FFFFFF"/>
                    </a:solidFill>
                  </a:tcPr>
                </a:tc>
              </a:tr>
              <a:tr h="381000">
                <a:tc>
                  <a:txBody>
                    <a:bodyPr/>
                    <a:lstStyle/>
                    <a:p>
                      <a:pPr marL="0" lvl="0" indent="0" algn="l" rtl="0">
                        <a:spcBef>
                          <a:spcPts val="0"/>
                        </a:spcBef>
                        <a:spcAft>
                          <a:spcPts val="0"/>
                        </a:spcAft>
                        <a:buNone/>
                      </a:pPr>
                      <a:r>
                        <a:rPr lang="en-US" sz="1600"/>
                        <a:t>School Site Leadership</a:t>
                      </a:r>
                      <a:endParaRPr sz="1600"/>
                    </a:p>
                  </a:txBody>
                  <a:tcPr marL="91425" marR="91425" marT="91425" marB="91425">
                    <a:solidFill>
                      <a:srgbClr val="FFFFFF"/>
                    </a:solidFill>
                  </a:tcPr>
                </a:tc>
                <a:tc>
                  <a:txBody>
                    <a:bodyPr/>
                    <a:lstStyle/>
                    <a:p>
                      <a:pPr marL="0" lvl="0" indent="0" algn="ctr" rtl="0">
                        <a:spcBef>
                          <a:spcPts val="0"/>
                        </a:spcBef>
                        <a:spcAft>
                          <a:spcPts val="0"/>
                        </a:spcAft>
                        <a:buNone/>
                      </a:pPr>
                      <a:endParaRPr sz="1600"/>
                    </a:p>
                  </a:txBody>
                  <a:tcPr marL="91425" marR="91425" marT="91425" marB="91425">
                    <a:solidFill>
                      <a:srgbClr val="FFFFFF"/>
                    </a:solidFill>
                  </a:tcPr>
                </a:tc>
                <a:tc>
                  <a:txBody>
                    <a:bodyPr/>
                    <a:lstStyle/>
                    <a:p>
                      <a:pPr marL="0" lvl="0" indent="0" algn="ctr" rtl="0">
                        <a:spcBef>
                          <a:spcPts val="0"/>
                        </a:spcBef>
                        <a:spcAft>
                          <a:spcPts val="0"/>
                        </a:spcAft>
                        <a:buNone/>
                      </a:pPr>
                      <a:r>
                        <a:rPr lang="en-US" sz="1600"/>
                        <a:t>2.0 FTE</a:t>
                      </a:r>
                      <a:endParaRPr sz="1600"/>
                    </a:p>
                  </a:txBody>
                  <a:tcPr marL="91425" marR="91425" marT="91425" marB="91425">
                    <a:solidFill>
                      <a:srgbClr val="FFFFFF"/>
                    </a:solidFill>
                  </a:tcPr>
                </a:tc>
                <a:tc>
                  <a:txBody>
                    <a:bodyPr/>
                    <a:lstStyle/>
                    <a:p>
                      <a:pPr marL="0" lvl="0" indent="0" algn="l" rtl="0">
                        <a:spcBef>
                          <a:spcPts val="0"/>
                        </a:spcBef>
                        <a:spcAft>
                          <a:spcPts val="0"/>
                        </a:spcAft>
                        <a:buClr>
                          <a:schemeClr val="dk1"/>
                        </a:buClr>
                        <a:buSzPts val="1100"/>
                        <a:buFont typeface="Arial"/>
                        <a:buNone/>
                      </a:pPr>
                      <a:r>
                        <a:rPr lang="en-US" sz="1600">
                          <a:solidFill>
                            <a:schemeClr val="dk1"/>
                          </a:solidFill>
                        </a:rPr>
                        <a:t>MS &amp; ES Principal</a:t>
                      </a:r>
                      <a:endParaRPr sz="1600"/>
                    </a:p>
                  </a:txBody>
                  <a:tcPr marL="91425" marR="91425" marT="91425" marB="91425">
                    <a:solidFill>
                      <a:srgbClr val="FFFFFF"/>
                    </a:solidFill>
                  </a:tcPr>
                </a:tc>
              </a:tr>
              <a:tr h="381000">
                <a:tc>
                  <a:txBody>
                    <a:bodyPr/>
                    <a:lstStyle/>
                    <a:p>
                      <a:pPr marL="0" lvl="0" indent="0" algn="l" rtl="0">
                        <a:spcBef>
                          <a:spcPts val="0"/>
                        </a:spcBef>
                        <a:spcAft>
                          <a:spcPts val="0"/>
                        </a:spcAft>
                        <a:buNone/>
                      </a:pPr>
                      <a:r>
                        <a:rPr lang="en-US" sz="1600"/>
                        <a:t>Support Leadership</a:t>
                      </a:r>
                      <a:endParaRPr sz="1600"/>
                    </a:p>
                  </a:txBody>
                  <a:tcPr marL="91425" marR="91425" marT="91425" marB="91425">
                    <a:solidFill>
                      <a:srgbClr val="FFFF00"/>
                    </a:solidFill>
                  </a:tcPr>
                </a:tc>
                <a:tc>
                  <a:txBody>
                    <a:bodyPr/>
                    <a:lstStyle/>
                    <a:p>
                      <a:pPr marL="0" lvl="0" indent="0" algn="ctr" rtl="0">
                        <a:spcBef>
                          <a:spcPts val="0"/>
                        </a:spcBef>
                        <a:spcAft>
                          <a:spcPts val="0"/>
                        </a:spcAft>
                        <a:buNone/>
                      </a:pPr>
                      <a:endParaRPr sz="1600"/>
                    </a:p>
                  </a:txBody>
                  <a:tcPr marL="91425" marR="91425" marT="91425" marB="91425">
                    <a:solidFill>
                      <a:srgbClr val="FFFF00"/>
                    </a:solidFill>
                  </a:tcPr>
                </a:tc>
                <a:tc>
                  <a:txBody>
                    <a:bodyPr/>
                    <a:lstStyle/>
                    <a:p>
                      <a:pPr marL="0" lvl="0" indent="0" algn="ctr" rtl="0">
                        <a:spcBef>
                          <a:spcPts val="0"/>
                        </a:spcBef>
                        <a:spcAft>
                          <a:spcPts val="0"/>
                        </a:spcAft>
                        <a:buNone/>
                      </a:pPr>
                      <a:endParaRPr sz="1600"/>
                    </a:p>
                  </a:txBody>
                  <a:tcPr marL="91425" marR="91425" marT="91425" marB="91425">
                    <a:solidFill>
                      <a:srgbClr val="FFFF00"/>
                    </a:solidFill>
                  </a:tcPr>
                </a:tc>
                <a:tc>
                  <a:txBody>
                    <a:bodyPr/>
                    <a:lstStyle/>
                    <a:p>
                      <a:pPr marL="0" lvl="0" indent="0" algn="l" rtl="0">
                        <a:spcBef>
                          <a:spcPts val="0"/>
                        </a:spcBef>
                        <a:spcAft>
                          <a:spcPts val="0"/>
                        </a:spcAft>
                        <a:buNone/>
                      </a:pPr>
                      <a:r>
                        <a:rPr lang="en-US" sz="1600"/>
                        <a:t>Director of Student Support Services</a:t>
                      </a:r>
                      <a:endParaRPr sz="1600"/>
                    </a:p>
                  </a:txBody>
                  <a:tcPr marL="91425" marR="91425" marT="91425" marB="91425">
                    <a:solidFill>
                      <a:srgbClr val="FFFF00"/>
                    </a:solidFill>
                  </a:tcPr>
                </a:tc>
              </a:tr>
              <a:tr h="381000">
                <a:tc>
                  <a:txBody>
                    <a:bodyPr/>
                    <a:lstStyle/>
                    <a:p>
                      <a:pPr marL="0" lvl="0" indent="0" algn="l" rtl="0">
                        <a:spcBef>
                          <a:spcPts val="0"/>
                        </a:spcBef>
                        <a:spcAft>
                          <a:spcPts val="0"/>
                        </a:spcAft>
                        <a:buNone/>
                      </a:pPr>
                      <a:r>
                        <a:rPr lang="en-US" sz="1600"/>
                        <a:t>Home Office</a:t>
                      </a:r>
                      <a:endParaRPr sz="1600"/>
                    </a:p>
                  </a:txBody>
                  <a:tcPr marL="91425" marR="91425" marT="91425" marB="91425">
                    <a:solidFill>
                      <a:srgbClr val="FFFFFF"/>
                    </a:solidFill>
                  </a:tcPr>
                </a:tc>
                <a:tc>
                  <a:txBody>
                    <a:bodyPr/>
                    <a:lstStyle/>
                    <a:p>
                      <a:pPr marL="0" lvl="0" indent="0" algn="ctr" rtl="0">
                        <a:spcBef>
                          <a:spcPts val="0"/>
                        </a:spcBef>
                        <a:spcAft>
                          <a:spcPts val="0"/>
                        </a:spcAft>
                        <a:buNone/>
                      </a:pPr>
                      <a:endParaRPr sz="1600"/>
                    </a:p>
                  </a:txBody>
                  <a:tcPr marL="91425" marR="91425" marT="91425" marB="91425">
                    <a:solidFill>
                      <a:srgbClr val="FFFFFF"/>
                    </a:solidFill>
                  </a:tcPr>
                </a:tc>
                <a:tc>
                  <a:txBody>
                    <a:bodyPr/>
                    <a:lstStyle/>
                    <a:p>
                      <a:pPr marL="0" lvl="0" indent="0" algn="ctr" rtl="0">
                        <a:spcBef>
                          <a:spcPts val="0"/>
                        </a:spcBef>
                        <a:spcAft>
                          <a:spcPts val="0"/>
                        </a:spcAft>
                        <a:buNone/>
                      </a:pPr>
                      <a:r>
                        <a:rPr lang="en-US" sz="1600"/>
                        <a:t>3.0 FTE</a:t>
                      </a:r>
                      <a:endParaRPr sz="1600"/>
                    </a:p>
                  </a:txBody>
                  <a:tcPr marL="91425" marR="91425" marT="91425" marB="91425">
                    <a:solidFill>
                      <a:srgbClr val="FFFFFF"/>
                    </a:solidFill>
                  </a:tcPr>
                </a:tc>
                <a:tc>
                  <a:txBody>
                    <a:bodyPr/>
                    <a:lstStyle/>
                    <a:p>
                      <a:pPr marL="0" lvl="0" indent="0" algn="l" rtl="0">
                        <a:spcBef>
                          <a:spcPts val="0"/>
                        </a:spcBef>
                        <a:spcAft>
                          <a:spcPts val="0"/>
                        </a:spcAft>
                        <a:buNone/>
                      </a:pPr>
                      <a:r>
                        <a:rPr lang="en-US" sz="1600"/>
                        <a:t>Data Manager, HR/Ops Manager, ED Assistant</a:t>
                      </a:r>
                      <a:endParaRPr sz="1600"/>
                    </a:p>
                  </a:txBody>
                  <a:tcPr marL="91425" marR="91425" marT="91425" marB="91425">
                    <a:solidFill>
                      <a:srgbClr val="FFFFFF"/>
                    </a:solidFill>
                  </a:tcPr>
                </a:tc>
              </a:tr>
              <a:tr h="381000">
                <a:tc>
                  <a:txBody>
                    <a:bodyPr/>
                    <a:lstStyle/>
                    <a:p>
                      <a:pPr marL="0" lvl="0" indent="0" algn="l" rtl="0">
                        <a:spcBef>
                          <a:spcPts val="0"/>
                        </a:spcBef>
                        <a:spcAft>
                          <a:spcPts val="0"/>
                        </a:spcAft>
                        <a:buNone/>
                      </a:pPr>
                      <a:r>
                        <a:rPr lang="en-US" sz="1600"/>
                        <a:t>School Office</a:t>
                      </a:r>
                      <a:endParaRPr sz="1600"/>
                    </a:p>
                  </a:txBody>
                  <a:tcPr marL="91425" marR="91425" marT="91425" marB="91425">
                    <a:solidFill>
                      <a:srgbClr val="FFFFFF"/>
                    </a:solidFill>
                  </a:tcPr>
                </a:tc>
                <a:tc>
                  <a:txBody>
                    <a:bodyPr/>
                    <a:lstStyle/>
                    <a:p>
                      <a:pPr marL="0" lvl="0" indent="0" algn="ctr" rtl="0">
                        <a:spcBef>
                          <a:spcPts val="0"/>
                        </a:spcBef>
                        <a:spcAft>
                          <a:spcPts val="0"/>
                        </a:spcAft>
                        <a:buNone/>
                      </a:pP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3.0 FTE</a:t>
                      </a: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a:t>Receptionist, Ops Manager, Office Manager</a:t>
                      </a: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t>ES Teachers (K-3)</a:t>
                      </a: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24:1</a:t>
                      </a:r>
                      <a:endParaRPr sz="16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8.0 FTE</a:t>
                      </a:r>
                      <a:endParaRPr sz="1200" i="1"/>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a:t>Current FTE = 8.0</a:t>
                      </a:r>
                      <a:endParaRPr sz="16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t>ES Teachers (4-5)</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26:1</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4.0 FTE</a:t>
                      </a:r>
                      <a:endParaRPr sz="1200"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a:t>Current FTE = 4.0</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t>ES PE Teacher (K-5)</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300:1</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1.0 FTE</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Clr>
                          <a:schemeClr val="dk1"/>
                        </a:buClr>
                        <a:buSzPts val="1100"/>
                        <a:buFont typeface="Arial"/>
                        <a:buNone/>
                      </a:pPr>
                      <a:r>
                        <a:rPr lang="en-US" sz="1600">
                          <a:solidFill>
                            <a:schemeClr val="dk1"/>
                          </a:solidFill>
                        </a:rPr>
                        <a:t>Current FTE = 1.0</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t>MS Teachers (6-8)</a:t>
                      </a:r>
                      <a:endParaRPr sz="1600"/>
                    </a:p>
                  </a:txBody>
                  <a:tcPr marL="91425" marR="91425" marT="91425" marB="91425">
                    <a:lnT w="9525" cap="flat" cmpd="sng">
                      <a:solidFill>
                        <a:srgbClr val="9E9E9E"/>
                      </a:solidFill>
                      <a:prstDash val="solid"/>
                      <a:round/>
                      <a:headEnd type="none" w="sm" len="sm"/>
                      <a:tailEnd type="none" w="sm" len="sm"/>
                    </a:lnT>
                    <a:solidFill>
                      <a:srgbClr val="FFFFFF"/>
                    </a:solidFill>
                  </a:tcPr>
                </a:tc>
                <a:tc>
                  <a:txBody>
                    <a:bodyPr/>
                    <a:lstStyle/>
                    <a:p>
                      <a:pPr marL="0" lvl="0" indent="0" algn="ctr" rtl="0">
                        <a:spcBef>
                          <a:spcPts val="0"/>
                        </a:spcBef>
                        <a:spcAft>
                          <a:spcPts val="0"/>
                        </a:spcAft>
                        <a:buNone/>
                      </a:pPr>
                      <a:r>
                        <a:rPr lang="en-US" sz="1600"/>
                        <a:t>28:1</a:t>
                      </a:r>
                      <a:endParaRPr sz="1600"/>
                    </a:p>
                  </a:txBody>
                  <a:tcPr marL="91425" marR="91425" marT="91425" marB="91425">
                    <a:lnT w="9525" cap="flat" cmpd="sng">
                      <a:solidFill>
                        <a:srgbClr val="9E9E9E"/>
                      </a:solidFill>
                      <a:prstDash val="solid"/>
                      <a:round/>
                      <a:headEnd type="none" w="sm" len="sm"/>
                      <a:tailEnd type="none" w="sm" len="sm"/>
                    </a:lnT>
                    <a:solidFill>
                      <a:srgbClr val="FFFFFF"/>
                    </a:solidFill>
                  </a:tcPr>
                </a:tc>
                <a:tc>
                  <a:txBody>
                    <a:bodyPr/>
                    <a:lstStyle/>
                    <a:p>
                      <a:pPr marL="0" lvl="0" indent="0" algn="ctr" rtl="0">
                        <a:spcBef>
                          <a:spcPts val="0"/>
                        </a:spcBef>
                        <a:spcAft>
                          <a:spcPts val="0"/>
                        </a:spcAft>
                        <a:buNone/>
                      </a:pPr>
                      <a:r>
                        <a:rPr lang="en-US" sz="1600"/>
                        <a:t>18.2 FTE</a:t>
                      </a:r>
                      <a:endParaRPr sz="1200" i="1"/>
                    </a:p>
                  </a:txBody>
                  <a:tcPr marL="91425" marR="91425" marT="91425" marB="91425">
                    <a:lnT w="9525" cap="flat" cmpd="sng">
                      <a:solidFill>
                        <a:srgbClr val="9E9E9E"/>
                      </a:solidFill>
                      <a:prstDash val="solid"/>
                      <a:round/>
                      <a:headEnd type="none" w="sm" len="sm"/>
                      <a:tailEnd type="none" w="sm" len="sm"/>
                    </a:lnT>
                    <a:solidFill>
                      <a:srgbClr val="FFFFFF"/>
                    </a:solidFill>
                  </a:tcPr>
                </a:tc>
                <a:tc>
                  <a:txBody>
                    <a:bodyPr/>
                    <a:lstStyle/>
                    <a:p>
                      <a:pPr marL="0" lvl="0" indent="0" algn="l" rtl="0">
                        <a:spcBef>
                          <a:spcPts val="0"/>
                        </a:spcBef>
                        <a:spcAft>
                          <a:spcPts val="0"/>
                        </a:spcAft>
                        <a:buNone/>
                      </a:pPr>
                      <a:r>
                        <a:rPr lang="en-US" sz="1600">
                          <a:solidFill>
                            <a:schemeClr val="dk1"/>
                          </a:solidFill>
                        </a:rPr>
                        <a:t>Current FTE = 20.0</a:t>
                      </a:r>
                      <a:endParaRPr sz="1600">
                        <a:solidFill>
                          <a:schemeClr val="dk1"/>
                        </a:solidFill>
                      </a:endParaRPr>
                    </a:p>
                    <a:p>
                      <a:pPr marL="0" lvl="0" indent="0" algn="l" rtl="0">
                        <a:spcBef>
                          <a:spcPts val="0"/>
                        </a:spcBef>
                        <a:spcAft>
                          <a:spcPts val="0"/>
                        </a:spcAft>
                        <a:buNone/>
                      </a:pPr>
                      <a:r>
                        <a:rPr lang="en-US" sz="1600">
                          <a:solidFill>
                            <a:schemeClr val="dk1"/>
                          </a:solidFill>
                        </a:rPr>
                        <a:t>MS FTE formula is: </a:t>
                      </a:r>
                      <a:r>
                        <a:rPr lang="en-US" sz="1600" b="1">
                          <a:solidFill>
                            <a:schemeClr val="dk1"/>
                          </a:solidFill>
                        </a:rPr>
                        <a:t>(enrollment / 28) x 1.2</a:t>
                      </a:r>
                      <a:endParaRPr sz="1600" b="1">
                        <a:solidFill>
                          <a:schemeClr val="dk1"/>
                        </a:solidFill>
                      </a:endParaRPr>
                    </a:p>
                  </a:txBody>
                  <a:tcPr marL="91425" marR="91425" marT="91425" marB="91425">
                    <a:lnT w="9525" cap="flat" cmpd="sng">
                      <a:solidFill>
                        <a:srgbClr val="9E9E9E"/>
                      </a:solidFill>
                      <a:prstDash val="solid"/>
                      <a:round/>
                      <a:headEnd type="none" w="sm" len="sm"/>
                      <a:tailEnd type="none" w="sm" len="sm"/>
                    </a:lnT>
                    <a:solidFill>
                      <a:srgbClr val="FFFFFF"/>
                    </a:solidFill>
                  </a:tcPr>
                </a:tc>
              </a:tr>
            </a:tbl>
          </a:graphicData>
        </a:graphic>
      </p:graphicFrame>
      <p:sp>
        <p:nvSpPr>
          <p:cNvPr id="241" name="Google Shape;241;gae74fd61b8_0_0"/>
          <p:cNvSpPr txBox="1"/>
          <p:nvPr/>
        </p:nvSpPr>
        <p:spPr>
          <a:xfrm>
            <a:off x="1980550" y="6375175"/>
            <a:ext cx="9373200" cy="36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i="1" u="sng"/>
              <a:t>*based on enrollment assumptions listed on slide 14</a:t>
            </a:r>
            <a:endParaRPr b="1" i="1" u="sng"/>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5"/>
          <p:cNvSpPr/>
          <p:nvPr/>
        </p:nvSpPr>
        <p:spPr>
          <a:xfrm>
            <a:off x="11728580" y="0"/>
            <a:ext cx="463420" cy="6858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7" name="Google Shape;247;p25"/>
          <p:cNvSpPr txBox="1">
            <a:spLocks noGrp="1"/>
          </p:cNvSpPr>
          <p:nvPr>
            <p:ph type="title"/>
          </p:nvPr>
        </p:nvSpPr>
        <p:spPr>
          <a:xfrm>
            <a:off x="419878" y="299811"/>
            <a:ext cx="10515600" cy="4516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Arial"/>
              <a:buNone/>
            </a:pPr>
            <a:r>
              <a:rPr lang="en-US" sz="3959" b="1" u="sng">
                <a:solidFill>
                  <a:srgbClr val="00B0F0"/>
                </a:solidFill>
                <a:latin typeface="Arial"/>
                <a:ea typeface="Arial"/>
                <a:cs typeface="Arial"/>
                <a:sym typeface="Arial"/>
              </a:rPr>
              <a:t>DRAFT</a:t>
            </a:r>
            <a:r>
              <a:rPr lang="en-US" sz="3959" b="1">
                <a:latin typeface="Arial"/>
                <a:ea typeface="Arial"/>
                <a:cs typeface="Arial"/>
                <a:sym typeface="Arial"/>
              </a:rPr>
              <a:t> - Baseline SPED FTE Assumptions</a:t>
            </a:r>
            <a:endParaRPr/>
          </a:p>
        </p:txBody>
      </p:sp>
      <p:sp>
        <p:nvSpPr>
          <p:cNvPr id="248" name="Google Shape;248;p25"/>
          <p:cNvSpPr txBox="1"/>
          <p:nvPr/>
        </p:nvSpPr>
        <p:spPr>
          <a:xfrm rot="5400000">
            <a:off x="11028105" y="5339544"/>
            <a:ext cx="1866124" cy="461665"/>
          </a:xfrm>
          <a:prstGeom prst="rect">
            <a:avLst/>
          </a:prstGeom>
          <a:noFill/>
          <a:ln>
            <a:noFill/>
          </a:ln>
        </p:spPr>
        <p:txBody>
          <a:bodyPr spcFirstLastPara="1" wrap="square" lIns="91425" tIns="45700" rIns="91425" bIns="45700" anchor="t" anchorCtr="1">
            <a:spAutoFit/>
          </a:bodyPr>
          <a:lstStyle/>
          <a:p>
            <a:pPr marL="0" marR="0" lvl="0" indent="0" algn="l" rtl="0">
              <a:spcBef>
                <a:spcPts val="0"/>
              </a:spcBef>
              <a:spcAft>
                <a:spcPts val="0"/>
              </a:spcAft>
              <a:buNone/>
            </a:pPr>
            <a:r>
              <a:rPr lang="en-US" sz="1800" b="1">
                <a:solidFill>
                  <a:schemeClr val="lt1"/>
                </a:solidFill>
              </a:rPr>
              <a:t>Baseline FTE</a:t>
            </a:r>
            <a:endParaRPr/>
          </a:p>
        </p:txBody>
      </p:sp>
      <p:sp>
        <p:nvSpPr>
          <p:cNvPr id="249" name="Google Shape;249;p25"/>
          <p:cNvSpPr/>
          <p:nvPr/>
        </p:nvSpPr>
        <p:spPr>
          <a:xfrm>
            <a:off x="419878" y="951722"/>
            <a:ext cx="10933922" cy="6531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50" name="Google Shape;250;p25"/>
          <p:cNvPicPr preferRelativeResize="0"/>
          <p:nvPr/>
        </p:nvPicPr>
        <p:blipFill rotWithShape="1">
          <a:blip r:embed="rId3">
            <a:alphaModFix/>
          </a:blip>
          <a:srcRect/>
          <a:stretch/>
        </p:blipFill>
        <p:spPr>
          <a:xfrm>
            <a:off x="419878" y="6269409"/>
            <a:ext cx="1347544" cy="468057"/>
          </a:xfrm>
          <a:prstGeom prst="rect">
            <a:avLst/>
          </a:prstGeom>
          <a:noFill/>
          <a:ln>
            <a:noFill/>
          </a:ln>
        </p:spPr>
      </p:pic>
      <p:graphicFrame>
        <p:nvGraphicFramePr>
          <p:cNvPr id="251" name="Google Shape;251;p25"/>
          <p:cNvGraphicFramePr/>
          <p:nvPr/>
        </p:nvGraphicFramePr>
        <p:xfrm>
          <a:off x="419888" y="1217275"/>
          <a:ext cx="10933900" cy="4907010"/>
        </p:xfrm>
        <a:graphic>
          <a:graphicData uri="http://schemas.openxmlformats.org/drawingml/2006/table">
            <a:tbl>
              <a:tblPr>
                <a:noFill/>
                <a:tableStyleId>{7FB8CCE5-FC8F-4516-9268-D9F18A40DA3F}</a:tableStyleId>
              </a:tblPr>
              <a:tblGrid>
                <a:gridCol w="2486625"/>
                <a:gridCol w="1598350"/>
                <a:gridCol w="1421825"/>
                <a:gridCol w="5427100"/>
              </a:tblGrid>
              <a:tr h="381000">
                <a:tc>
                  <a:txBody>
                    <a:bodyPr/>
                    <a:lstStyle/>
                    <a:p>
                      <a:pPr marL="0" lvl="0" indent="0" algn="l" rtl="0">
                        <a:spcBef>
                          <a:spcPts val="0"/>
                        </a:spcBef>
                        <a:spcAft>
                          <a:spcPts val="0"/>
                        </a:spcAft>
                        <a:buNone/>
                      </a:pPr>
                      <a:r>
                        <a:rPr lang="en-US" sz="1600" b="1"/>
                        <a:t>Position</a:t>
                      </a:r>
                      <a:endParaRPr sz="1600" b="1"/>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b="1"/>
                        <a:t>Assumption</a:t>
                      </a:r>
                      <a:endParaRPr sz="1600" b="1"/>
                    </a:p>
                    <a:p>
                      <a:pPr marL="0" lvl="0" indent="0" algn="ctr" rtl="0">
                        <a:spcBef>
                          <a:spcPts val="0"/>
                        </a:spcBef>
                        <a:spcAft>
                          <a:spcPts val="0"/>
                        </a:spcAft>
                        <a:buNone/>
                      </a:pPr>
                      <a:r>
                        <a:rPr lang="en-US"/>
                        <a:t>Student : FTE</a:t>
                      </a:r>
                      <a:endParaRPr/>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b="1"/>
                        <a:t>Total FTE</a:t>
                      </a:r>
                      <a:endParaRPr sz="1600" b="1"/>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b="1"/>
                        <a:t>Notes</a:t>
                      </a:r>
                      <a:endParaRPr sz="1600" b="1"/>
                    </a:p>
                  </a:txBody>
                  <a:tcPr marL="91425" marR="91425" marT="91425" marB="91425" anchor="b">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t>Director of SPED</a:t>
                      </a:r>
                      <a:endParaRPr sz="1600"/>
                    </a:p>
                  </a:txBody>
                  <a:tcPr marL="91425" marR="91425" marT="91425" marB="91425">
                    <a:lnT w="9525" cap="flat" cmpd="sng">
                      <a:solidFill>
                        <a:srgbClr val="9E9E9E"/>
                      </a:solidFill>
                      <a:prstDash val="solid"/>
                      <a:round/>
                      <a:headEnd type="none" w="sm" len="sm"/>
                      <a:tailEnd type="none" w="sm" len="sm"/>
                    </a:lnT>
                    <a:solidFill>
                      <a:srgbClr val="FFFF00"/>
                    </a:solidFill>
                  </a:tcPr>
                </a:tc>
                <a:tc>
                  <a:txBody>
                    <a:bodyPr/>
                    <a:lstStyle/>
                    <a:p>
                      <a:pPr marL="0" lvl="0" indent="0" algn="ctr" rtl="0">
                        <a:spcBef>
                          <a:spcPts val="0"/>
                        </a:spcBef>
                        <a:spcAft>
                          <a:spcPts val="0"/>
                        </a:spcAft>
                        <a:buNone/>
                      </a:pPr>
                      <a:endParaRPr sz="1600"/>
                    </a:p>
                  </a:txBody>
                  <a:tcPr marL="91425" marR="91425" marT="91425" marB="91425">
                    <a:lnT w="9525" cap="flat" cmpd="sng">
                      <a:solidFill>
                        <a:srgbClr val="9E9E9E"/>
                      </a:solidFill>
                      <a:prstDash val="solid"/>
                      <a:round/>
                      <a:headEnd type="none" w="sm" len="sm"/>
                      <a:tailEnd type="none" w="sm" len="sm"/>
                    </a:lnT>
                    <a:solidFill>
                      <a:srgbClr val="FFFF00"/>
                    </a:solidFill>
                  </a:tcPr>
                </a:tc>
                <a:tc>
                  <a:txBody>
                    <a:bodyPr/>
                    <a:lstStyle/>
                    <a:p>
                      <a:pPr marL="0" lvl="0" indent="0" algn="ctr" rtl="0">
                        <a:spcBef>
                          <a:spcPts val="0"/>
                        </a:spcBef>
                        <a:spcAft>
                          <a:spcPts val="0"/>
                        </a:spcAft>
                        <a:buNone/>
                      </a:pPr>
                      <a:endParaRPr sz="1600"/>
                    </a:p>
                  </a:txBody>
                  <a:tcPr marL="91425" marR="91425" marT="91425" marB="91425">
                    <a:lnT w="9525" cap="flat" cmpd="sng">
                      <a:solidFill>
                        <a:srgbClr val="9E9E9E"/>
                      </a:solidFill>
                      <a:prstDash val="solid"/>
                      <a:round/>
                      <a:headEnd type="none" w="sm" len="sm"/>
                      <a:tailEnd type="none" w="sm" len="sm"/>
                    </a:lnT>
                    <a:solidFill>
                      <a:srgbClr val="FFFF00"/>
                    </a:solidFill>
                  </a:tcPr>
                </a:tc>
                <a:tc>
                  <a:txBody>
                    <a:bodyPr/>
                    <a:lstStyle/>
                    <a:p>
                      <a:pPr marL="0" lvl="0" indent="0" algn="l" rtl="0">
                        <a:spcBef>
                          <a:spcPts val="0"/>
                        </a:spcBef>
                        <a:spcAft>
                          <a:spcPts val="0"/>
                        </a:spcAft>
                        <a:buNone/>
                      </a:pPr>
                      <a:endParaRPr sz="1600"/>
                    </a:p>
                  </a:txBody>
                  <a:tcPr marL="91425" marR="91425" marT="91425" marB="91425">
                    <a:lnT w="9525" cap="flat" cmpd="sng">
                      <a:solidFill>
                        <a:srgbClr val="9E9E9E"/>
                      </a:solidFill>
                      <a:prstDash val="solid"/>
                      <a:round/>
                      <a:headEnd type="none" w="sm" len="sm"/>
                      <a:tailEnd type="none" w="sm" len="sm"/>
                    </a:lnT>
                    <a:solidFill>
                      <a:srgbClr val="FFFF00"/>
                    </a:solidFill>
                  </a:tcPr>
                </a:tc>
              </a:tr>
              <a:tr h="381000">
                <a:tc>
                  <a:txBody>
                    <a:bodyPr/>
                    <a:lstStyle/>
                    <a:p>
                      <a:pPr marL="0" lvl="0" indent="0" algn="l" rtl="0">
                        <a:spcBef>
                          <a:spcPts val="0"/>
                        </a:spcBef>
                        <a:spcAft>
                          <a:spcPts val="0"/>
                        </a:spcAft>
                        <a:buNone/>
                      </a:pPr>
                      <a:r>
                        <a:rPr lang="en-US" sz="1600"/>
                        <a:t>Psychologist</a:t>
                      </a: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750:1</a:t>
                      </a:r>
                      <a:endParaRPr sz="1600"/>
                    </a:p>
                    <a:p>
                      <a:pPr marL="0" lvl="0" indent="0" algn="ctr" rtl="0">
                        <a:spcBef>
                          <a:spcPts val="0"/>
                        </a:spcBef>
                        <a:spcAft>
                          <a:spcPts val="0"/>
                        </a:spcAft>
                        <a:buClr>
                          <a:schemeClr val="dk1"/>
                        </a:buClr>
                        <a:buSzPts val="1100"/>
                        <a:buFont typeface="Arial"/>
                        <a:buNone/>
                      </a:pPr>
                      <a:r>
                        <a:rPr lang="en-US" sz="800" b="1" i="1">
                          <a:solidFill>
                            <a:schemeClr val="dk1"/>
                          </a:solidFill>
                        </a:rPr>
                        <a:t>(All Students)</a:t>
                      </a: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1.0 FTE</a:t>
                      </a: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a:t>Current FTE = 1.5 (+a part-time intern)</a:t>
                      </a:r>
                      <a:endParaRPr sz="1600"/>
                    </a:p>
                  </a:txBody>
                  <a:tcPr marL="91425" marR="91425" marT="91425" marB="91425">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t>Mental Health Counselor</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750:1</a:t>
                      </a:r>
                      <a:endParaRPr sz="1600"/>
                    </a:p>
                    <a:p>
                      <a:pPr marL="0" lvl="0" indent="0" algn="ctr" rtl="0">
                        <a:spcBef>
                          <a:spcPts val="0"/>
                        </a:spcBef>
                        <a:spcAft>
                          <a:spcPts val="0"/>
                        </a:spcAft>
                        <a:buClr>
                          <a:schemeClr val="dk1"/>
                        </a:buClr>
                        <a:buSzPts val="1100"/>
                        <a:buFont typeface="Arial"/>
                        <a:buNone/>
                      </a:pPr>
                      <a:r>
                        <a:rPr lang="en-US" sz="800" b="1" i="1">
                          <a:solidFill>
                            <a:schemeClr val="dk1"/>
                          </a:solidFill>
                        </a:rPr>
                        <a:t>(All Students)</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1.0 FTE</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a:solidFill>
                            <a:schemeClr val="dk1"/>
                          </a:solidFill>
                        </a:rPr>
                        <a:t>Current FTE = 0.4</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t>MS Ed Specialist</a:t>
                      </a:r>
                      <a:endParaRPr sz="1600"/>
                    </a:p>
                  </a:txBody>
                  <a:tcPr marL="91425" marR="91425" marT="91425" marB="91425">
                    <a:lnT w="9525" cap="flat" cmpd="sng">
                      <a:solidFill>
                        <a:srgbClr val="9E9E9E"/>
                      </a:solidFill>
                      <a:prstDash val="solid"/>
                      <a:round/>
                      <a:headEnd type="none" w="sm" len="sm"/>
                      <a:tailEnd type="none" w="sm" len="sm"/>
                    </a:lnT>
                    <a:solidFill>
                      <a:srgbClr val="FFFFFF"/>
                    </a:solidFill>
                  </a:tcPr>
                </a:tc>
                <a:tc>
                  <a:txBody>
                    <a:bodyPr/>
                    <a:lstStyle/>
                    <a:p>
                      <a:pPr marL="0" lvl="0" indent="0" algn="ctr" rtl="0">
                        <a:spcBef>
                          <a:spcPts val="0"/>
                        </a:spcBef>
                        <a:spcAft>
                          <a:spcPts val="0"/>
                        </a:spcAft>
                        <a:buNone/>
                      </a:pPr>
                      <a:r>
                        <a:rPr lang="en-US" sz="1600"/>
                        <a:t>25:1 </a:t>
                      </a:r>
                      <a:endParaRPr sz="1600"/>
                    </a:p>
                    <a:p>
                      <a:pPr marL="0" lvl="0" indent="0" algn="ctr" rtl="0">
                        <a:spcBef>
                          <a:spcPts val="0"/>
                        </a:spcBef>
                        <a:spcAft>
                          <a:spcPts val="0"/>
                        </a:spcAft>
                        <a:buNone/>
                      </a:pPr>
                      <a:r>
                        <a:rPr lang="en-US" sz="800" b="1" i="1"/>
                        <a:t>(SPED Students)</a:t>
                      </a:r>
                      <a:endParaRPr sz="800" b="1" i="1"/>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2.0 FTE</a:t>
                      </a:r>
                      <a:endParaRPr sz="16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a:t>Current FTE = 3.0</a:t>
                      </a:r>
                      <a:endParaRPr sz="16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Clr>
                          <a:schemeClr val="dk1"/>
                        </a:buClr>
                        <a:buSzPts val="1100"/>
                        <a:buFont typeface="Arial"/>
                        <a:buNone/>
                      </a:pPr>
                      <a:r>
                        <a:rPr lang="en-US" sz="1600">
                          <a:solidFill>
                            <a:schemeClr val="dk1"/>
                          </a:solidFill>
                        </a:rPr>
                        <a:t>ES Ed Specialist</a:t>
                      </a:r>
                      <a:endParaRPr sz="1600"/>
                    </a:p>
                  </a:txBody>
                  <a:tcPr marL="91425" marR="91425" marT="91425" marB="91425">
                    <a:lnR w="9525" cap="flat" cmpd="sng">
                      <a:solidFill>
                        <a:srgbClr val="9E9E9E"/>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US" sz="1600"/>
                        <a:t>25:1 </a:t>
                      </a:r>
                      <a:endParaRPr sz="1600"/>
                    </a:p>
                    <a:p>
                      <a:pPr marL="0" lvl="0" indent="0" algn="ctr" rtl="0">
                        <a:spcBef>
                          <a:spcPts val="0"/>
                        </a:spcBef>
                        <a:spcAft>
                          <a:spcPts val="0"/>
                        </a:spcAft>
                        <a:buNone/>
                      </a:pPr>
                      <a:r>
                        <a:rPr lang="en-US" sz="800" b="1" i="1"/>
                        <a:t>(SPED Students)</a:t>
                      </a:r>
                      <a:endParaRPr sz="800" b="1"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US" sz="1600"/>
                        <a:t>1.0 FTE</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US" sz="1600"/>
                        <a:t>Current FTE = 1.0</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FF"/>
                    </a:solidFill>
                  </a:tcPr>
                </a:tc>
              </a:tr>
              <a:tr h="381000">
                <a:tc>
                  <a:txBody>
                    <a:bodyPr/>
                    <a:lstStyle/>
                    <a:p>
                      <a:pPr marL="0" lvl="0" indent="0" algn="l" rtl="0">
                        <a:spcBef>
                          <a:spcPts val="0"/>
                        </a:spcBef>
                        <a:spcAft>
                          <a:spcPts val="0"/>
                        </a:spcAft>
                        <a:buNone/>
                      </a:pPr>
                      <a:r>
                        <a:rPr lang="en-US" sz="1600">
                          <a:solidFill>
                            <a:schemeClr val="dk1"/>
                          </a:solidFill>
                        </a:rPr>
                        <a:t>SPED IAs</a:t>
                      </a:r>
                      <a:endParaRPr sz="1600">
                        <a:solidFill>
                          <a:schemeClr val="dk1"/>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600">
                          <a:solidFill>
                            <a:schemeClr val="dk1"/>
                          </a:solidFill>
                        </a:rPr>
                        <a:t>25:1 </a:t>
                      </a:r>
                      <a:endParaRPr sz="1600">
                        <a:solidFill>
                          <a:schemeClr val="dk1"/>
                        </a:solidFill>
                      </a:endParaRPr>
                    </a:p>
                    <a:p>
                      <a:pPr marL="0" lvl="0" indent="0" algn="ctr" rtl="0">
                        <a:spcBef>
                          <a:spcPts val="0"/>
                        </a:spcBef>
                        <a:spcAft>
                          <a:spcPts val="0"/>
                        </a:spcAft>
                        <a:buClr>
                          <a:schemeClr val="dk1"/>
                        </a:buClr>
                        <a:buSzPts val="1100"/>
                        <a:buFont typeface="Arial"/>
                        <a:buNone/>
                      </a:pPr>
                      <a:r>
                        <a:rPr lang="en-US" sz="800" b="1" i="1">
                          <a:solidFill>
                            <a:schemeClr val="dk1"/>
                          </a:solidFill>
                        </a:rPr>
                        <a:t>(SPED Students)</a:t>
                      </a:r>
                      <a:endParaRPr sz="16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1600">
                          <a:solidFill>
                            <a:schemeClr val="dk1"/>
                          </a:solidFill>
                        </a:rPr>
                        <a:t>3.0 FTE</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600"/>
                        <a:t>Current FTE = 4.0 @ MS &amp; 1.0 @ ES</a:t>
                      </a: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81000">
                <a:tc>
                  <a:txBody>
                    <a:bodyPr/>
                    <a:lstStyle/>
                    <a:p>
                      <a:pPr marL="0" lvl="0" indent="0" algn="l" rtl="0">
                        <a:spcBef>
                          <a:spcPts val="0"/>
                        </a:spcBef>
                        <a:spcAft>
                          <a:spcPts val="0"/>
                        </a:spcAft>
                        <a:buNone/>
                      </a:pPr>
                      <a:r>
                        <a:rPr lang="en-US" sz="1600">
                          <a:solidFill>
                            <a:schemeClr val="dk1"/>
                          </a:solidFill>
                        </a:rPr>
                        <a:t>Speech Contractors</a:t>
                      </a:r>
                      <a:endParaRPr sz="1600">
                        <a:solidFill>
                          <a:schemeClr val="dk1"/>
                        </a:solidFill>
                      </a:endParaRPr>
                    </a:p>
                  </a:txBody>
                  <a:tcPr marL="91425" marR="91425" marT="91425" marB="91425">
                    <a:lnR w="9525" cap="flat" cmpd="sng">
                      <a:solidFill>
                        <a:srgbClr val="9E9E9E"/>
                      </a:solidFill>
                      <a:prstDash val="solid"/>
                      <a:round/>
                      <a:headEnd type="none" w="sm" len="sm"/>
                      <a:tailEnd type="none" w="sm" len="sm"/>
                    </a:lnR>
                    <a:solidFill>
                      <a:srgbClr val="FFFF00"/>
                    </a:solidFill>
                  </a:tcPr>
                </a:tc>
                <a:tc>
                  <a:txBody>
                    <a:bodyPr/>
                    <a:lstStyle/>
                    <a:p>
                      <a:pPr marL="0" lvl="0" indent="0" algn="ctr" rtl="0">
                        <a:spcBef>
                          <a:spcPts val="0"/>
                        </a:spcBef>
                        <a:spcAft>
                          <a:spcPts val="0"/>
                        </a:spcAft>
                        <a:buNone/>
                      </a:pPr>
                      <a:r>
                        <a:rPr lang="en-US" sz="1600">
                          <a:solidFill>
                            <a:schemeClr val="dk1"/>
                          </a:solidFill>
                        </a:rPr>
                        <a:t>$xxx/student</a:t>
                      </a:r>
                      <a:endParaRPr sz="1600">
                        <a:solidFill>
                          <a:schemeClr val="dk1"/>
                        </a:solidFill>
                      </a:endParaRPr>
                    </a:p>
                    <a:p>
                      <a:pPr marL="0" lvl="0" indent="0" algn="ctr" rtl="0">
                        <a:spcBef>
                          <a:spcPts val="0"/>
                        </a:spcBef>
                        <a:spcAft>
                          <a:spcPts val="0"/>
                        </a:spcAft>
                        <a:buClr>
                          <a:schemeClr val="dk1"/>
                        </a:buClr>
                        <a:buSzPts val="1100"/>
                        <a:buFont typeface="Arial"/>
                        <a:buNone/>
                      </a:pPr>
                      <a:r>
                        <a:rPr lang="en-US" sz="800" b="1" i="1">
                          <a:solidFill>
                            <a:schemeClr val="dk1"/>
                          </a:solidFill>
                        </a:rPr>
                        <a:t>(All Students)</a:t>
                      </a:r>
                      <a:endParaRPr sz="16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1600">
                          <a:solidFill>
                            <a:schemeClr val="dk1"/>
                          </a:solidFill>
                        </a:rPr>
                        <a:t>n/a</a:t>
                      </a:r>
                      <a:endParaRPr sz="16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00"/>
                    </a:solidFill>
                  </a:tcPr>
                </a:tc>
              </a:tr>
              <a:tr h="381000">
                <a:tc>
                  <a:txBody>
                    <a:bodyPr/>
                    <a:lstStyle/>
                    <a:p>
                      <a:pPr marL="0" lvl="0" indent="0" algn="l" rtl="0">
                        <a:spcBef>
                          <a:spcPts val="0"/>
                        </a:spcBef>
                        <a:spcAft>
                          <a:spcPts val="0"/>
                        </a:spcAft>
                        <a:buNone/>
                      </a:pPr>
                      <a:r>
                        <a:rPr lang="en-US" sz="1600">
                          <a:solidFill>
                            <a:schemeClr val="dk1"/>
                          </a:solidFill>
                        </a:rPr>
                        <a:t>Other Contractors</a:t>
                      </a:r>
                      <a:endParaRPr sz="1600">
                        <a:solidFill>
                          <a:schemeClr val="dk1"/>
                        </a:solidFill>
                      </a:endParaRPr>
                    </a:p>
                  </a:txBody>
                  <a:tcPr marL="91425" marR="91425" marT="91425" marB="91425">
                    <a:lnR w="9525" cap="flat" cmpd="sng">
                      <a:solidFill>
                        <a:srgbClr val="9E9E9E"/>
                      </a:solidFill>
                      <a:prstDash val="solid"/>
                      <a:round/>
                      <a:headEnd type="none" w="sm" len="sm"/>
                      <a:tailEnd type="none" w="sm" len="sm"/>
                    </a:lnR>
                    <a:solidFill>
                      <a:srgbClr val="FFFF00"/>
                    </a:solidFill>
                  </a:tcPr>
                </a:tc>
                <a:tc>
                  <a:txBody>
                    <a:bodyPr/>
                    <a:lstStyle/>
                    <a:p>
                      <a:pPr marL="0" lvl="0" indent="0" algn="ctr" rtl="0">
                        <a:spcBef>
                          <a:spcPts val="0"/>
                        </a:spcBef>
                        <a:spcAft>
                          <a:spcPts val="0"/>
                        </a:spcAft>
                        <a:buNone/>
                      </a:pPr>
                      <a:r>
                        <a:rPr lang="en-US" sz="1600">
                          <a:solidFill>
                            <a:schemeClr val="dk1"/>
                          </a:solidFill>
                        </a:rPr>
                        <a:t>$xxx/student</a:t>
                      </a:r>
                      <a:endParaRPr sz="1600">
                        <a:solidFill>
                          <a:schemeClr val="dk1"/>
                        </a:solidFill>
                      </a:endParaRPr>
                    </a:p>
                    <a:p>
                      <a:pPr marL="0" lvl="0" indent="0" algn="ctr" rtl="0">
                        <a:spcBef>
                          <a:spcPts val="0"/>
                        </a:spcBef>
                        <a:spcAft>
                          <a:spcPts val="0"/>
                        </a:spcAft>
                        <a:buClr>
                          <a:schemeClr val="dk1"/>
                        </a:buClr>
                        <a:buSzPts val="1100"/>
                        <a:buFont typeface="Arial"/>
                        <a:buNone/>
                      </a:pPr>
                      <a:r>
                        <a:rPr lang="en-US" sz="800" b="1" i="1">
                          <a:solidFill>
                            <a:schemeClr val="dk1"/>
                          </a:solidFill>
                        </a:rPr>
                        <a:t>(All Students)</a:t>
                      </a:r>
                      <a:endParaRPr sz="16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1600">
                          <a:solidFill>
                            <a:schemeClr val="dk1"/>
                          </a:solidFill>
                        </a:rPr>
                        <a:t>n/a</a:t>
                      </a:r>
                      <a:endParaRPr sz="160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sz="16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FFFF00"/>
                    </a:solidFill>
                  </a:tcPr>
                </a:tc>
              </a:tr>
            </a:tbl>
          </a:graphicData>
        </a:graphic>
      </p:graphicFrame>
      <p:sp>
        <p:nvSpPr>
          <p:cNvPr id="252" name="Google Shape;252;p25"/>
          <p:cNvSpPr txBox="1"/>
          <p:nvPr/>
        </p:nvSpPr>
        <p:spPr>
          <a:xfrm>
            <a:off x="1980550" y="6375175"/>
            <a:ext cx="9373200" cy="36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i="1" u="sng"/>
              <a:t>*based on enrollment assumptions listed on slide 14 &amp; SPED student assumptions (MS = 50, ES = 24)</a:t>
            </a:r>
            <a:endParaRPr b="1" i="1" u="sn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pic>
        <p:nvPicPr>
          <p:cNvPr id="257" name="Google Shape;257;gb75bffe4cb_0_59"/>
          <p:cNvPicPr preferRelativeResize="0"/>
          <p:nvPr/>
        </p:nvPicPr>
        <p:blipFill rotWithShape="1">
          <a:blip r:embed="rId3">
            <a:alphaModFix/>
          </a:blip>
          <a:srcRect/>
          <a:stretch/>
        </p:blipFill>
        <p:spPr>
          <a:xfrm>
            <a:off x="419878" y="6269409"/>
            <a:ext cx="1347542" cy="468057"/>
          </a:xfrm>
          <a:prstGeom prst="rect">
            <a:avLst/>
          </a:prstGeom>
          <a:noFill/>
          <a:ln>
            <a:noFill/>
          </a:ln>
        </p:spPr>
      </p:pic>
      <p:sp>
        <p:nvSpPr>
          <p:cNvPr id="258" name="Google Shape;258;gb75bffe4cb_0_59"/>
          <p:cNvSpPr/>
          <p:nvPr/>
        </p:nvSpPr>
        <p:spPr>
          <a:xfrm>
            <a:off x="11728580" y="0"/>
            <a:ext cx="463500" cy="6858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9" name="Google Shape;259;gb75bffe4cb_0_59"/>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Other positions at AoA</a:t>
            </a:r>
            <a:endParaRPr/>
          </a:p>
        </p:txBody>
      </p:sp>
      <p:sp>
        <p:nvSpPr>
          <p:cNvPr id="260" name="Google Shape;260;gb75bffe4cb_0_59"/>
          <p:cNvSpPr txBox="1">
            <a:spLocks noGrp="1"/>
          </p:cNvSpPr>
          <p:nvPr>
            <p:ph type="body" idx="1"/>
          </p:nvPr>
        </p:nvSpPr>
        <p:spPr>
          <a:xfrm>
            <a:off x="419875" y="1098900"/>
            <a:ext cx="6930900" cy="5170500"/>
          </a:xfrm>
          <a:prstGeom prst="rect">
            <a:avLst/>
          </a:prstGeom>
          <a:solidFill>
            <a:srgbClr val="FFFFFF"/>
          </a:solidFill>
          <a:ln>
            <a:noFill/>
          </a:ln>
        </p:spPr>
        <p:txBody>
          <a:bodyPr spcFirstLastPara="1" wrap="square" lIns="91425" tIns="45700" rIns="91425" bIns="45700" anchor="t" anchorCtr="0">
            <a:noAutofit/>
          </a:bodyPr>
          <a:lstStyle/>
          <a:p>
            <a:pPr marL="228600" lvl="0" indent="-228600" algn="l" rtl="0">
              <a:spcBef>
                <a:spcPts val="0"/>
              </a:spcBef>
              <a:spcAft>
                <a:spcPts val="0"/>
              </a:spcAft>
              <a:buSzPts val="1800"/>
              <a:buChar char="•"/>
            </a:pPr>
            <a:r>
              <a:rPr lang="en-US" sz="1800" b="1">
                <a:solidFill>
                  <a:schemeClr val="accent1"/>
                </a:solidFill>
                <a:latin typeface="Arial"/>
                <a:ea typeface="Arial"/>
                <a:cs typeface="Arial"/>
                <a:sym typeface="Arial"/>
              </a:rPr>
              <a:t>1.0 FTE</a:t>
            </a:r>
            <a:r>
              <a:rPr lang="en-US" sz="1800">
                <a:latin typeface="Arial"/>
                <a:ea typeface="Arial"/>
                <a:cs typeface="Arial"/>
                <a:sym typeface="Arial"/>
              </a:rPr>
              <a:t> Counselor (K-8)</a:t>
            </a:r>
            <a:endParaRPr sz="1800">
              <a:latin typeface="Arial"/>
              <a:ea typeface="Arial"/>
              <a:cs typeface="Arial"/>
              <a:sym typeface="Arial"/>
            </a:endParaRPr>
          </a:p>
          <a:p>
            <a:pPr marL="228600" lvl="0" indent="-165100" algn="l" rtl="0">
              <a:lnSpc>
                <a:spcPct val="90000"/>
              </a:lnSpc>
              <a:spcBef>
                <a:spcPts val="1000"/>
              </a:spcBef>
              <a:spcAft>
                <a:spcPts val="0"/>
              </a:spcAft>
              <a:buSzPts val="1800"/>
              <a:buFont typeface="Arial"/>
              <a:buChar char="•"/>
            </a:pPr>
            <a:r>
              <a:rPr lang="en-US" sz="1800" b="1">
                <a:solidFill>
                  <a:schemeClr val="accent1"/>
                </a:solidFill>
                <a:highlight>
                  <a:srgbClr val="FFFF00"/>
                </a:highlight>
                <a:latin typeface="Arial"/>
                <a:ea typeface="Arial"/>
                <a:cs typeface="Arial"/>
                <a:sym typeface="Arial"/>
              </a:rPr>
              <a:t>2.0 FTE</a:t>
            </a:r>
            <a:r>
              <a:rPr lang="en-US" sz="1800" b="1">
                <a:highlight>
                  <a:srgbClr val="FFFF00"/>
                </a:highlight>
                <a:latin typeface="Arial"/>
                <a:ea typeface="Arial"/>
                <a:cs typeface="Arial"/>
                <a:sym typeface="Arial"/>
              </a:rPr>
              <a:t> </a:t>
            </a:r>
            <a:r>
              <a:rPr lang="en-US" sz="1800">
                <a:highlight>
                  <a:srgbClr val="FFFF00"/>
                </a:highlight>
                <a:latin typeface="Arial"/>
                <a:ea typeface="Arial"/>
                <a:cs typeface="Arial"/>
                <a:sym typeface="Arial"/>
              </a:rPr>
              <a:t>Technology Support (K-8)</a:t>
            </a:r>
            <a:endParaRPr sz="1800">
              <a:highlight>
                <a:srgbClr val="FFFF00"/>
              </a:highlight>
              <a:latin typeface="Arial"/>
              <a:ea typeface="Arial"/>
              <a:cs typeface="Arial"/>
              <a:sym typeface="Arial"/>
            </a:endParaRPr>
          </a:p>
          <a:p>
            <a:pPr marL="228600" lvl="0" indent="-165100" algn="l" rtl="0">
              <a:lnSpc>
                <a:spcPct val="90000"/>
              </a:lnSpc>
              <a:spcBef>
                <a:spcPts val="1000"/>
              </a:spcBef>
              <a:spcAft>
                <a:spcPts val="0"/>
              </a:spcAft>
              <a:buSzPts val="1800"/>
              <a:buFont typeface="Arial"/>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Dean of Students (MS)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Restorative Justice Coordinator (MS)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Coordinator of Student Culture (ES)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Instructional Coach (MS)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Instructional Coach (ES)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.75 FTE</a:t>
            </a:r>
            <a:r>
              <a:rPr lang="en-US" sz="1800" b="1">
                <a:latin typeface="Arial"/>
                <a:ea typeface="Arial"/>
                <a:cs typeface="Arial"/>
                <a:sym typeface="Arial"/>
              </a:rPr>
              <a:t> </a:t>
            </a:r>
            <a:r>
              <a:rPr lang="en-US" sz="1800">
                <a:latin typeface="Arial"/>
                <a:ea typeface="Arial"/>
                <a:cs typeface="Arial"/>
                <a:sym typeface="Arial"/>
              </a:rPr>
              <a:t>Reading Coach (ES)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After School Coordinator (ES)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After School Coordinator (MS)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1.0 FTE</a:t>
            </a:r>
            <a:r>
              <a:rPr lang="en-US" sz="1800" b="1">
                <a:latin typeface="Arial"/>
                <a:ea typeface="Arial"/>
                <a:cs typeface="Arial"/>
                <a:sym typeface="Arial"/>
              </a:rPr>
              <a:t> </a:t>
            </a:r>
            <a:r>
              <a:rPr lang="en-US" sz="1800">
                <a:latin typeface="Arial"/>
                <a:ea typeface="Arial"/>
                <a:cs typeface="Arial"/>
                <a:sym typeface="Arial"/>
              </a:rPr>
              <a:t>Spanish Elective Instructor (ES)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0.4 FTE</a:t>
            </a:r>
            <a:r>
              <a:rPr lang="en-US" sz="1800" b="1">
                <a:latin typeface="Arial"/>
                <a:ea typeface="Arial"/>
                <a:cs typeface="Arial"/>
                <a:sym typeface="Arial"/>
              </a:rPr>
              <a:t> </a:t>
            </a:r>
            <a:r>
              <a:rPr lang="en-US" sz="1800">
                <a:latin typeface="Arial"/>
                <a:ea typeface="Arial"/>
                <a:cs typeface="Arial"/>
                <a:sym typeface="Arial"/>
              </a:rPr>
              <a:t>Music Elective Instructor (ES)</a:t>
            </a:r>
            <a:endParaRPr sz="1800">
              <a:latin typeface="Arial"/>
              <a:ea typeface="Arial"/>
              <a:cs typeface="Arial"/>
              <a:sym typeface="Arial"/>
            </a:endParaRPr>
          </a:p>
          <a:p>
            <a:pPr marL="228600" lvl="0" indent="-228600" algn="l" rtl="0">
              <a:spcBef>
                <a:spcPts val="1000"/>
              </a:spcBef>
              <a:spcAft>
                <a:spcPts val="0"/>
              </a:spcAft>
              <a:buSzPts val="1800"/>
              <a:buChar char="•"/>
            </a:pPr>
            <a:r>
              <a:rPr lang="en-US" sz="1800" b="1">
                <a:solidFill>
                  <a:schemeClr val="accent1"/>
                </a:solidFill>
                <a:latin typeface="Arial"/>
                <a:ea typeface="Arial"/>
                <a:cs typeface="Arial"/>
                <a:sym typeface="Arial"/>
              </a:rPr>
              <a:t>2.0 FTE</a:t>
            </a:r>
            <a:r>
              <a:rPr lang="en-US" sz="1800" b="1">
                <a:latin typeface="Arial"/>
                <a:ea typeface="Arial"/>
                <a:cs typeface="Arial"/>
                <a:sym typeface="Arial"/>
              </a:rPr>
              <a:t> </a:t>
            </a:r>
            <a:r>
              <a:rPr lang="en-US" sz="1800">
                <a:latin typeface="Arial"/>
                <a:ea typeface="Arial"/>
                <a:cs typeface="Arial"/>
                <a:sym typeface="Arial"/>
              </a:rPr>
              <a:t>Kinder Aides (ES)</a:t>
            </a:r>
            <a:endParaRPr sz="1800">
              <a:latin typeface="Arial"/>
              <a:ea typeface="Arial"/>
              <a:cs typeface="Arial"/>
              <a:sym typeface="Arial"/>
            </a:endParaRPr>
          </a:p>
          <a:p>
            <a:pPr marL="228600" lvl="0" indent="-228600" algn="l" rtl="0">
              <a:spcBef>
                <a:spcPts val="1000"/>
              </a:spcBef>
              <a:spcAft>
                <a:spcPts val="1000"/>
              </a:spcAft>
              <a:buSzPts val="1800"/>
              <a:buChar char="•"/>
            </a:pPr>
            <a:r>
              <a:rPr lang="en-US" sz="1800" b="1">
                <a:solidFill>
                  <a:schemeClr val="accent1"/>
                </a:solidFill>
                <a:latin typeface="Arial"/>
                <a:ea typeface="Arial"/>
                <a:cs typeface="Arial"/>
                <a:sym typeface="Arial"/>
              </a:rPr>
              <a:t>Varies  </a:t>
            </a:r>
            <a:r>
              <a:rPr lang="en-US" sz="1800" b="1">
                <a:latin typeface="Arial"/>
                <a:ea typeface="Arial"/>
                <a:cs typeface="Arial"/>
                <a:sym typeface="Arial"/>
              </a:rPr>
              <a:t> </a:t>
            </a:r>
            <a:r>
              <a:rPr lang="en-US" sz="1800">
                <a:latin typeface="Arial"/>
                <a:ea typeface="Arial"/>
                <a:cs typeface="Arial"/>
                <a:sym typeface="Arial"/>
              </a:rPr>
              <a:t>After School Instructors &amp; Yard Supervision (MS &amp; ES)</a:t>
            </a:r>
            <a:endParaRPr sz="1800">
              <a:latin typeface="Arial"/>
              <a:ea typeface="Arial"/>
              <a:cs typeface="Arial"/>
              <a:sym typeface="Arial"/>
            </a:endParaRPr>
          </a:p>
        </p:txBody>
      </p:sp>
      <p:sp>
        <p:nvSpPr>
          <p:cNvPr id="261" name="Google Shape;261;gb75bffe4cb_0_59"/>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Baseline FTE</a:t>
            </a:r>
            <a:endParaRPr/>
          </a:p>
        </p:txBody>
      </p:sp>
      <p:sp>
        <p:nvSpPr>
          <p:cNvPr id="262" name="Google Shape;262;gb75bffe4cb_0_59"/>
          <p:cNvSpPr/>
          <p:nvPr/>
        </p:nvSpPr>
        <p:spPr>
          <a:xfrm>
            <a:off x="419878" y="951722"/>
            <a:ext cx="10933800" cy="654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3" name="Google Shape;263;gb75bffe4cb_0_59"/>
          <p:cNvSpPr txBox="1">
            <a:spLocks noGrp="1"/>
          </p:cNvSpPr>
          <p:nvPr>
            <p:ph type="body" idx="1"/>
          </p:nvPr>
        </p:nvSpPr>
        <p:spPr>
          <a:xfrm>
            <a:off x="7708225" y="2299175"/>
            <a:ext cx="3507300" cy="2703600"/>
          </a:xfrm>
          <a:prstGeom prst="rect">
            <a:avLst/>
          </a:prstGeom>
          <a:noFill/>
          <a:ln>
            <a:noFill/>
          </a:ln>
        </p:spPr>
        <p:txBody>
          <a:bodyPr spcFirstLastPara="1" wrap="square" lIns="91425" tIns="45700" rIns="91425" bIns="45700" anchor="t" anchorCtr="0">
            <a:noAutofit/>
          </a:bodyPr>
          <a:lstStyle/>
          <a:p>
            <a:pPr marL="228600" lvl="0" indent="0" algn="l" rtl="0">
              <a:spcBef>
                <a:spcPts val="0"/>
              </a:spcBef>
              <a:spcAft>
                <a:spcPts val="1000"/>
              </a:spcAft>
              <a:buNone/>
            </a:pPr>
            <a:r>
              <a:rPr lang="en-US" sz="1900" b="1" i="1">
                <a:solidFill>
                  <a:schemeClr val="accent1"/>
                </a:solidFill>
                <a:latin typeface="Arial"/>
                <a:ea typeface="Arial"/>
                <a:cs typeface="Arial"/>
                <a:sym typeface="Arial"/>
              </a:rPr>
              <a:t>These positions should be funded in the LCAP using supplemental or restricted funding sources since they are above and beyond the general “baseline” program. Additional FTE for teachers would fall into this category as well.</a:t>
            </a:r>
            <a:endParaRPr sz="1900" i="1">
              <a:latin typeface="Arial"/>
              <a:ea typeface="Arial"/>
              <a:cs typeface="Arial"/>
              <a:sym typeface="Arial"/>
            </a:endParaRPr>
          </a:p>
        </p:txBody>
      </p:sp>
      <p:sp>
        <p:nvSpPr>
          <p:cNvPr id="264" name="Google Shape;264;gb75bffe4cb_0_59"/>
          <p:cNvSpPr/>
          <p:nvPr/>
        </p:nvSpPr>
        <p:spPr>
          <a:xfrm>
            <a:off x="6068600" y="3049125"/>
            <a:ext cx="1450500" cy="562500"/>
          </a:xfrm>
          <a:prstGeom prst="stripedRightArrow">
            <a:avLst>
              <a:gd name="adj1" fmla="val 50000"/>
              <a:gd name="adj2" fmla="val 78933"/>
            </a:avLst>
          </a:prstGeom>
          <a:solidFill>
            <a:srgbClr val="FFE5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3"/>
          <p:cNvSpPr/>
          <p:nvPr/>
        </p:nvSpPr>
        <p:spPr>
          <a:xfrm>
            <a:off x="11728580" y="0"/>
            <a:ext cx="463420" cy="6858000"/>
          </a:xfrm>
          <a:prstGeom prst="rect">
            <a:avLst/>
          </a:prstGeom>
          <a:solidFill>
            <a:srgbClr val="323F4F"/>
          </a:solidFill>
          <a:ln w="12700" cap="flat" cmpd="sng">
            <a:solidFill>
              <a:srgbClr val="323F4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 name="Google Shape;95;p3"/>
          <p:cNvSpPr txBox="1">
            <a:spLocks noGrp="1"/>
          </p:cNvSpPr>
          <p:nvPr>
            <p:ph type="title"/>
          </p:nvPr>
        </p:nvSpPr>
        <p:spPr>
          <a:xfrm>
            <a:off x="419878" y="299811"/>
            <a:ext cx="10515600" cy="4516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Agenda</a:t>
            </a:r>
            <a:endParaRPr/>
          </a:p>
        </p:txBody>
      </p:sp>
      <p:sp>
        <p:nvSpPr>
          <p:cNvPr id="96" name="Google Shape;96;p3"/>
          <p:cNvSpPr txBox="1">
            <a:spLocks noGrp="1"/>
          </p:cNvSpPr>
          <p:nvPr>
            <p:ph type="body" idx="1"/>
          </p:nvPr>
        </p:nvSpPr>
        <p:spPr>
          <a:xfrm>
            <a:off x="419878" y="1217288"/>
            <a:ext cx="10933922" cy="4959675"/>
          </a:xfrm>
          <a:prstGeom prst="rect">
            <a:avLst/>
          </a:prstGeom>
          <a:noFill/>
          <a:ln>
            <a:noFill/>
          </a:ln>
        </p:spPr>
        <p:txBody>
          <a:bodyPr spcFirstLastPara="1" wrap="square" lIns="91425" tIns="45700" rIns="91425" bIns="45700" anchor="t" anchorCtr="0">
            <a:normAutofit/>
          </a:bodyPr>
          <a:lstStyle/>
          <a:p>
            <a:pPr marL="400050" lvl="0" indent="-273050" algn="l" rtl="0">
              <a:spcBef>
                <a:spcPts val="0"/>
              </a:spcBef>
              <a:spcAft>
                <a:spcPts val="0"/>
              </a:spcAft>
              <a:buSzPts val="2500"/>
              <a:buAutoNum type="arabicPeriod"/>
            </a:pPr>
            <a:r>
              <a:rPr lang="en-US" sz="2900">
                <a:latin typeface="Arial"/>
                <a:ea typeface="Arial"/>
                <a:cs typeface="Arial"/>
                <a:sym typeface="Arial"/>
              </a:rPr>
              <a:t>20-21 Funding vs 21-22 Funding</a:t>
            </a:r>
            <a:endParaRPr sz="2900">
              <a:latin typeface="Arial"/>
              <a:ea typeface="Arial"/>
              <a:cs typeface="Arial"/>
              <a:sym typeface="Arial"/>
            </a:endParaRPr>
          </a:p>
          <a:p>
            <a:pPr marL="400050" lvl="0" indent="-273050" algn="l" rtl="0">
              <a:spcBef>
                <a:spcPts val="1000"/>
              </a:spcBef>
              <a:spcAft>
                <a:spcPts val="0"/>
              </a:spcAft>
              <a:buSzPts val="2500"/>
              <a:buAutoNum type="arabicPeriod"/>
            </a:pPr>
            <a:r>
              <a:rPr lang="en-US" sz="2900">
                <a:latin typeface="Arial"/>
                <a:ea typeface="Arial"/>
                <a:cs typeface="Arial"/>
                <a:sym typeface="Arial"/>
              </a:rPr>
              <a:t>LCFF Funding</a:t>
            </a:r>
            <a:endParaRPr sz="2900">
              <a:latin typeface="Arial"/>
              <a:ea typeface="Arial"/>
              <a:cs typeface="Arial"/>
              <a:sym typeface="Arial"/>
            </a:endParaRPr>
          </a:p>
          <a:p>
            <a:pPr marL="400050" lvl="0" indent="-273050" algn="l" rtl="0">
              <a:spcBef>
                <a:spcPts val="1000"/>
              </a:spcBef>
              <a:spcAft>
                <a:spcPts val="0"/>
              </a:spcAft>
              <a:buSzPts val="2500"/>
              <a:buAutoNum type="arabicPeriod"/>
            </a:pPr>
            <a:r>
              <a:rPr lang="en-US" sz="2900">
                <a:latin typeface="Arial"/>
                <a:ea typeface="Arial"/>
                <a:cs typeface="Arial"/>
                <a:sym typeface="Arial"/>
              </a:rPr>
              <a:t>One-time Funding</a:t>
            </a:r>
            <a:endParaRPr sz="2900">
              <a:latin typeface="Arial"/>
              <a:ea typeface="Arial"/>
              <a:cs typeface="Arial"/>
              <a:sym typeface="Arial"/>
            </a:endParaRPr>
          </a:p>
          <a:p>
            <a:pPr marL="400050" lvl="0" indent="-273050" algn="l" rtl="0">
              <a:spcBef>
                <a:spcPts val="1000"/>
              </a:spcBef>
              <a:spcAft>
                <a:spcPts val="0"/>
              </a:spcAft>
              <a:buSzPts val="2500"/>
              <a:buAutoNum type="arabicPeriod"/>
            </a:pPr>
            <a:r>
              <a:rPr lang="en-US" sz="2900">
                <a:latin typeface="Arial"/>
                <a:ea typeface="Arial"/>
                <a:cs typeface="Arial"/>
                <a:sym typeface="Arial"/>
              </a:rPr>
              <a:t>ADA Assumptions</a:t>
            </a:r>
            <a:endParaRPr sz="2900">
              <a:latin typeface="Arial"/>
              <a:ea typeface="Arial"/>
              <a:cs typeface="Arial"/>
              <a:sym typeface="Arial"/>
            </a:endParaRPr>
          </a:p>
          <a:p>
            <a:pPr marL="400050" lvl="0" indent="-273050" algn="l" rtl="0">
              <a:spcBef>
                <a:spcPts val="1000"/>
              </a:spcBef>
              <a:spcAft>
                <a:spcPts val="0"/>
              </a:spcAft>
              <a:buSzPts val="2500"/>
              <a:buAutoNum type="arabicPeriod"/>
            </a:pPr>
            <a:r>
              <a:rPr lang="en-US" sz="2900">
                <a:latin typeface="Arial"/>
                <a:ea typeface="Arial"/>
                <a:cs typeface="Arial"/>
                <a:sym typeface="Arial"/>
              </a:rPr>
              <a:t>Baseline FTE assumptions &amp; ratios</a:t>
            </a:r>
            <a:endParaRPr sz="2900">
              <a:latin typeface="Arial"/>
              <a:ea typeface="Arial"/>
              <a:cs typeface="Arial"/>
              <a:sym typeface="Arial"/>
            </a:endParaRPr>
          </a:p>
          <a:p>
            <a:pPr marL="400050" lvl="0" indent="-273050" algn="l" rtl="0">
              <a:spcBef>
                <a:spcPts val="1000"/>
              </a:spcBef>
              <a:spcAft>
                <a:spcPts val="1000"/>
              </a:spcAft>
              <a:buSzPts val="2500"/>
              <a:buAutoNum type="arabicPeriod"/>
            </a:pPr>
            <a:r>
              <a:rPr lang="en-US" sz="2900">
                <a:latin typeface="Arial"/>
                <a:ea typeface="Arial"/>
                <a:cs typeface="Arial"/>
                <a:sym typeface="Arial"/>
              </a:rPr>
              <a:t>Deferrals</a:t>
            </a:r>
            <a:endParaRPr>
              <a:latin typeface="Arial"/>
              <a:ea typeface="Arial"/>
              <a:cs typeface="Arial"/>
              <a:sym typeface="Arial"/>
            </a:endParaRPr>
          </a:p>
        </p:txBody>
      </p:sp>
      <p:sp>
        <p:nvSpPr>
          <p:cNvPr id="97" name="Google Shape;97;p3"/>
          <p:cNvSpPr/>
          <p:nvPr/>
        </p:nvSpPr>
        <p:spPr>
          <a:xfrm>
            <a:off x="419878" y="951722"/>
            <a:ext cx="10933922" cy="65315"/>
          </a:xfrm>
          <a:prstGeom prst="rect">
            <a:avLst/>
          </a:prstGeom>
          <a:solidFill>
            <a:srgbClr val="323F4F"/>
          </a:solidFill>
          <a:ln w="12700" cap="flat" cmpd="sng">
            <a:solidFill>
              <a:srgbClr val="323F4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8" name="Google Shape;98;p3"/>
          <p:cNvPicPr preferRelativeResize="0"/>
          <p:nvPr/>
        </p:nvPicPr>
        <p:blipFill rotWithShape="1">
          <a:blip r:embed="rId3">
            <a:alphaModFix/>
          </a:blip>
          <a:srcRect/>
          <a:stretch/>
        </p:blipFill>
        <p:spPr>
          <a:xfrm>
            <a:off x="419878" y="6269409"/>
            <a:ext cx="1347544" cy="46805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Shape 268"/>
        <p:cNvGrpSpPr/>
        <p:nvPr/>
      </p:nvGrpSpPr>
      <p:grpSpPr>
        <a:xfrm>
          <a:off x="0" y="0"/>
          <a:ext cx="0" cy="0"/>
          <a:chOff x="0" y="0"/>
          <a:chExt cx="0" cy="0"/>
        </a:xfrm>
      </p:grpSpPr>
      <p:sp>
        <p:nvSpPr>
          <p:cNvPr id="269" name="Google Shape;269;p26"/>
          <p:cNvSpPr txBox="1">
            <a:spLocks noGrp="1"/>
          </p:cNvSpPr>
          <p:nvPr>
            <p:ph type="title"/>
          </p:nvPr>
        </p:nvSpPr>
        <p:spPr>
          <a:xfrm>
            <a:off x="6718040" y="920296"/>
            <a:ext cx="4934339" cy="2508704"/>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lt1"/>
              </a:buClr>
              <a:buSzPts val="4400"/>
              <a:buFont typeface="Arial"/>
              <a:buNone/>
            </a:pPr>
            <a:r>
              <a:rPr lang="en-US" b="1">
                <a:solidFill>
                  <a:schemeClr val="lt1"/>
                </a:solidFill>
                <a:latin typeface="Arial"/>
                <a:ea typeface="Arial"/>
                <a:cs typeface="Arial"/>
                <a:sym typeface="Arial"/>
              </a:rPr>
              <a:t>Deferrals</a:t>
            </a:r>
            <a:endParaRPr/>
          </a:p>
        </p:txBody>
      </p:sp>
      <p:pic>
        <p:nvPicPr>
          <p:cNvPr id="270" name="Google Shape;270;p26"/>
          <p:cNvPicPr preferRelativeResize="0"/>
          <p:nvPr/>
        </p:nvPicPr>
        <p:blipFill rotWithShape="1">
          <a:blip r:embed="rId3">
            <a:alphaModFix/>
          </a:blip>
          <a:srcRect/>
          <a:stretch/>
        </p:blipFill>
        <p:spPr>
          <a:xfrm>
            <a:off x="9806473" y="5943909"/>
            <a:ext cx="1845906" cy="64115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27"/>
          <p:cNvSpPr/>
          <p:nvPr/>
        </p:nvSpPr>
        <p:spPr>
          <a:xfrm>
            <a:off x="11728580" y="0"/>
            <a:ext cx="463420" cy="6858000"/>
          </a:xfrm>
          <a:prstGeom prst="rect">
            <a:avLst/>
          </a:prstGeom>
          <a:solidFill>
            <a:srgbClr val="7030A0"/>
          </a:solidFill>
          <a:ln w="1270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6" name="Google Shape;276;p27"/>
          <p:cNvSpPr txBox="1">
            <a:spLocks noGrp="1"/>
          </p:cNvSpPr>
          <p:nvPr>
            <p:ph type="title"/>
          </p:nvPr>
        </p:nvSpPr>
        <p:spPr>
          <a:xfrm>
            <a:off x="419878" y="299811"/>
            <a:ext cx="10515600" cy="4516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Deferrals</a:t>
            </a:r>
            <a:endParaRPr/>
          </a:p>
        </p:txBody>
      </p:sp>
      <p:sp>
        <p:nvSpPr>
          <p:cNvPr id="277" name="Google Shape;277;p27"/>
          <p:cNvSpPr txBox="1">
            <a:spLocks noGrp="1"/>
          </p:cNvSpPr>
          <p:nvPr>
            <p:ph type="body" idx="1"/>
          </p:nvPr>
        </p:nvSpPr>
        <p:spPr>
          <a:xfrm>
            <a:off x="321200" y="1163425"/>
            <a:ext cx="7750500" cy="4186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The 21-22 budget proposal eliminates apportionment deferrals for 21-22, but does not propose paying off 20-21 deferrals early.</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The June to July deferral will most likely be ongoing, but is not a great concern to AoA.</a:t>
            </a:r>
            <a:endParaRPr>
              <a:latin typeface="Arial"/>
              <a:ea typeface="Arial"/>
              <a:cs typeface="Arial"/>
              <a:sym typeface="Arial"/>
            </a:endParaRPr>
          </a:p>
          <a:p>
            <a:pPr marL="228600" lvl="0" indent="-228600" algn="l" rtl="0">
              <a:lnSpc>
                <a:spcPct val="90000"/>
              </a:lnSpc>
              <a:spcBef>
                <a:spcPts val="1000"/>
              </a:spcBef>
              <a:spcAft>
                <a:spcPts val="1000"/>
              </a:spcAft>
              <a:buSzPts val="2800"/>
              <a:buFont typeface="Arial"/>
              <a:buChar char="•"/>
            </a:pPr>
            <a:r>
              <a:rPr lang="en-US">
                <a:latin typeface="Arial"/>
                <a:ea typeface="Arial"/>
                <a:cs typeface="Arial"/>
                <a:sym typeface="Arial"/>
              </a:rPr>
              <a:t>Reminder: the current 20-21                  deferrals below will result in 45%                     of AoA’s state aide arriving after                 June 30, 2021.                                         </a:t>
            </a:r>
            <a:r>
              <a:rPr lang="en-US" sz="2500" b="1" i="1">
                <a:latin typeface="Arial"/>
                <a:ea typeface="Arial"/>
                <a:cs typeface="Arial"/>
                <a:sym typeface="Arial"/>
              </a:rPr>
              <a:t>(approx $1.54M)</a:t>
            </a:r>
            <a:endParaRPr sz="2500" b="1" i="1">
              <a:latin typeface="Arial"/>
              <a:ea typeface="Arial"/>
              <a:cs typeface="Arial"/>
              <a:sym typeface="Arial"/>
            </a:endParaRPr>
          </a:p>
        </p:txBody>
      </p:sp>
      <p:sp>
        <p:nvSpPr>
          <p:cNvPr id="278" name="Google Shape;278;p27"/>
          <p:cNvSpPr txBox="1"/>
          <p:nvPr/>
        </p:nvSpPr>
        <p:spPr>
          <a:xfrm rot="5400000">
            <a:off x="11028105" y="5339544"/>
            <a:ext cx="1866124" cy="461665"/>
          </a:xfrm>
          <a:prstGeom prst="rect">
            <a:avLst/>
          </a:prstGeom>
          <a:noFill/>
          <a:ln>
            <a:noFill/>
          </a:ln>
        </p:spPr>
        <p:txBody>
          <a:bodyPr spcFirstLastPara="1" wrap="square" lIns="91425" tIns="45700" rIns="91425" bIns="45700" anchor="t" anchorCtr="1">
            <a:spAutoFit/>
          </a:bodyPr>
          <a:lstStyle/>
          <a:p>
            <a:pPr marL="0" marR="0" lvl="0" indent="0" algn="l" rtl="0">
              <a:spcBef>
                <a:spcPts val="0"/>
              </a:spcBef>
              <a:spcAft>
                <a:spcPts val="0"/>
              </a:spcAft>
              <a:buNone/>
            </a:pPr>
            <a:r>
              <a:rPr lang="en-US" sz="1800" b="1">
                <a:solidFill>
                  <a:schemeClr val="lt1"/>
                </a:solidFill>
              </a:rPr>
              <a:t>Deferrals</a:t>
            </a:r>
            <a:endParaRPr/>
          </a:p>
        </p:txBody>
      </p:sp>
      <p:sp>
        <p:nvSpPr>
          <p:cNvPr id="279" name="Google Shape;279;p27"/>
          <p:cNvSpPr/>
          <p:nvPr/>
        </p:nvSpPr>
        <p:spPr>
          <a:xfrm>
            <a:off x="419878" y="951722"/>
            <a:ext cx="10933922" cy="65315"/>
          </a:xfrm>
          <a:prstGeom prst="rect">
            <a:avLst/>
          </a:prstGeom>
          <a:solidFill>
            <a:srgbClr val="7030A0"/>
          </a:solidFill>
          <a:ln w="1270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80" name="Google Shape;280;p27"/>
          <p:cNvPicPr preferRelativeResize="0"/>
          <p:nvPr/>
        </p:nvPicPr>
        <p:blipFill rotWithShape="1">
          <a:blip r:embed="rId3">
            <a:alphaModFix/>
          </a:blip>
          <a:srcRect/>
          <a:stretch/>
        </p:blipFill>
        <p:spPr>
          <a:xfrm>
            <a:off x="419878" y="6269409"/>
            <a:ext cx="1347544" cy="468057"/>
          </a:xfrm>
          <a:prstGeom prst="rect">
            <a:avLst/>
          </a:prstGeom>
          <a:noFill/>
          <a:ln>
            <a:noFill/>
          </a:ln>
        </p:spPr>
      </p:pic>
      <p:pic>
        <p:nvPicPr>
          <p:cNvPr id="281" name="Google Shape;281;p27"/>
          <p:cNvPicPr preferRelativeResize="0"/>
          <p:nvPr/>
        </p:nvPicPr>
        <p:blipFill>
          <a:blip r:embed="rId4">
            <a:alphaModFix/>
          </a:blip>
          <a:stretch>
            <a:fillRect/>
          </a:stretch>
        </p:blipFill>
        <p:spPr>
          <a:xfrm>
            <a:off x="5801450" y="3315525"/>
            <a:ext cx="5877801" cy="34219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b75bffe4cb_0_93"/>
          <p:cNvSpPr/>
          <p:nvPr/>
        </p:nvSpPr>
        <p:spPr>
          <a:xfrm>
            <a:off x="11728580" y="0"/>
            <a:ext cx="463500" cy="6858000"/>
          </a:xfrm>
          <a:prstGeom prst="rect">
            <a:avLst/>
          </a:prstGeom>
          <a:solidFill>
            <a:srgbClr val="7030A0"/>
          </a:solidFill>
          <a:ln w="1270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7" name="Google Shape;287;gb75bffe4cb_0_93"/>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Cashflow</a:t>
            </a:r>
            <a:endParaRPr/>
          </a:p>
        </p:txBody>
      </p:sp>
      <p:sp>
        <p:nvSpPr>
          <p:cNvPr id="288" name="Google Shape;288;gb75bffe4cb_0_93"/>
          <p:cNvSpPr txBox="1">
            <a:spLocks noGrp="1"/>
          </p:cNvSpPr>
          <p:nvPr>
            <p:ph type="body" idx="1"/>
          </p:nvPr>
        </p:nvSpPr>
        <p:spPr>
          <a:xfrm>
            <a:off x="321200" y="1163425"/>
            <a:ext cx="11032500" cy="3227100"/>
          </a:xfrm>
          <a:prstGeom prst="rect">
            <a:avLst/>
          </a:prstGeom>
          <a:noFill/>
          <a:ln>
            <a:noFill/>
          </a:ln>
        </p:spPr>
        <p:txBody>
          <a:bodyPr spcFirstLastPara="1" wrap="square" lIns="91425" tIns="45700" rIns="91425" bIns="45700" anchor="t" anchorCtr="0">
            <a:spAutoFit/>
          </a:bodyPr>
          <a:lstStyle/>
          <a:p>
            <a:pPr marL="228600" lvl="0" indent="-228600" algn="l" rtl="0">
              <a:lnSpc>
                <a:spcPct val="90000"/>
              </a:lnSpc>
              <a:spcBef>
                <a:spcPts val="0"/>
              </a:spcBef>
              <a:spcAft>
                <a:spcPts val="0"/>
              </a:spcAft>
              <a:buSzPts val="2800"/>
              <a:buFont typeface="Arial"/>
              <a:buChar char="•"/>
            </a:pPr>
            <a:r>
              <a:rPr lang="en-US">
                <a:latin typeface="Arial"/>
                <a:ea typeface="Arial"/>
                <a:cs typeface="Arial"/>
                <a:sym typeface="Arial"/>
              </a:rPr>
              <a:t>LAIF - current investment is $1,479,169</a:t>
            </a:r>
            <a:endParaRPr>
              <a:latin typeface="Arial"/>
              <a:ea typeface="Arial"/>
              <a:cs typeface="Arial"/>
              <a:sym typeface="Arial"/>
            </a:endParaRPr>
          </a:p>
          <a:p>
            <a:pPr marL="685800" lvl="1" indent="-228600" algn="l" rtl="0">
              <a:lnSpc>
                <a:spcPct val="90000"/>
              </a:lnSpc>
              <a:spcBef>
                <a:spcPts val="1000"/>
              </a:spcBef>
              <a:spcAft>
                <a:spcPts val="0"/>
              </a:spcAft>
              <a:buSzPts val="1800"/>
              <a:buFont typeface="Arial"/>
              <a:buChar char="•"/>
            </a:pPr>
            <a:r>
              <a:rPr lang="en-US">
                <a:latin typeface="Arial"/>
                <a:ea typeface="Arial"/>
                <a:cs typeface="Arial"/>
                <a:sym typeface="Arial"/>
              </a:rPr>
              <a:t>December yield at 0.54%</a:t>
            </a:r>
            <a:endParaRPr>
              <a:latin typeface="Arial"/>
              <a:ea typeface="Arial"/>
              <a:cs typeface="Arial"/>
              <a:sym typeface="Arial"/>
            </a:endParaRPr>
          </a:p>
          <a:p>
            <a:pPr marL="685800" lvl="1" indent="-228600" algn="l" rtl="0">
              <a:lnSpc>
                <a:spcPct val="90000"/>
              </a:lnSpc>
              <a:spcBef>
                <a:spcPts val="1000"/>
              </a:spcBef>
              <a:spcAft>
                <a:spcPts val="0"/>
              </a:spcAft>
              <a:buSzPts val="1800"/>
              <a:buFont typeface="Arial"/>
              <a:buChar char="•"/>
            </a:pPr>
            <a:r>
              <a:rPr lang="en-US">
                <a:latin typeface="Arial"/>
                <a:ea typeface="Arial"/>
                <a:cs typeface="Arial"/>
                <a:sym typeface="Arial"/>
              </a:rPr>
              <a:t>Interest is paid quarterly</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Coming up on the first round of deferrals in February</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Per the 1st Interim, estimated YE cash is projected at $1.74M</a:t>
            </a:r>
            <a:endParaRPr>
              <a:latin typeface="Arial"/>
              <a:ea typeface="Arial"/>
              <a:cs typeface="Arial"/>
              <a:sym typeface="Arial"/>
            </a:endParaRPr>
          </a:p>
          <a:p>
            <a:pPr marL="685800" lvl="1" indent="-228600" algn="l" rtl="0">
              <a:lnSpc>
                <a:spcPct val="90000"/>
              </a:lnSpc>
              <a:spcBef>
                <a:spcPts val="1000"/>
              </a:spcBef>
              <a:spcAft>
                <a:spcPts val="1000"/>
              </a:spcAft>
              <a:buSzPts val="1800"/>
              <a:buFont typeface="Arial"/>
              <a:buChar char="•"/>
            </a:pPr>
            <a:r>
              <a:rPr lang="en-US">
                <a:latin typeface="Arial"/>
                <a:ea typeface="Arial"/>
                <a:cs typeface="Arial"/>
                <a:sym typeface="Arial"/>
              </a:rPr>
              <a:t>PPP Loan is still in the forgiveness process and $1.18M of the $1.74M mentioned above.</a:t>
            </a:r>
            <a:endParaRPr>
              <a:latin typeface="Arial"/>
              <a:ea typeface="Arial"/>
              <a:cs typeface="Arial"/>
              <a:sym typeface="Arial"/>
            </a:endParaRPr>
          </a:p>
        </p:txBody>
      </p:sp>
      <p:sp>
        <p:nvSpPr>
          <p:cNvPr id="289" name="Google Shape;289;gb75bffe4cb_0_93"/>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Deferrals</a:t>
            </a:r>
            <a:endParaRPr/>
          </a:p>
        </p:txBody>
      </p:sp>
      <p:sp>
        <p:nvSpPr>
          <p:cNvPr id="290" name="Google Shape;290;gb75bffe4cb_0_93"/>
          <p:cNvSpPr/>
          <p:nvPr/>
        </p:nvSpPr>
        <p:spPr>
          <a:xfrm>
            <a:off x="419878" y="951722"/>
            <a:ext cx="10933800" cy="65400"/>
          </a:xfrm>
          <a:prstGeom prst="rect">
            <a:avLst/>
          </a:prstGeom>
          <a:solidFill>
            <a:srgbClr val="7030A0"/>
          </a:solidFill>
          <a:ln w="12700"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91" name="Google Shape;291;gb75bffe4cb_0_93"/>
          <p:cNvPicPr preferRelativeResize="0"/>
          <p:nvPr/>
        </p:nvPicPr>
        <p:blipFill rotWithShape="1">
          <a:blip r:embed="rId3">
            <a:alphaModFix/>
          </a:blip>
          <a:srcRect/>
          <a:stretch/>
        </p:blipFill>
        <p:spPr>
          <a:xfrm>
            <a:off x="419878" y="6269409"/>
            <a:ext cx="1347542" cy="46805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6718040" y="920296"/>
            <a:ext cx="4934339" cy="2508704"/>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lt1"/>
              </a:buClr>
              <a:buSzPts val="4400"/>
              <a:buFont typeface="Arial"/>
              <a:buNone/>
            </a:pPr>
            <a:r>
              <a:rPr lang="en-US" b="1">
                <a:solidFill>
                  <a:schemeClr val="lt1"/>
                </a:solidFill>
                <a:latin typeface="Arial"/>
                <a:ea typeface="Arial"/>
                <a:cs typeface="Arial"/>
                <a:sym typeface="Arial"/>
              </a:rPr>
              <a:t>LCFF Funding</a:t>
            </a:r>
            <a:endParaRPr/>
          </a:p>
        </p:txBody>
      </p:sp>
      <p:pic>
        <p:nvPicPr>
          <p:cNvPr id="104" name="Google Shape;104;p20"/>
          <p:cNvPicPr preferRelativeResize="0"/>
          <p:nvPr/>
        </p:nvPicPr>
        <p:blipFill rotWithShape="1">
          <a:blip r:embed="rId3">
            <a:alphaModFix/>
          </a:blip>
          <a:srcRect/>
          <a:stretch/>
        </p:blipFill>
        <p:spPr>
          <a:xfrm>
            <a:off x="9806473" y="5943909"/>
            <a:ext cx="1845906" cy="64115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p:nvPr/>
        </p:nvSpPr>
        <p:spPr>
          <a:xfrm>
            <a:off x="11728580" y="0"/>
            <a:ext cx="463420" cy="68580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 name="Google Shape;110;p21"/>
          <p:cNvSpPr txBox="1">
            <a:spLocks noGrp="1"/>
          </p:cNvSpPr>
          <p:nvPr>
            <p:ph type="title"/>
          </p:nvPr>
        </p:nvSpPr>
        <p:spPr>
          <a:xfrm>
            <a:off x="419878" y="299811"/>
            <a:ext cx="10515600" cy="4516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Funding Comparison</a:t>
            </a:r>
            <a:endParaRPr/>
          </a:p>
        </p:txBody>
      </p:sp>
      <p:sp>
        <p:nvSpPr>
          <p:cNvPr id="111" name="Google Shape;111;p21"/>
          <p:cNvSpPr txBox="1">
            <a:spLocks noGrp="1"/>
          </p:cNvSpPr>
          <p:nvPr>
            <p:ph type="body" idx="1"/>
          </p:nvPr>
        </p:nvSpPr>
        <p:spPr>
          <a:xfrm>
            <a:off x="419875" y="4233525"/>
            <a:ext cx="10997100" cy="1943400"/>
          </a:xfrm>
          <a:prstGeom prst="rect">
            <a:avLst/>
          </a:prstGeom>
          <a:noFill/>
          <a:ln>
            <a:noFill/>
          </a:ln>
        </p:spPr>
        <p:txBody>
          <a:bodyPr spcFirstLastPara="1" wrap="square" lIns="91425" tIns="45700" rIns="91425" bIns="45700" anchor="t" anchorCtr="0">
            <a:normAutofit/>
          </a:bodyPr>
          <a:lstStyle/>
          <a:p>
            <a:pPr marL="228600" lvl="0" indent="-190500" algn="l" rtl="0">
              <a:lnSpc>
                <a:spcPct val="90000"/>
              </a:lnSpc>
              <a:spcBef>
                <a:spcPts val="0"/>
              </a:spcBef>
              <a:spcAft>
                <a:spcPts val="0"/>
              </a:spcAft>
              <a:buClr>
                <a:schemeClr val="dk1"/>
              </a:buClr>
              <a:buSzPts val="2200"/>
              <a:buChar char="•"/>
            </a:pPr>
            <a:r>
              <a:rPr lang="en-US" sz="2200">
                <a:latin typeface="Arial"/>
                <a:ea typeface="Arial"/>
                <a:cs typeface="Arial"/>
                <a:sym typeface="Arial"/>
              </a:rPr>
              <a:t>Due to the reduced ADA at the Middle School (projected at a loss of 51 ADA), there is a loss of $293K in LCFF funding</a:t>
            </a:r>
            <a:endParaRPr sz="2200">
              <a:latin typeface="Arial"/>
              <a:ea typeface="Arial"/>
              <a:cs typeface="Arial"/>
              <a:sym typeface="Arial"/>
            </a:endParaRPr>
          </a:p>
          <a:p>
            <a:pPr marL="228600" lvl="0" indent="-190500" algn="l" rtl="0">
              <a:lnSpc>
                <a:spcPct val="90000"/>
              </a:lnSpc>
              <a:spcBef>
                <a:spcPts val="600"/>
              </a:spcBef>
              <a:spcAft>
                <a:spcPts val="0"/>
              </a:spcAft>
              <a:buSzPts val="2200"/>
              <a:buFont typeface="Arial"/>
              <a:buChar char="•"/>
            </a:pPr>
            <a:r>
              <a:rPr lang="en-US" sz="2200">
                <a:latin typeface="Arial"/>
                <a:ea typeface="Arial"/>
                <a:cs typeface="Arial"/>
                <a:sym typeface="Arial"/>
              </a:rPr>
              <a:t>Currently, these numbers do not include the expanded or targeted academic instruction grant ($4.6B in the budget) or any fee based after-school revenue</a:t>
            </a:r>
            <a:endParaRPr sz="2200">
              <a:latin typeface="Arial"/>
              <a:ea typeface="Arial"/>
              <a:cs typeface="Arial"/>
              <a:sym typeface="Arial"/>
            </a:endParaRPr>
          </a:p>
          <a:p>
            <a:pPr marL="228600" lvl="0" indent="-190500" algn="l" rtl="0">
              <a:lnSpc>
                <a:spcPct val="90000"/>
              </a:lnSpc>
              <a:spcBef>
                <a:spcPts val="600"/>
              </a:spcBef>
              <a:spcAft>
                <a:spcPts val="600"/>
              </a:spcAft>
              <a:buSzPts val="2200"/>
              <a:buFont typeface="Arial"/>
              <a:buChar char="•"/>
            </a:pPr>
            <a:r>
              <a:rPr lang="en-US" sz="2200">
                <a:latin typeface="Arial"/>
                <a:ea typeface="Arial"/>
                <a:cs typeface="Arial"/>
                <a:sym typeface="Arial"/>
              </a:rPr>
              <a:t>The 2nd round of stimulus funds (ESSER II) were included in the assumptions above.</a:t>
            </a:r>
            <a:endParaRPr sz="2200">
              <a:latin typeface="Arial"/>
              <a:ea typeface="Arial"/>
              <a:cs typeface="Arial"/>
              <a:sym typeface="Arial"/>
            </a:endParaRPr>
          </a:p>
        </p:txBody>
      </p:sp>
      <p:sp>
        <p:nvSpPr>
          <p:cNvPr id="112" name="Google Shape;112;p21"/>
          <p:cNvSpPr txBox="1"/>
          <p:nvPr/>
        </p:nvSpPr>
        <p:spPr>
          <a:xfrm rot="5400000">
            <a:off x="11028105" y="5339544"/>
            <a:ext cx="1866124" cy="461665"/>
          </a:xfrm>
          <a:prstGeom prst="rect">
            <a:avLst/>
          </a:prstGeom>
          <a:noFill/>
          <a:ln>
            <a:noFill/>
          </a:ln>
        </p:spPr>
        <p:txBody>
          <a:bodyPr spcFirstLastPara="1" wrap="square" lIns="91425" tIns="45700" rIns="91425" bIns="45700" anchor="t" anchorCtr="1">
            <a:spAutoFit/>
          </a:bodyPr>
          <a:lstStyle/>
          <a:p>
            <a:pPr marL="0" marR="0" lvl="0" indent="0" algn="l" rtl="0">
              <a:spcBef>
                <a:spcPts val="0"/>
              </a:spcBef>
              <a:spcAft>
                <a:spcPts val="0"/>
              </a:spcAft>
              <a:buNone/>
            </a:pPr>
            <a:r>
              <a:rPr lang="en-US" sz="1800" b="1">
                <a:solidFill>
                  <a:schemeClr val="lt1"/>
                </a:solidFill>
              </a:rPr>
              <a:t>LCFF Funding</a:t>
            </a:r>
            <a:endParaRPr/>
          </a:p>
        </p:txBody>
      </p:sp>
      <p:sp>
        <p:nvSpPr>
          <p:cNvPr id="113" name="Google Shape;113;p21"/>
          <p:cNvSpPr/>
          <p:nvPr/>
        </p:nvSpPr>
        <p:spPr>
          <a:xfrm>
            <a:off x="419878" y="951722"/>
            <a:ext cx="10933922" cy="65315"/>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4" name="Google Shape;114;p21"/>
          <p:cNvPicPr preferRelativeResize="0"/>
          <p:nvPr/>
        </p:nvPicPr>
        <p:blipFill rotWithShape="1">
          <a:blip r:embed="rId3">
            <a:alphaModFix/>
          </a:blip>
          <a:srcRect/>
          <a:stretch/>
        </p:blipFill>
        <p:spPr>
          <a:xfrm>
            <a:off x="419878" y="6269409"/>
            <a:ext cx="1347544" cy="468057"/>
          </a:xfrm>
          <a:prstGeom prst="rect">
            <a:avLst/>
          </a:prstGeom>
          <a:noFill/>
          <a:ln>
            <a:noFill/>
          </a:ln>
        </p:spPr>
      </p:pic>
      <p:pic>
        <p:nvPicPr>
          <p:cNvPr id="115" name="Google Shape;115;p21"/>
          <p:cNvPicPr preferRelativeResize="0"/>
          <p:nvPr/>
        </p:nvPicPr>
        <p:blipFill>
          <a:blip r:embed="rId4">
            <a:alphaModFix/>
          </a:blip>
          <a:stretch>
            <a:fillRect/>
          </a:stretch>
        </p:blipFill>
        <p:spPr>
          <a:xfrm>
            <a:off x="419875" y="1217272"/>
            <a:ext cx="10933800" cy="292035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b75bb155bf_0_182"/>
          <p:cNvSpPr/>
          <p:nvPr/>
        </p:nvSpPr>
        <p:spPr>
          <a:xfrm>
            <a:off x="11728580" y="0"/>
            <a:ext cx="463500" cy="68580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 name="Google Shape;121;gb75bb155bf_0_182"/>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LCFF Funding Overview</a:t>
            </a:r>
            <a:endParaRPr/>
          </a:p>
        </p:txBody>
      </p:sp>
      <p:sp>
        <p:nvSpPr>
          <p:cNvPr id="122" name="Google Shape;122;gb75bb155bf_0_182"/>
          <p:cNvSpPr txBox="1">
            <a:spLocks noGrp="1"/>
          </p:cNvSpPr>
          <p:nvPr>
            <p:ph type="body" idx="1"/>
          </p:nvPr>
        </p:nvSpPr>
        <p:spPr>
          <a:xfrm>
            <a:off x="419878" y="1217288"/>
            <a:ext cx="10933800" cy="495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The Governor’s Budget proposes a 3.84% compounded COLA for 2021-22, which is applied to the LCFF base grants for each grade span</a:t>
            </a:r>
            <a:endParaRPr>
              <a:latin typeface="Arial"/>
              <a:ea typeface="Arial"/>
              <a:cs typeface="Arial"/>
              <a:sym typeface="Arial"/>
            </a:endParaRPr>
          </a:p>
          <a:p>
            <a:pPr marL="685800" lvl="1" indent="-228600" algn="l" rtl="0">
              <a:lnSpc>
                <a:spcPct val="90000"/>
              </a:lnSpc>
              <a:spcBef>
                <a:spcPts val="0"/>
              </a:spcBef>
              <a:spcAft>
                <a:spcPts val="0"/>
              </a:spcAft>
              <a:buSzPts val="1800"/>
              <a:buFont typeface="Arial"/>
              <a:buChar char="◆"/>
            </a:pPr>
            <a:r>
              <a:rPr lang="en-US">
                <a:latin typeface="Arial"/>
                <a:ea typeface="Arial"/>
                <a:cs typeface="Arial"/>
                <a:sym typeface="Arial"/>
              </a:rPr>
              <a:t>Grade K-3 receive a grade span adjustment (GSA) of 10.4% of the base grant for small class sizes of 24:1</a:t>
            </a:r>
            <a:endParaRPr>
              <a:latin typeface="Arial"/>
              <a:ea typeface="Arial"/>
              <a:cs typeface="Arial"/>
              <a:sym typeface="Arial"/>
            </a:endParaRPr>
          </a:p>
        </p:txBody>
      </p:sp>
      <p:sp>
        <p:nvSpPr>
          <p:cNvPr id="123" name="Google Shape;123;gb75bb155bf_0_182"/>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LCFF Funding</a:t>
            </a:r>
            <a:endParaRPr/>
          </a:p>
        </p:txBody>
      </p:sp>
      <p:sp>
        <p:nvSpPr>
          <p:cNvPr id="124" name="Google Shape;124;gb75bb155bf_0_182"/>
          <p:cNvSpPr/>
          <p:nvPr/>
        </p:nvSpPr>
        <p:spPr>
          <a:xfrm>
            <a:off x="419878" y="951722"/>
            <a:ext cx="10933800" cy="654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5" name="Google Shape;125;gb75bb155bf_0_182"/>
          <p:cNvPicPr preferRelativeResize="0"/>
          <p:nvPr/>
        </p:nvPicPr>
        <p:blipFill rotWithShape="1">
          <a:blip r:embed="rId3">
            <a:alphaModFix/>
          </a:blip>
          <a:srcRect/>
          <a:stretch/>
        </p:blipFill>
        <p:spPr>
          <a:xfrm>
            <a:off x="419878" y="6269409"/>
            <a:ext cx="1347542" cy="468057"/>
          </a:xfrm>
          <a:prstGeom prst="rect">
            <a:avLst/>
          </a:prstGeom>
          <a:noFill/>
          <a:ln>
            <a:noFill/>
          </a:ln>
        </p:spPr>
      </p:pic>
      <p:pic>
        <p:nvPicPr>
          <p:cNvPr id="126" name="Google Shape;126;gb75bb155bf_0_182"/>
          <p:cNvPicPr preferRelativeResize="0"/>
          <p:nvPr/>
        </p:nvPicPr>
        <p:blipFill>
          <a:blip r:embed="rId4">
            <a:alphaModFix/>
          </a:blip>
          <a:stretch>
            <a:fillRect/>
          </a:stretch>
        </p:blipFill>
        <p:spPr>
          <a:xfrm>
            <a:off x="305900" y="3463725"/>
            <a:ext cx="11120801" cy="2432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b75bffe4cb_0_4"/>
          <p:cNvSpPr/>
          <p:nvPr/>
        </p:nvSpPr>
        <p:spPr>
          <a:xfrm>
            <a:off x="11728580" y="0"/>
            <a:ext cx="463500" cy="68580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 name="Google Shape;132;gb75bffe4cb_0_4"/>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LCFF Funding - Supplemental</a:t>
            </a:r>
            <a:endParaRPr/>
          </a:p>
        </p:txBody>
      </p:sp>
      <p:sp>
        <p:nvSpPr>
          <p:cNvPr id="133" name="Google Shape;133;gb75bffe4cb_0_4"/>
          <p:cNvSpPr txBox="1">
            <a:spLocks noGrp="1"/>
          </p:cNvSpPr>
          <p:nvPr>
            <p:ph type="body" idx="1"/>
          </p:nvPr>
        </p:nvSpPr>
        <p:spPr>
          <a:xfrm>
            <a:off x="419878" y="1217288"/>
            <a:ext cx="10933800" cy="495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Supplemental Grant Funding assumed in current projections:</a:t>
            </a:r>
            <a:endParaRPr>
              <a:latin typeface="Arial"/>
              <a:ea typeface="Arial"/>
              <a:cs typeface="Arial"/>
              <a:sym typeface="Arial"/>
            </a:endParaRPr>
          </a:p>
          <a:p>
            <a:pPr marL="685800" lvl="1" indent="-228600" algn="l" rtl="0">
              <a:lnSpc>
                <a:spcPct val="90000"/>
              </a:lnSpc>
              <a:spcBef>
                <a:spcPts val="1000"/>
              </a:spcBef>
              <a:spcAft>
                <a:spcPts val="0"/>
              </a:spcAft>
              <a:buSzPts val="1800"/>
              <a:buFont typeface="Arial"/>
              <a:buChar char="◆"/>
            </a:pPr>
            <a:r>
              <a:rPr lang="en-US">
                <a:latin typeface="Arial"/>
                <a:ea typeface="Arial"/>
                <a:cs typeface="Arial"/>
                <a:sym typeface="Arial"/>
              </a:rPr>
              <a:t>Middle School: </a:t>
            </a:r>
            <a:r>
              <a:rPr lang="en-US" b="1">
                <a:latin typeface="Arial"/>
                <a:ea typeface="Arial"/>
                <a:cs typeface="Arial"/>
                <a:sym typeface="Arial"/>
              </a:rPr>
              <a:t>$391K</a:t>
            </a:r>
            <a:r>
              <a:rPr lang="en-US">
                <a:latin typeface="Arial"/>
                <a:ea typeface="Arial"/>
                <a:cs typeface="Arial"/>
                <a:sym typeface="Arial"/>
              </a:rPr>
              <a:t> (263 Unduplicated Students / 425 Enrollment)</a:t>
            </a:r>
            <a:endParaRPr>
              <a:latin typeface="Arial"/>
              <a:ea typeface="Arial"/>
              <a:cs typeface="Arial"/>
              <a:sym typeface="Arial"/>
            </a:endParaRPr>
          </a:p>
          <a:p>
            <a:pPr marL="685800" lvl="1" indent="-228600" algn="l" rtl="0">
              <a:spcBef>
                <a:spcPts val="1000"/>
              </a:spcBef>
              <a:spcAft>
                <a:spcPts val="1000"/>
              </a:spcAft>
              <a:buSzPts val="1800"/>
              <a:buChar char="◆"/>
            </a:pPr>
            <a:r>
              <a:rPr lang="en-US">
                <a:latin typeface="Arial"/>
                <a:ea typeface="Arial"/>
                <a:cs typeface="Arial"/>
                <a:sym typeface="Arial"/>
              </a:rPr>
              <a:t>Elem School: </a:t>
            </a:r>
            <a:r>
              <a:rPr lang="en-US" b="1">
                <a:latin typeface="Arial"/>
                <a:ea typeface="Arial"/>
                <a:cs typeface="Arial"/>
                <a:sym typeface="Arial"/>
              </a:rPr>
              <a:t>$262K</a:t>
            </a:r>
            <a:r>
              <a:rPr lang="en-US">
                <a:latin typeface="Arial"/>
                <a:ea typeface="Arial"/>
                <a:cs typeface="Arial"/>
                <a:sym typeface="Arial"/>
              </a:rPr>
              <a:t> (163 Unduplicated Students / 296 Enrollment)</a:t>
            </a:r>
            <a:endParaRPr>
              <a:latin typeface="Arial"/>
              <a:ea typeface="Arial"/>
              <a:cs typeface="Arial"/>
              <a:sym typeface="Arial"/>
            </a:endParaRPr>
          </a:p>
        </p:txBody>
      </p:sp>
      <p:sp>
        <p:nvSpPr>
          <p:cNvPr id="134" name="Google Shape;134;gb75bffe4cb_0_4"/>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LCFF Funding</a:t>
            </a:r>
            <a:endParaRPr/>
          </a:p>
        </p:txBody>
      </p:sp>
      <p:sp>
        <p:nvSpPr>
          <p:cNvPr id="135" name="Google Shape;135;gb75bffe4cb_0_4"/>
          <p:cNvSpPr/>
          <p:nvPr/>
        </p:nvSpPr>
        <p:spPr>
          <a:xfrm>
            <a:off x="419878" y="951722"/>
            <a:ext cx="10933800" cy="654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36" name="Google Shape;136;gb75bffe4cb_0_4"/>
          <p:cNvPicPr preferRelativeResize="0"/>
          <p:nvPr/>
        </p:nvPicPr>
        <p:blipFill rotWithShape="1">
          <a:blip r:embed="rId3">
            <a:alphaModFix/>
          </a:blip>
          <a:srcRect/>
          <a:stretch/>
        </p:blipFill>
        <p:spPr>
          <a:xfrm>
            <a:off x="419878" y="6269409"/>
            <a:ext cx="1347542" cy="468057"/>
          </a:xfrm>
          <a:prstGeom prst="rect">
            <a:avLst/>
          </a:prstGeom>
          <a:noFill/>
          <a:ln>
            <a:noFill/>
          </a:ln>
        </p:spPr>
      </p:pic>
      <p:pic>
        <p:nvPicPr>
          <p:cNvPr id="137" name="Google Shape;137;gb75bffe4cb_0_4"/>
          <p:cNvPicPr preferRelativeResize="0"/>
          <p:nvPr/>
        </p:nvPicPr>
        <p:blipFill>
          <a:blip r:embed="rId4">
            <a:alphaModFix/>
          </a:blip>
          <a:stretch>
            <a:fillRect/>
          </a:stretch>
        </p:blipFill>
        <p:spPr>
          <a:xfrm>
            <a:off x="528450" y="3224150"/>
            <a:ext cx="7010400" cy="2952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b75bffe4cb_0_38"/>
          <p:cNvSpPr/>
          <p:nvPr/>
        </p:nvSpPr>
        <p:spPr>
          <a:xfrm>
            <a:off x="11728580" y="0"/>
            <a:ext cx="463500" cy="68580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 name="Google Shape;143;gb75bffe4cb_0_38"/>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Possible New Restrictions: Supplemental $</a:t>
            </a:r>
            <a:endParaRPr/>
          </a:p>
        </p:txBody>
      </p:sp>
      <p:sp>
        <p:nvSpPr>
          <p:cNvPr id="144" name="Google Shape;144;gb75bffe4cb_0_38"/>
          <p:cNvSpPr txBox="1">
            <a:spLocks noGrp="1"/>
          </p:cNvSpPr>
          <p:nvPr>
            <p:ph type="body" idx="1"/>
          </p:nvPr>
        </p:nvSpPr>
        <p:spPr>
          <a:xfrm>
            <a:off x="419878" y="1217288"/>
            <a:ext cx="10933800" cy="495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1000"/>
              </a:spcAft>
              <a:buClr>
                <a:schemeClr val="dk1"/>
              </a:buClr>
              <a:buSzPts val="2800"/>
              <a:buChar char="➔"/>
            </a:pPr>
            <a:r>
              <a:rPr lang="en-US">
                <a:latin typeface="Arial"/>
                <a:ea typeface="Arial"/>
                <a:cs typeface="Arial"/>
                <a:sym typeface="Arial"/>
              </a:rPr>
              <a:t>New legislation and/or the Governor’s approved budget may require the school to show dollar for dollar spending of supplemental funds. Currently, these funds are unrestricted in nature.</a:t>
            </a:r>
            <a:endParaRPr>
              <a:latin typeface="Arial"/>
              <a:ea typeface="Arial"/>
              <a:cs typeface="Arial"/>
              <a:sym typeface="Arial"/>
            </a:endParaRPr>
          </a:p>
        </p:txBody>
      </p:sp>
      <p:sp>
        <p:nvSpPr>
          <p:cNvPr id="145" name="Google Shape;145;gb75bffe4cb_0_38"/>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LCFF Funding</a:t>
            </a:r>
            <a:endParaRPr/>
          </a:p>
        </p:txBody>
      </p:sp>
      <p:sp>
        <p:nvSpPr>
          <p:cNvPr id="146" name="Google Shape;146;gb75bffe4cb_0_38"/>
          <p:cNvSpPr/>
          <p:nvPr/>
        </p:nvSpPr>
        <p:spPr>
          <a:xfrm>
            <a:off x="419878" y="951722"/>
            <a:ext cx="10933800" cy="654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47" name="Google Shape;147;gb75bffe4cb_0_38"/>
          <p:cNvPicPr preferRelativeResize="0"/>
          <p:nvPr/>
        </p:nvPicPr>
        <p:blipFill rotWithShape="1">
          <a:blip r:embed="rId3">
            <a:alphaModFix/>
          </a:blip>
          <a:srcRect/>
          <a:stretch/>
        </p:blipFill>
        <p:spPr>
          <a:xfrm>
            <a:off x="419878" y="6269409"/>
            <a:ext cx="1347542" cy="468057"/>
          </a:xfrm>
          <a:prstGeom prst="rect">
            <a:avLst/>
          </a:prstGeom>
          <a:noFill/>
          <a:ln>
            <a:noFill/>
          </a:ln>
        </p:spPr>
      </p:pic>
      <p:pic>
        <p:nvPicPr>
          <p:cNvPr id="148" name="Google Shape;148;gb75bffe4cb_0_38"/>
          <p:cNvPicPr preferRelativeResize="0"/>
          <p:nvPr/>
        </p:nvPicPr>
        <p:blipFill>
          <a:blip r:embed="rId4">
            <a:alphaModFix/>
          </a:blip>
          <a:stretch>
            <a:fillRect/>
          </a:stretch>
        </p:blipFill>
        <p:spPr>
          <a:xfrm>
            <a:off x="1955962" y="2907375"/>
            <a:ext cx="8280075" cy="3766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b75bffe4cb_0_49"/>
          <p:cNvSpPr/>
          <p:nvPr/>
        </p:nvSpPr>
        <p:spPr>
          <a:xfrm>
            <a:off x="11728580" y="0"/>
            <a:ext cx="463500" cy="68580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 name="Google Shape;154;gb75bffe4cb_0_49"/>
          <p:cNvSpPr txBox="1">
            <a:spLocks noGrp="1"/>
          </p:cNvSpPr>
          <p:nvPr>
            <p:ph type="title"/>
          </p:nvPr>
        </p:nvSpPr>
        <p:spPr>
          <a:xfrm>
            <a:off x="419878" y="299811"/>
            <a:ext cx="10515600" cy="4518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Arial"/>
              <a:buNone/>
            </a:pPr>
            <a:r>
              <a:rPr lang="en-US" sz="3959" b="1">
                <a:latin typeface="Arial"/>
                <a:ea typeface="Arial"/>
                <a:cs typeface="Arial"/>
                <a:sym typeface="Arial"/>
              </a:rPr>
              <a:t>Currently not in the budget</a:t>
            </a:r>
            <a:endParaRPr/>
          </a:p>
        </p:txBody>
      </p:sp>
      <p:sp>
        <p:nvSpPr>
          <p:cNvPr id="155" name="Google Shape;155;gb75bffe4cb_0_49"/>
          <p:cNvSpPr txBox="1">
            <a:spLocks noGrp="1"/>
          </p:cNvSpPr>
          <p:nvPr>
            <p:ph type="body" idx="1"/>
          </p:nvPr>
        </p:nvSpPr>
        <p:spPr>
          <a:xfrm>
            <a:off x="419878" y="1217288"/>
            <a:ext cx="10933800" cy="495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COVID-19 liability coverage for LEAs</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UPP hold harmless for LEAs seeing a drop in numbers</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Charter School ADA hold harmless for 21-22</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Additional CalSTRS reductions</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Back-filling any of the 0% COLA for 20-21</a:t>
            </a:r>
            <a:endParaRPr>
              <a:latin typeface="Arial"/>
              <a:ea typeface="Arial"/>
              <a:cs typeface="Arial"/>
              <a:sym typeface="Arial"/>
            </a:endParaRPr>
          </a:p>
          <a:p>
            <a:pPr marL="228600" lvl="0" indent="-228600" algn="l" rtl="0">
              <a:lnSpc>
                <a:spcPct val="90000"/>
              </a:lnSpc>
              <a:spcBef>
                <a:spcPts val="1000"/>
              </a:spcBef>
              <a:spcAft>
                <a:spcPts val="0"/>
              </a:spcAft>
              <a:buSzPts val="2800"/>
              <a:buFont typeface="Arial"/>
              <a:buChar char="➔"/>
            </a:pPr>
            <a:r>
              <a:rPr lang="en-US">
                <a:latin typeface="Arial"/>
                <a:ea typeface="Arial"/>
                <a:cs typeface="Arial"/>
                <a:sym typeface="Arial"/>
              </a:rPr>
              <a:t>Eliminating any of the 20-21 deferrals</a:t>
            </a:r>
            <a:endParaRPr>
              <a:latin typeface="Arial"/>
              <a:ea typeface="Arial"/>
              <a:cs typeface="Arial"/>
              <a:sym typeface="Arial"/>
            </a:endParaRPr>
          </a:p>
          <a:p>
            <a:pPr marL="228600" lvl="0" indent="-228600" algn="l" rtl="0">
              <a:lnSpc>
                <a:spcPct val="90000"/>
              </a:lnSpc>
              <a:spcBef>
                <a:spcPts val="1000"/>
              </a:spcBef>
              <a:spcAft>
                <a:spcPts val="1000"/>
              </a:spcAft>
              <a:buSzPts val="2800"/>
              <a:buChar char="➔"/>
            </a:pPr>
            <a:r>
              <a:rPr lang="en-US" b="1">
                <a:latin typeface="Arial"/>
                <a:ea typeface="Arial"/>
                <a:cs typeface="Arial"/>
                <a:sym typeface="Arial"/>
              </a:rPr>
              <a:t>MORE DISCRETIONARY $$$...lots of restrictive programs</a:t>
            </a:r>
            <a:endParaRPr b="1">
              <a:latin typeface="Arial"/>
              <a:ea typeface="Arial"/>
              <a:cs typeface="Arial"/>
              <a:sym typeface="Arial"/>
            </a:endParaRPr>
          </a:p>
        </p:txBody>
      </p:sp>
      <p:sp>
        <p:nvSpPr>
          <p:cNvPr id="156" name="Google Shape;156;gb75bffe4cb_0_49"/>
          <p:cNvSpPr txBox="1"/>
          <p:nvPr/>
        </p:nvSpPr>
        <p:spPr>
          <a:xfrm rot="5400000">
            <a:off x="11028150" y="5339464"/>
            <a:ext cx="1866000" cy="461700"/>
          </a:xfrm>
          <a:prstGeom prst="rect">
            <a:avLst/>
          </a:prstGeom>
          <a:noFill/>
          <a:ln>
            <a:noFill/>
          </a:ln>
        </p:spPr>
        <p:txBody>
          <a:bodyPr spcFirstLastPara="1" wrap="square" lIns="91425" tIns="45700" rIns="91425" bIns="45700" anchor="t" anchorCtr="1">
            <a:noAutofit/>
          </a:bodyPr>
          <a:lstStyle/>
          <a:p>
            <a:pPr marL="0" marR="0" lvl="0" indent="0" algn="l" rtl="0">
              <a:spcBef>
                <a:spcPts val="0"/>
              </a:spcBef>
              <a:spcAft>
                <a:spcPts val="0"/>
              </a:spcAft>
              <a:buNone/>
            </a:pPr>
            <a:r>
              <a:rPr lang="en-US" sz="1800" b="1">
                <a:solidFill>
                  <a:schemeClr val="lt1"/>
                </a:solidFill>
              </a:rPr>
              <a:t>LCFF Funding</a:t>
            </a:r>
            <a:endParaRPr/>
          </a:p>
        </p:txBody>
      </p:sp>
      <p:sp>
        <p:nvSpPr>
          <p:cNvPr id="157" name="Google Shape;157;gb75bffe4cb_0_49"/>
          <p:cNvSpPr/>
          <p:nvPr/>
        </p:nvSpPr>
        <p:spPr>
          <a:xfrm>
            <a:off x="419878" y="951722"/>
            <a:ext cx="10933800" cy="65400"/>
          </a:xfrm>
          <a:prstGeom prst="rect">
            <a:avLst/>
          </a:prstGeom>
          <a:solidFill>
            <a:srgbClr val="00B05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58" name="Google Shape;158;gb75bffe4cb_0_49"/>
          <p:cNvPicPr preferRelativeResize="0"/>
          <p:nvPr/>
        </p:nvPicPr>
        <p:blipFill rotWithShape="1">
          <a:blip r:embed="rId3">
            <a:alphaModFix/>
          </a:blip>
          <a:srcRect/>
          <a:stretch/>
        </p:blipFill>
        <p:spPr>
          <a:xfrm>
            <a:off x="419878" y="6269409"/>
            <a:ext cx="1347542" cy="46805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Shape 162"/>
        <p:cNvGrpSpPr/>
        <p:nvPr/>
      </p:nvGrpSpPr>
      <p:grpSpPr>
        <a:xfrm>
          <a:off x="0" y="0"/>
          <a:ext cx="0" cy="0"/>
          <a:chOff x="0" y="0"/>
          <a:chExt cx="0" cy="0"/>
        </a:xfrm>
      </p:grpSpPr>
      <p:sp>
        <p:nvSpPr>
          <p:cNvPr id="163" name="Google Shape;163;p4"/>
          <p:cNvSpPr txBox="1">
            <a:spLocks noGrp="1"/>
          </p:cNvSpPr>
          <p:nvPr>
            <p:ph type="title"/>
          </p:nvPr>
        </p:nvSpPr>
        <p:spPr>
          <a:xfrm>
            <a:off x="6718040" y="920296"/>
            <a:ext cx="4934339" cy="2508704"/>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lt1"/>
              </a:buClr>
              <a:buSzPts val="4400"/>
              <a:buFont typeface="Arial"/>
              <a:buNone/>
            </a:pPr>
            <a:r>
              <a:rPr lang="en-US" b="1">
                <a:solidFill>
                  <a:schemeClr val="lt1"/>
                </a:solidFill>
                <a:latin typeface="Arial"/>
                <a:ea typeface="Arial"/>
                <a:cs typeface="Arial"/>
                <a:sym typeface="Arial"/>
              </a:rPr>
              <a:t>One-Time Funding</a:t>
            </a:r>
            <a:endParaRPr/>
          </a:p>
        </p:txBody>
      </p:sp>
      <p:pic>
        <p:nvPicPr>
          <p:cNvPr id="164" name="Google Shape;164;p4"/>
          <p:cNvPicPr preferRelativeResize="0"/>
          <p:nvPr/>
        </p:nvPicPr>
        <p:blipFill rotWithShape="1">
          <a:blip r:embed="rId3">
            <a:alphaModFix/>
          </a:blip>
          <a:srcRect/>
          <a:stretch/>
        </p:blipFill>
        <p:spPr>
          <a:xfrm>
            <a:off x="9806473" y="5943909"/>
            <a:ext cx="1845906" cy="641158"/>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1344</Words>
  <Application>Microsoft Macintosh PowerPoint</Application>
  <PresentationFormat>Widescreen</PresentationFormat>
  <Paragraphs>269</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21-22 Governor’s Budget</vt:lpstr>
      <vt:lpstr>Agenda</vt:lpstr>
      <vt:lpstr>LCFF Funding</vt:lpstr>
      <vt:lpstr>Funding Comparison</vt:lpstr>
      <vt:lpstr>LCFF Funding Overview</vt:lpstr>
      <vt:lpstr>LCFF Funding - Supplemental</vt:lpstr>
      <vt:lpstr>Possible New Restrictions: Supplemental $</vt:lpstr>
      <vt:lpstr>Currently not in the budget</vt:lpstr>
      <vt:lpstr>One-Time Funding</vt:lpstr>
      <vt:lpstr>One-Time Funds 20-21 &amp; 21-22</vt:lpstr>
      <vt:lpstr>Other Restricted Funding</vt:lpstr>
      <vt:lpstr>One-Time Funds Strategy</vt:lpstr>
      <vt:lpstr>ADA Assumptions</vt:lpstr>
      <vt:lpstr>21-22 ADA Assumptions</vt:lpstr>
      <vt:lpstr>Baseline FTE Assumptions</vt:lpstr>
      <vt:lpstr>Baseline FTE Assumptions for Budgeting</vt:lpstr>
      <vt:lpstr>DRAFT - Baseline LCFF FTE Assumptions</vt:lpstr>
      <vt:lpstr>DRAFT - Baseline SPED FTE Assumptions</vt:lpstr>
      <vt:lpstr>Other positions at AoA</vt:lpstr>
      <vt:lpstr>Deferrals</vt:lpstr>
      <vt:lpstr>Deferrals</vt:lpstr>
      <vt:lpstr>Cashflow</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21-22 Governor’s Budget</dc:title>
  <dc:creator>Stacie Ivery</dc:creator>
  <cp:lastModifiedBy>Microsoft Office User</cp:lastModifiedBy>
  <cp:revision>1</cp:revision>
  <dcterms:created xsi:type="dcterms:W3CDTF">2020-12-15T04:18:19Z</dcterms:created>
  <dcterms:modified xsi:type="dcterms:W3CDTF">2021-01-21T00:37:55Z</dcterms:modified>
</cp:coreProperties>
</file>