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00"/>
    <a:srgbClr val="EFB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2"/>
  </p:normalViewPr>
  <p:slideViewPr>
    <p:cSldViewPr snapToGrid="0" snapToObject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5D296-F941-D746-A7FC-49F4A8D9927E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C3F1-BEED-484C-AB36-799539ABF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729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5D296-F941-D746-A7FC-49F4A8D9927E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C3F1-BEED-484C-AB36-799539ABF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310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5D296-F941-D746-A7FC-49F4A8D9927E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C3F1-BEED-484C-AB36-799539ABF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4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5D296-F941-D746-A7FC-49F4A8D9927E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C3F1-BEED-484C-AB36-799539ABF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09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5D296-F941-D746-A7FC-49F4A8D9927E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C3F1-BEED-484C-AB36-799539ABF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617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5D296-F941-D746-A7FC-49F4A8D9927E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C3F1-BEED-484C-AB36-799539ABF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9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5D296-F941-D746-A7FC-49F4A8D9927E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C3F1-BEED-484C-AB36-799539ABF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274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5D296-F941-D746-A7FC-49F4A8D9927E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C3F1-BEED-484C-AB36-799539ABF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780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5D296-F941-D746-A7FC-49F4A8D9927E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C3F1-BEED-484C-AB36-799539ABF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5D296-F941-D746-A7FC-49F4A8D9927E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C3F1-BEED-484C-AB36-799539ABF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51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5D296-F941-D746-A7FC-49F4A8D9927E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C3F1-BEED-484C-AB36-799539ABF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5D296-F941-D746-A7FC-49F4A8D9927E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6C3F1-BEED-484C-AB36-799539ABF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080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35323"/>
            <a:ext cx="8229600" cy="451999"/>
          </a:xfrm>
        </p:spPr>
        <p:txBody>
          <a:bodyPr lIns="0" tIns="0" rIns="0" bIns="0" anchor="t" anchorCtr="0">
            <a:noAutofit/>
          </a:bodyPr>
          <a:lstStyle/>
          <a:p>
            <a:r>
              <a:rPr lang="en-US" sz="2400" b="1" dirty="0">
                <a:solidFill>
                  <a:srgbClr val="006400"/>
                </a:solidFill>
                <a:cs typeface="Candara"/>
              </a:rPr>
              <a:t>Quick Background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A4D6C21-60C6-3A42-A7FF-740C5D2DFCB1}"/>
              </a:ext>
            </a:extLst>
          </p:cNvPr>
          <p:cNvSpPr/>
          <p:nvPr/>
        </p:nvSpPr>
        <p:spPr>
          <a:xfrm>
            <a:off x="457200" y="457200"/>
            <a:ext cx="8229600" cy="758414"/>
          </a:xfrm>
          <a:prstGeom prst="rect">
            <a:avLst/>
          </a:prstGeom>
          <a:gradFill flip="none" rotWithShape="1">
            <a:gsLst>
              <a:gs pos="0">
                <a:srgbClr val="006400"/>
              </a:gs>
              <a:gs pos="100000">
                <a:schemeClr val="bg1"/>
              </a:gs>
            </a:gsLst>
            <a:lin ang="10800000" scaled="1"/>
            <a:tileRect/>
          </a:gradFill>
          <a:ln>
            <a:solidFill>
              <a:srgbClr val="0064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Alumni Association</a:t>
            </a:r>
          </a:p>
        </p:txBody>
      </p:sp>
      <p:pic>
        <p:nvPicPr>
          <p:cNvPr id="4" name="Picture 3" descr="GreenYellow_2-line.jpg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09" t="-13660" r="-3281" b="-15917"/>
          <a:stretch/>
        </p:blipFill>
        <p:spPr>
          <a:xfrm>
            <a:off x="542569" y="626041"/>
            <a:ext cx="1954008" cy="439383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94EAF34-197E-854D-8D19-B0CB5BFCCF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169009"/>
              </p:ext>
            </p:extLst>
          </p:nvPr>
        </p:nvGraphicFramePr>
        <p:xfrm>
          <a:off x="2122415" y="2771232"/>
          <a:ext cx="4310658" cy="32638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7202">
                  <a:extLst>
                    <a:ext uri="{9D8B030D-6E8A-4147-A177-3AD203B41FA5}">
                      <a16:colId xmlns:a16="http://schemas.microsoft.com/office/drawing/2014/main" val="3367195235"/>
                    </a:ext>
                  </a:extLst>
                </a:gridCol>
                <a:gridCol w="1372405">
                  <a:extLst>
                    <a:ext uri="{9D8B030D-6E8A-4147-A177-3AD203B41FA5}">
                      <a16:colId xmlns:a16="http://schemas.microsoft.com/office/drawing/2014/main" val="3593057535"/>
                    </a:ext>
                  </a:extLst>
                </a:gridCol>
                <a:gridCol w="1011051">
                  <a:extLst>
                    <a:ext uri="{9D8B030D-6E8A-4147-A177-3AD203B41FA5}">
                      <a16:colId xmlns:a16="http://schemas.microsoft.com/office/drawing/2014/main" val="3541426330"/>
                    </a:ext>
                  </a:extLst>
                </a:gridCol>
              </a:tblGrid>
              <a:tr h="32387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Institution</a:t>
                      </a:r>
                      <a:endParaRPr lang="en-US" sz="1800" b="1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Population</a:t>
                      </a:r>
                      <a:endParaRPr lang="en-US" sz="1800" b="1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Opened</a:t>
                      </a:r>
                      <a:endParaRPr lang="en-US" sz="1800" b="1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757958"/>
                  </a:ext>
                </a:extLst>
              </a:tr>
              <a:tr h="336394"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Bridgewater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60,000 +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1840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35973"/>
                  </a:ext>
                </a:extLst>
              </a:tr>
              <a:tr h="323878"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Salem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59,000 +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1854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6275948"/>
                  </a:ext>
                </a:extLst>
              </a:tr>
              <a:tr h="323878"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Fitchburg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BB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45,000 +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BB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1894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B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500455"/>
                  </a:ext>
                </a:extLst>
              </a:tr>
              <a:tr h="323878"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Westfield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37,000 +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1838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0925533"/>
                  </a:ext>
                </a:extLst>
              </a:tr>
              <a:tr h="323878"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Worcester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36,000 +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1874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499459"/>
                  </a:ext>
                </a:extLst>
              </a:tr>
              <a:tr h="323878"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Framingham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40,000 +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1839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9539798"/>
                  </a:ext>
                </a:extLst>
              </a:tr>
              <a:tr h="323878"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MCLA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18,000 +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1894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921451"/>
                  </a:ext>
                </a:extLst>
              </a:tr>
              <a:tr h="323878"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MassArt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12,000 +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1873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4091501"/>
                  </a:ext>
                </a:extLst>
              </a:tr>
              <a:tr h="336394"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Mass Maritime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r>
                        <a:rPr lang="en-US" sz="1800" dirty="0">
                          <a:effectLst/>
                        </a:rPr>
                        <a:t>7,500 +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1891</a:t>
                      </a:r>
                      <a:endParaRPr lang="en-US" sz="1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3056662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1828800" y="2234135"/>
            <a:ext cx="5486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285750" lvl="0" indent="-285750">
              <a:buFont typeface="Wingdings" charset="2"/>
              <a:buChar char="Ø"/>
            </a:pPr>
            <a:r>
              <a:rPr lang="en-US" b="1" dirty="0">
                <a:solidFill>
                  <a:srgbClr val="006400"/>
                </a:solidFill>
              </a:rPr>
              <a:t>Alumni Population by State University’s</a:t>
            </a:r>
            <a:endParaRPr lang="en-US" sz="2000" b="1" dirty="0">
              <a:solidFill>
                <a:srgbClr val="006400"/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223125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35323"/>
            <a:ext cx="8229600" cy="451999"/>
          </a:xfrm>
        </p:spPr>
        <p:txBody>
          <a:bodyPr lIns="0" tIns="0" rIns="0" bIns="0" anchor="t" anchorCtr="0">
            <a:noAutofit/>
          </a:bodyPr>
          <a:lstStyle/>
          <a:p>
            <a:r>
              <a:rPr lang="en-US" sz="2400" b="1" dirty="0">
                <a:solidFill>
                  <a:srgbClr val="006400"/>
                </a:solidFill>
                <a:cs typeface="Candara"/>
              </a:rPr>
              <a:t>New For 2017-2018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A4D6C21-60C6-3A42-A7FF-740C5D2DFCB1}"/>
              </a:ext>
            </a:extLst>
          </p:cNvPr>
          <p:cNvSpPr/>
          <p:nvPr/>
        </p:nvSpPr>
        <p:spPr>
          <a:xfrm>
            <a:off x="457200" y="457200"/>
            <a:ext cx="8229600" cy="758414"/>
          </a:xfrm>
          <a:prstGeom prst="rect">
            <a:avLst/>
          </a:prstGeom>
          <a:gradFill flip="none" rotWithShape="1">
            <a:gsLst>
              <a:gs pos="0">
                <a:srgbClr val="006400"/>
              </a:gs>
              <a:gs pos="100000">
                <a:schemeClr val="bg1"/>
              </a:gs>
            </a:gsLst>
            <a:lin ang="10800000" scaled="1"/>
            <a:tileRect/>
          </a:gradFill>
          <a:ln>
            <a:solidFill>
              <a:srgbClr val="0064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Alumni Association</a:t>
            </a:r>
          </a:p>
        </p:txBody>
      </p:sp>
      <p:pic>
        <p:nvPicPr>
          <p:cNvPr id="4" name="Picture 3" descr="GreenYellow_2-line.jpg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09" t="-13660" r="-3281" b="-15917"/>
          <a:stretch/>
        </p:blipFill>
        <p:spPr>
          <a:xfrm>
            <a:off x="542569" y="626041"/>
            <a:ext cx="1954008" cy="439383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227161" y="1887322"/>
            <a:ext cx="6862195" cy="37394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>
                <a:solidFill>
                  <a:srgbClr val="006400"/>
                </a:solidFill>
              </a:rPr>
              <a:t>Travel Program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/>
              <a:t>Partnering with Collette Travel to start program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/>
              <a:t>Year-long alumni survey to identify top interest travel areas</a:t>
            </a:r>
          </a:p>
          <a:p>
            <a:pPr marL="1714500" lvl="3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Great Britain/Scotland (June 9-18, 2018)</a:t>
            </a:r>
          </a:p>
          <a:p>
            <a:pPr marL="1714500" lvl="3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Italy/Greece</a:t>
            </a:r>
          </a:p>
          <a:p>
            <a:pPr marL="1714500" lvl="3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New Zealand</a:t>
            </a: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>
                <a:solidFill>
                  <a:srgbClr val="006400"/>
                </a:solidFill>
              </a:rPr>
              <a:t>Surveys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/>
              <a:t>Goal of greater engagement/understanding of alumni interests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/>
              <a:t>Engaged Ken Berry ’00, founder and president of </a:t>
            </a:r>
            <a:r>
              <a:rPr lang="en-US" dirty="0" err="1"/>
              <a:t>jibunu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126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35323"/>
            <a:ext cx="8229600" cy="451999"/>
          </a:xfrm>
        </p:spPr>
        <p:txBody>
          <a:bodyPr lIns="0" tIns="0" rIns="0" bIns="0" anchor="t" anchorCtr="0">
            <a:noAutofit/>
          </a:bodyPr>
          <a:lstStyle/>
          <a:p>
            <a:r>
              <a:rPr lang="en-US" sz="2400" b="1" dirty="0">
                <a:solidFill>
                  <a:srgbClr val="006400"/>
                </a:solidFill>
                <a:cs typeface="Candara"/>
              </a:rPr>
              <a:t>New For 2017-2018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A4D6C21-60C6-3A42-A7FF-740C5D2DFCB1}"/>
              </a:ext>
            </a:extLst>
          </p:cNvPr>
          <p:cNvSpPr/>
          <p:nvPr/>
        </p:nvSpPr>
        <p:spPr>
          <a:xfrm>
            <a:off x="457200" y="457200"/>
            <a:ext cx="8229600" cy="758414"/>
          </a:xfrm>
          <a:prstGeom prst="rect">
            <a:avLst/>
          </a:prstGeom>
          <a:gradFill flip="none" rotWithShape="1">
            <a:gsLst>
              <a:gs pos="0">
                <a:srgbClr val="006400"/>
              </a:gs>
              <a:gs pos="100000">
                <a:schemeClr val="bg1"/>
              </a:gs>
            </a:gsLst>
            <a:lin ang="10800000" scaled="1"/>
            <a:tileRect/>
          </a:gradFill>
          <a:ln>
            <a:solidFill>
              <a:srgbClr val="0064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Alumni Association</a:t>
            </a:r>
          </a:p>
        </p:txBody>
      </p:sp>
      <p:pic>
        <p:nvPicPr>
          <p:cNvPr id="4" name="Picture 3" descr="GreenYellow_2-line.jpg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09" t="-13660" r="-3281" b="-15917"/>
          <a:stretch/>
        </p:blipFill>
        <p:spPr>
          <a:xfrm>
            <a:off x="542569" y="626041"/>
            <a:ext cx="1954008" cy="439383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216403" y="2234135"/>
            <a:ext cx="6862195" cy="30469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en-US" b="1" dirty="0">
                <a:solidFill>
                  <a:srgbClr val="006400"/>
                </a:solidFill>
              </a:rPr>
              <a:t>Student Engagement Committee</a:t>
            </a:r>
          </a:p>
          <a:p>
            <a:pPr marL="285750" lvl="0" indent="-285750">
              <a:buFont typeface="Wingdings" pitchFamily="2" charset="2"/>
              <a:buChar char="Ø"/>
            </a:pPr>
            <a:endParaRPr lang="en-US" b="1" dirty="0">
              <a:solidFill>
                <a:srgbClr val="006400"/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US" b="1" dirty="0">
                <a:solidFill>
                  <a:srgbClr val="006400"/>
                </a:solidFill>
              </a:rPr>
              <a:t>Alumni Mentor Program</a:t>
            </a:r>
          </a:p>
          <a:p>
            <a:pPr marL="285750" lvl="0" indent="-285750">
              <a:buFont typeface="Wingdings" pitchFamily="2" charset="2"/>
              <a:buChar char="Ø"/>
            </a:pPr>
            <a:endParaRPr lang="en-US" b="1" dirty="0">
              <a:solidFill>
                <a:srgbClr val="006400"/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US" b="1" dirty="0">
                <a:solidFill>
                  <a:srgbClr val="006400"/>
                </a:solidFill>
              </a:rPr>
              <a:t>Athletics Relationship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/>
              <a:t>Seven sport-specific alumni events this fall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/>
              <a:t>Two schedule for January/February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/>
              <a:t>Engaging more than 300 alumni and friends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/>
              <a:t>Day of Giving - Go Falcons Challenge</a:t>
            </a:r>
          </a:p>
        </p:txBody>
      </p:sp>
    </p:spTree>
    <p:extLst>
      <p:ext uri="{BB962C8B-B14F-4D97-AF65-F5344CB8AC3E}">
        <p14:creationId xmlns:p14="http://schemas.microsoft.com/office/powerpoint/2010/main" val="1347054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138</Words>
  <Application>Microsoft Office PowerPoint</Application>
  <PresentationFormat>On-screen Show (4:3)</PresentationFormat>
  <Paragraphs>55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Candara</vt:lpstr>
      <vt:lpstr>Times New Roman</vt:lpstr>
      <vt:lpstr>Wingdings</vt:lpstr>
      <vt:lpstr>Office Theme</vt:lpstr>
      <vt:lpstr>Quick Background</vt:lpstr>
      <vt:lpstr>New For 2017-2018</vt:lpstr>
      <vt:lpstr>New For 2017-2018</vt:lpstr>
    </vt:vector>
  </TitlesOfParts>
  <Company>FItchburg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Objectives:</dc:title>
  <dc:creator>Christopher Hendry</dc:creator>
  <cp:lastModifiedBy>Gail Doiron</cp:lastModifiedBy>
  <cp:revision>15</cp:revision>
  <dcterms:created xsi:type="dcterms:W3CDTF">2014-08-20T18:53:14Z</dcterms:created>
  <dcterms:modified xsi:type="dcterms:W3CDTF">2018-01-23T19:24:12Z</dcterms:modified>
</cp:coreProperties>
</file>