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3" r:id="rId2"/>
    <p:sldId id="299" r:id="rId3"/>
    <p:sldId id="300" r:id="rId4"/>
    <p:sldId id="274" r:id="rId5"/>
    <p:sldId id="301" r:id="rId6"/>
    <p:sldId id="302" r:id="rId7"/>
    <p:sldId id="305" r:id="rId8"/>
    <p:sldId id="303" r:id="rId9"/>
    <p:sldId id="306" r:id="rId10"/>
    <p:sldId id="304" r:id="rId11"/>
    <p:sldId id="307" r:id="rId12"/>
    <p:sldId id="298"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6744" autoAdjust="0"/>
  </p:normalViewPr>
  <p:slideViewPr>
    <p:cSldViewPr>
      <p:cViewPr varScale="1">
        <p:scale>
          <a:sx n="68" d="100"/>
          <a:sy n="68" d="100"/>
        </p:scale>
        <p:origin x="52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StaffHomesFS\Users\acardelle\Copy%20of%20Summary%20ChartCC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Sheet1!$C$4</c:f>
              <c:strCache>
                <c:ptCount val="1"/>
                <c:pt idx="0">
                  <c:v>Cost of recruiting one student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Sheet1!$D$4</c:f>
              <c:numCache>
                <c:formatCode>"$"#,##0_);[Red]\("$"#,##0\)</c:formatCode>
                <c:ptCount val="1"/>
                <c:pt idx="0">
                  <c:v>462</c:v>
                </c:pt>
              </c:numCache>
            </c:numRef>
          </c:val>
          <c:extLst>
            <c:ext xmlns:c16="http://schemas.microsoft.com/office/drawing/2014/chart" uri="{C3380CC4-5D6E-409C-BE32-E72D297353CC}">
              <c16:uniqueId val="{00000000-3AB6-4294-B708-FF7E17698B76}"/>
            </c:ext>
          </c:extLst>
        </c:ser>
        <c:ser>
          <c:idx val="1"/>
          <c:order val="1"/>
          <c:tx>
            <c:strRef>
              <c:f>Sheet1!$C$5</c:f>
              <c:strCache>
                <c:ptCount val="1"/>
                <c:pt idx="0">
                  <c:v>Cost of retaining one student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Sheet1!$D$5</c:f>
              <c:numCache>
                <c:formatCode>"$"#,##0.00_);[Red]\("$"#,##0.00\)</c:formatCode>
                <c:ptCount val="1"/>
                <c:pt idx="0">
                  <c:v>115.5</c:v>
                </c:pt>
              </c:numCache>
            </c:numRef>
          </c:val>
          <c:extLst>
            <c:ext xmlns:c16="http://schemas.microsoft.com/office/drawing/2014/chart" uri="{C3380CC4-5D6E-409C-BE32-E72D297353CC}">
              <c16:uniqueId val="{00000001-3AB6-4294-B708-FF7E17698B76}"/>
            </c:ext>
          </c:extLst>
        </c:ser>
        <c:dLbls>
          <c:dLblPos val="inEnd"/>
          <c:showLegendKey val="0"/>
          <c:showVal val="1"/>
          <c:showCatName val="0"/>
          <c:showSerName val="0"/>
          <c:showPercent val="0"/>
          <c:showBubbleSize val="0"/>
        </c:dLbls>
        <c:gapWidth val="65"/>
        <c:axId val="426461456"/>
        <c:axId val="426457192"/>
      </c:barChart>
      <c:catAx>
        <c:axId val="4264614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26457192"/>
        <c:crosses val="autoZero"/>
        <c:auto val="1"/>
        <c:lblAlgn val="ctr"/>
        <c:lblOffset val="100"/>
        <c:noMultiLvlLbl val="0"/>
      </c:catAx>
      <c:valAx>
        <c:axId val="4264571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4264614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Students Enrolled in Fifteen</a:t>
            </a:r>
            <a:r>
              <a:rPr lang="en-US" sz="1800" baseline="0"/>
              <a:t> Credits </a:t>
            </a:r>
          </a:p>
          <a:p>
            <a:pPr>
              <a:defRPr sz="1800"/>
            </a:pPr>
            <a:r>
              <a:rPr lang="en-US" sz="1800" baseline="0"/>
              <a:t>First Semester</a:t>
            </a:r>
            <a:endParaRPr lang="en-US" sz="1800"/>
          </a:p>
        </c:rich>
      </c:tx>
      <c:layout>
        <c:manualLayout>
          <c:xMode val="edge"/>
          <c:yMode val="edge"/>
          <c:x val="0.1668149215140084"/>
          <c:y val="1.32056761531484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Percentage Attempted Full Load</c:v>
                </c:pt>
              </c:strCache>
            </c:strRef>
          </c:tx>
          <c:spPr>
            <a:ln w="57150"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FA 11</c:v>
                </c:pt>
                <c:pt idx="1">
                  <c:v>FA 12</c:v>
                </c:pt>
                <c:pt idx="2">
                  <c:v>FA 13</c:v>
                </c:pt>
                <c:pt idx="3">
                  <c:v>FA 14</c:v>
                </c:pt>
                <c:pt idx="4">
                  <c:v>FA 15</c:v>
                </c:pt>
                <c:pt idx="5">
                  <c:v>FA 16</c:v>
                </c:pt>
              </c:strCache>
            </c:strRef>
          </c:cat>
          <c:val>
            <c:numRef>
              <c:f>Sheet1!$B$2:$G$2</c:f>
              <c:numCache>
                <c:formatCode>0%</c:formatCode>
                <c:ptCount val="6"/>
                <c:pt idx="0">
                  <c:v>0.75</c:v>
                </c:pt>
                <c:pt idx="1">
                  <c:v>0.79</c:v>
                </c:pt>
                <c:pt idx="2">
                  <c:v>0.84</c:v>
                </c:pt>
                <c:pt idx="3">
                  <c:v>0.84</c:v>
                </c:pt>
                <c:pt idx="4">
                  <c:v>0.89</c:v>
                </c:pt>
                <c:pt idx="5">
                  <c:v>0.91</c:v>
                </c:pt>
              </c:numCache>
            </c:numRef>
          </c:val>
          <c:smooth val="0"/>
          <c:extLst>
            <c:ext xmlns:c16="http://schemas.microsoft.com/office/drawing/2014/chart" uri="{C3380CC4-5D6E-409C-BE32-E72D297353CC}">
              <c16:uniqueId val="{00000000-9CD0-4FEF-AD86-50B007610227}"/>
            </c:ext>
          </c:extLst>
        </c:ser>
        <c:ser>
          <c:idx val="1"/>
          <c:order val="1"/>
          <c:tx>
            <c:strRef>
              <c:f>Sheet1!#REF!</c:f>
              <c:strCache>
                <c:ptCount val="1"/>
                <c:pt idx="0">
                  <c:v>#REF!</c:v>
                </c:pt>
              </c:strCache>
            </c:strRef>
          </c:tx>
          <c:spPr>
            <a:ln w="28575" cap="rnd">
              <a:solidFill>
                <a:schemeClr val="accent2"/>
              </a:solidFill>
              <a:round/>
            </a:ln>
            <a:effectLst/>
          </c:spPr>
          <c:marker>
            <c:symbol val="none"/>
          </c:marker>
          <c:cat>
            <c:strRef>
              <c:f>Sheet1!$B$1:$G$1</c:f>
              <c:strCache>
                <c:ptCount val="6"/>
                <c:pt idx="0">
                  <c:v>FA 11</c:v>
                </c:pt>
                <c:pt idx="1">
                  <c:v>FA 12</c:v>
                </c:pt>
                <c:pt idx="2">
                  <c:v>FA 13</c:v>
                </c:pt>
                <c:pt idx="3">
                  <c:v>FA 14</c:v>
                </c:pt>
                <c:pt idx="4">
                  <c:v>FA 15</c:v>
                </c:pt>
                <c:pt idx="5">
                  <c:v>FA 16</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9CD0-4FEF-AD86-50B007610227}"/>
            </c:ext>
          </c:extLst>
        </c:ser>
        <c:dLbls>
          <c:showLegendKey val="0"/>
          <c:showVal val="0"/>
          <c:showCatName val="0"/>
          <c:showSerName val="0"/>
          <c:showPercent val="0"/>
          <c:showBubbleSize val="0"/>
        </c:dLbls>
        <c:smooth val="0"/>
        <c:axId val="377746904"/>
        <c:axId val="377747688"/>
      </c:lineChart>
      <c:catAx>
        <c:axId val="377746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7747688"/>
        <c:crosses val="autoZero"/>
        <c:auto val="1"/>
        <c:lblAlgn val="ctr"/>
        <c:lblOffset val="100"/>
        <c:noMultiLvlLbl val="0"/>
      </c:catAx>
      <c:valAx>
        <c:axId val="3777476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77746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en-US"/>
              <a:t>Fall 2016 Cohort Retention  </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noFill/>
            <a:ln w="25400" cap="flat" cmpd="sng" algn="ctr">
              <a:solidFill>
                <a:srgbClr val="F7964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Sheet1!$G$11:$G$12</c:f>
              <c:strCache>
                <c:ptCount val="2"/>
                <c:pt idx="0">
                  <c:v>Attempted 15+ credits </c:v>
                </c:pt>
                <c:pt idx="1">
                  <c:v>Attempted 12-14 credits</c:v>
                </c:pt>
              </c:strCache>
            </c:strRef>
          </c:cat>
          <c:val>
            <c:numRef>
              <c:f>Sheet1!$H$11:$H$12</c:f>
              <c:numCache>
                <c:formatCode>0%</c:formatCode>
                <c:ptCount val="2"/>
                <c:pt idx="0">
                  <c:v>0.93400000000000005</c:v>
                </c:pt>
                <c:pt idx="1">
                  <c:v>0.84499999999999997</c:v>
                </c:pt>
              </c:numCache>
            </c:numRef>
          </c:val>
          <c:extLst>
            <c:ext xmlns:c16="http://schemas.microsoft.com/office/drawing/2014/chart" uri="{C3380CC4-5D6E-409C-BE32-E72D297353CC}">
              <c16:uniqueId val="{00000000-3F66-445A-9F43-426CEA632423}"/>
            </c:ext>
          </c:extLst>
        </c:ser>
        <c:dLbls>
          <c:dLblPos val="inEnd"/>
          <c:showLegendKey val="0"/>
          <c:showVal val="1"/>
          <c:showCatName val="0"/>
          <c:showSerName val="0"/>
          <c:showPercent val="0"/>
          <c:showBubbleSize val="0"/>
        </c:dLbls>
        <c:gapWidth val="227"/>
        <c:overlap val="-48"/>
        <c:axId val="548573648"/>
        <c:axId val="548571680"/>
      </c:barChart>
      <c:catAx>
        <c:axId val="54857364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548571680"/>
        <c:crosses val="autoZero"/>
        <c:auto val="1"/>
        <c:lblAlgn val="ctr"/>
        <c:lblOffset val="100"/>
        <c:noMultiLvlLbl val="0"/>
      </c:catAx>
      <c:valAx>
        <c:axId val="548571680"/>
        <c:scaling>
          <c:orientation val="minMax"/>
        </c:scaling>
        <c:delete val="1"/>
        <c:axPos val="b"/>
        <c:title>
          <c:tx>
            <c:rich>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r>
                  <a:rPr lang="en-US" sz="1400"/>
                  <a:t>Fall to Spring Retention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title>
        <c:numFmt formatCode="0%" sourceLinked="1"/>
        <c:majorTickMark val="none"/>
        <c:minorTickMark val="none"/>
        <c:tickLblPos val="nextTo"/>
        <c:crossAx val="548573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FALL 2016 Freshmen Cohort Retention Rates</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1"/>
          <c:order val="1"/>
          <c:tx>
            <c:strRef>
              <c:f>Sheet2!$A$4</c:f>
              <c:strCache>
                <c:ptCount val="1"/>
                <c:pt idx="0">
                  <c:v>Fall 15</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Sheet2!$B$1:$D$2</c:f>
              <c:strCache>
                <c:ptCount val="3"/>
                <c:pt idx="0">
                  <c:v>Basic Math </c:v>
                </c:pt>
                <c:pt idx="1">
                  <c:v>Overall Cohort</c:v>
                </c:pt>
                <c:pt idx="2">
                  <c:v>Math with                                                          Co-Requisite</c:v>
                </c:pt>
              </c:strCache>
            </c:strRef>
          </c:cat>
          <c:val>
            <c:numRef>
              <c:f>Sheet2!$B$4:$D$4</c:f>
              <c:numCache>
                <c:formatCode>0.0%</c:formatCode>
                <c:ptCount val="3"/>
                <c:pt idx="0">
                  <c:v>0.69399999999999995</c:v>
                </c:pt>
                <c:pt idx="1">
                  <c:v>0.749</c:v>
                </c:pt>
                <c:pt idx="2">
                  <c:v>0.86899999999999999</c:v>
                </c:pt>
              </c:numCache>
            </c:numRef>
          </c:val>
          <c:extLst>
            <c:ext xmlns:c16="http://schemas.microsoft.com/office/drawing/2014/chart" uri="{C3380CC4-5D6E-409C-BE32-E72D297353CC}">
              <c16:uniqueId val="{00000000-4CD8-442A-86C9-DF3D35DB06A2}"/>
            </c:ext>
          </c:extLst>
        </c:ser>
        <c:dLbls>
          <c:dLblPos val="inEnd"/>
          <c:showLegendKey val="0"/>
          <c:showVal val="1"/>
          <c:showCatName val="0"/>
          <c:showSerName val="0"/>
          <c:showPercent val="0"/>
          <c:showBubbleSize val="0"/>
        </c:dLbls>
        <c:gapWidth val="41"/>
        <c:axId val="441008000"/>
        <c:axId val="544785072"/>
        <c:extLst>
          <c:ext xmlns:c15="http://schemas.microsoft.com/office/drawing/2012/chart" uri="{02D57815-91ED-43cb-92C2-25804820EDAC}">
            <c15:filteredBarSeries>
              <c15:ser>
                <c:idx val="0"/>
                <c:order val="0"/>
                <c:tx>
                  <c:strRef>
                    <c:extLst>
                      <c:ext uri="{02D57815-91ED-43cb-92C2-25804820EDAC}">
                        <c15:formulaRef>
                          <c15:sqref>Sheet2!$A$3</c15:sqref>
                        </c15:formulaRef>
                      </c:ext>
                    </c:extLst>
                    <c:strCache>
                      <c:ptCount val="1"/>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Sheet2!$B$1:$D$2</c15:sqref>
                        </c15:formulaRef>
                      </c:ext>
                    </c:extLst>
                    <c:strCache>
                      <c:ptCount val="3"/>
                      <c:pt idx="0">
                        <c:v>Basic Math </c:v>
                      </c:pt>
                      <c:pt idx="1">
                        <c:v>Overall Cohort</c:v>
                      </c:pt>
                      <c:pt idx="2">
                        <c:v>Math with                                                          Co-Requisite</c:v>
                      </c:pt>
                    </c:strCache>
                  </c:strRef>
                </c:cat>
                <c:val>
                  <c:numRef>
                    <c:extLst>
                      <c:ext uri="{02D57815-91ED-43cb-92C2-25804820EDAC}">
                        <c15:formulaRef>
                          <c15:sqref>Sheet2!$B$3:$D$3</c15:sqref>
                        </c15:formulaRef>
                      </c:ext>
                    </c:extLst>
                    <c:numCache>
                      <c:formatCode>General</c:formatCode>
                      <c:ptCount val="3"/>
                    </c:numCache>
                  </c:numRef>
                </c:val>
                <c:extLst>
                  <c:ext xmlns:c16="http://schemas.microsoft.com/office/drawing/2014/chart" uri="{C3380CC4-5D6E-409C-BE32-E72D297353CC}">
                    <c16:uniqueId val="{00000001-4CD8-442A-86C9-DF3D35DB06A2}"/>
                  </c:ext>
                </c:extLst>
              </c15:ser>
            </c15:filteredBarSeries>
          </c:ext>
        </c:extLst>
      </c:barChart>
      <c:catAx>
        <c:axId val="441008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en-US"/>
          </a:p>
        </c:txPr>
        <c:crossAx val="544785072"/>
        <c:crosses val="autoZero"/>
        <c:auto val="1"/>
        <c:lblAlgn val="ctr"/>
        <c:lblOffset val="100"/>
        <c:noMultiLvlLbl val="0"/>
      </c:catAx>
      <c:valAx>
        <c:axId val="544785072"/>
        <c:scaling>
          <c:orientation val="minMax"/>
        </c:scaling>
        <c:delete val="1"/>
        <c:axPos val="l"/>
        <c:numFmt formatCode="0.0%" sourceLinked="1"/>
        <c:majorTickMark val="none"/>
        <c:minorTickMark val="none"/>
        <c:tickLblPos val="nextTo"/>
        <c:crossAx val="44100800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Retention Rates</a:t>
            </a:r>
          </a:p>
        </c:rich>
      </c:tx>
      <c:layout>
        <c:manualLayout>
          <c:xMode val="edge"/>
          <c:yMode val="edge"/>
          <c:x val="0.37508333333333332"/>
          <c:y val="2.7777777777777776E-2"/>
        </c:manualLayout>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'Retention Rates'!$B$1</c:f>
              <c:strCache>
                <c:ptCount val="1"/>
                <c:pt idx="0">
                  <c:v>Retention Rate</c:v>
                </c:pt>
              </c:strCache>
            </c:strRef>
          </c:tx>
          <c:spPr>
            <a:ln w="25400" cap="rnd">
              <a:solidFill>
                <a:schemeClr val="lt1"/>
              </a:solidFill>
              <a:round/>
            </a:ln>
            <a:effectLst>
              <a:outerShdw dist="25400" dir="2700000" algn="tl" rotWithShape="0">
                <a:schemeClr val="accent6"/>
              </a:outerShdw>
            </a:effectLst>
          </c:spPr>
          <c:marker>
            <c:symbol val="none"/>
          </c:marker>
          <c:dLbls>
            <c:spPr>
              <a:solidFill>
                <a:schemeClr val="bg2">
                  <a:lumMod val="75000"/>
                </a:scheme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6">
                          <a:lumMod val="60000"/>
                          <a:lumOff val="40000"/>
                        </a:schemeClr>
                      </a:solidFill>
                    </a:ln>
                    <a:effectLst/>
                  </c:spPr>
                </c15:leaderLines>
              </c:ext>
            </c:extLst>
          </c:dLbls>
          <c:cat>
            <c:numRef>
              <c:f>'Retention Rates'!$A$2:$A$4</c:f>
              <c:numCache>
                <c:formatCode>General</c:formatCode>
                <c:ptCount val="3"/>
                <c:pt idx="0">
                  <c:v>2014</c:v>
                </c:pt>
                <c:pt idx="1">
                  <c:v>2015</c:v>
                </c:pt>
                <c:pt idx="2">
                  <c:v>2016</c:v>
                </c:pt>
              </c:numCache>
            </c:numRef>
          </c:cat>
          <c:val>
            <c:numRef>
              <c:f>'Retention Rates'!$B$2:$B$4</c:f>
              <c:numCache>
                <c:formatCode>0.0%</c:formatCode>
                <c:ptCount val="3"/>
                <c:pt idx="0">
                  <c:v>0.75</c:v>
                </c:pt>
                <c:pt idx="1">
                  <c:v>0.752</c:v>
                </c:pt>
                <c:pt idx="2">
                  <c:v>0.78500000000000003</c:v>
                </c:pt>
              </c:numCache>
            </c:numRef>
          </c:val>
          <c:smooth val="0"/>
          <c:extLst>
            <c:ext xmlns:c16="http://schemas.microsoft.com/office/drawing/2014/chart" uri="{C3380CC4-5D6E-409C-BE32-E72D297353CC}">
              <c16:uniqueId val="{00000000-4640-44D3-B304-4C747AF15D5D}"/>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212453592"/>
        <c:axId val="128202232"/>
      </c:lineChart>
      <c:catAx>
        <c:axId val="21245359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r>
                  <a:rPr lang="en-US" sz="1200"/>
                  <a:t>Entering Fall Cohort</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30" baseline="0">
                <a:solidFill>
                  <a:schemeClr val="lt1"/>
                </a:solidFill>
                <a:latin typeface="+mn-lt"/>
                <a:ea typeface="+mn-ea"/>
                <a:cs typeface="+mn-cs"/>
              </a:defRPr>
            </a:pPr>
            <a:endParaRPr lang="en-US"/>
          </a:p>
        </c:txPr>
        <c:crossAx val="128202232"/>
        <c:crossesAt val="0"/>
        <c:auto val="1"/>
        <c:lblAlgn val="ctr"/>
        <c:lblOffset val="100"/>
        <c:noMultiLvlLbl val="0"/>
      </c:catAx>
      <c:valAx>
        <c:axId val="128202232"/>
        <c:scaling>
          <c:orientation val="minMax"/>
          <c:max val="1"/>
          <c:min val="0"/>
        </c:scaling>
        <c:delete val="1"/>
        <c:axPos val="l"/>
        <c:numFmt formatCode="0.0%" sourceLinked="1"/>
        <c:majorTickMark val="none"/>
        <c:minorTickMark val="none"/>
        <c:tickLblPos val="nextTo"/>
        <c:crossAx val="212453592"/>
        <c:crosses val="autoZero"/>
        <c:crossBetween val="between"/>
      </c:valAx>
      <c:spPr>
        <a:noFill/>
        <a:ln>
          <a:noFill/>
        </a:ln>
        <a:effectLst/>
      </c:spPr>
    </c:plotArea>
    <c:plotVisOnly val="1"/>
    <c:dispBlanksAs val="gap"/>
    <c:showDLblsOverMax val="0"/>
  </c:chart>
  <c:spPr>
    <a:solidFill>
      <a:schemeClr val="bg2">
        <a:lumMod val="75000"/>
      </a:schemeClr>
    </a:solidFill>
    <a:ln w="9525" cap="flat" cmpd="sng" algn="ctr">
      <a:solidFill>
        <a:schemeClr val="tx2">
          <a:lumMod val="40000"/>
          <a:lumOff val="60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E56BAC-D529-40B2-B37A-D423EA5EE35D}" type="datetimeFigureOut">
              <a:rPr lang="en-US" smtClean="0"/>
              <a:t>11/13/2017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456A25-75E8-49AC-A4DE-E88282944151}" type="slidenum">
              <a:rPr lang="en-US" smtClean="0"/>
              <a:t>‹#›</a:t>
            </a:fld>
            <a:endParaRPr lang="en-US"/>
          </a:p>
        </p:txBody>
      </p:sp>
    </p:spTree>
    <p:extLst>
      <p:ext uri="{BB962C8B-B14F-4D97-AF65-F5344CB8AC3E}">
        <p14:creationId xmlns:p14="http://schemas.microsoft.com/office/powerpoint/2010/main" val="247952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thank you for being here this morning and welcoming you back,</a:t>
            </a:r>
            <a:r>
              <a:rPr lang="en-US" baseline="0" dirty="0" smtClean="0"/>
              <a:t> its nice to see the campus come back to life .  </a:t>
            </a:r>
          </a:p>
          <a:p>
            <a:endParaRPr lang="en-US" baseline="0" dirty="0" smtClean="0"/>
          </a:p>
          <a:p>
            <a:r>
              <a:rPr lang="en-US" baseline="0" dirty="0" smtClean="0"/>
              <a:t>So today we are tackling I think a topic in higher education that is of continued discussion and which really  I think has limited pre-established blueprints and that is DE and online learning.   While I know there are best practices out there, I think every institution has to find its way through this component of higher ed. </a:t>
            </a:r>
          </a:p>
          <a:p>
            <a:endParaRPr lang="en-US" baseline="0" dirty="0" smtClean="0"/>
          </a:p>
          <a:p>
            <a:r>
              <a:rPr lang="en-US" baseline="0" dirty="0" smtClean="0"/>
              <a:t>Its also an area that Fitchburg state has done very well in and has positioned itself to grow even stronger over the next few years.  But one of the components that I think is important to do, and which you though was important to do because it was in the strategic plan is to have discussions on the role of DE and OL at an institution.   And that is what we would like to do again.  </a:t>
            </a:r>
          </a:p>
          <a:p>
            <a:endParaRPr lang="en-US" baseline="0" dirty="0" smtClean="0"/>
          </a:p>
          <a:p>
            <a:r>
              <a:rPr lang="en-US" baseline="0" dirty="0" smtClean="0"/>
              <a:t>And under the coordination of Cathy Canney I think we have put together a very good day concluding with an open forum at the end of the day to </a:t>
            </a:r>
            <a:r>
              <a:rPr lang="en-US" baseline="0" dirty="0" err="1" smtClean="0"/>
              <a:t>dicuss</a:t>
            </a:r>
            <a:r>
              <a:rPr lang="en-US" baseline="0" dirty="0" smtClean="0"/>
              <a:t> some of the </a:t>
            </a:r>
            <a:r>
              <a:rPr lang="en-US" baseline="0" dirty="0" err="1" smtClean="0"/>
              <a:t>sisues</a:t>
            </a:r>
            <a:r>
              <a:rPr lang="en-US" baseline="0" dirty="0" smtClean="0"/>
              <a:t> that arise throughout the day. So I ask you to stick around for that last session.</a:t>
            </a:r>
          </a:p>
          <a:p>
            <a:endParaRPr lang="en-US" baseline="0" dirty="0" smtClean="0"/>
          </a:p>
          <a:p>
            <a:r>
              <a:rPr lang="en-US" baseline="0" dirty="0" smtClean="0"/>
              <a:t>But before we get on with the day’s topic I wanted to catch you up with what we have been able to accomplish this past year and what we plan to move forward on this coming year.</a:t>
            </a:r>
            <a:endParaRPr lang="en-US" dirty="0" smtClean="0"/>
          </a:p>
        </p:txBody>
      </p:sp>
      <p:sp>
        <p:nvSpPr>
          <p:cNvPr id="4" name="Slide Number Placeholder 3"/>
          <p:cNvSpPr>
            <a:spLocks noGrp="1"/>
          </p:cNvSpPr>
          <p:nvPr>
            <p:ph type="sldNum" sz="quarter" idx="10"/>
          </p:nvPr>
        </p:nvSpPr>
        <p:spPr/>
        <p:txBody>
          <a:bodyPr/>
          <a:lstStyle/>
          <a:p>
            <a:fld id="{62456A25-75E8-49AC-A4DE-E88282944151}" type="slidenum">
              <a:rPr lang="en-US" smtClean="0"/>
              <a:t>1</a:t>
            </a:fld>
            <a:endParaRPr lang="en-US"/>
          </a:p>
        </p:txBody>
      </p:sp>
    </p:spTree>
    <p:extLst>
      <p:ext uri="{BB962C8B-B14F-4D97-AF65-F5344CB8AC3E}">
        <p14:creationId xmlns:p14="http://schemas.microsoft.com/office/powerpoint/2010/main" val="293509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was</a:t>
            </a:r>
            <a:r>
              <a:rPr lang="en-US" baseline="0" dirty="0" smtClean="0"/>
              <a:t> the development of the academic affairs and for us that meant the hiring of four new deans</a:t>
            </a:r>
          </a:p>
          <a:p>
            <a:endParaRPr lang="en-US" baseline="0" dirty="0" smtClean="0"/>
          </a:p>
          <a:p>
            <a:r>
              <a:rPr lang="en-US" baseline="0" dirty="0" smtClean="0"/>
              <a:t>John </a:t>
            </a:r>
            <a:r>
              <a:rPr lang="en-US" baseline="0" dirty="0" err="1" smtClean="0"/>
              <a:t>Schlaumlofell</a:t>
            </a:r>
            <a:endParaRPr lang="en-US" baseline="0" dirty="0" smtClean="0"/>
          </a:p>
          <a:p>
            <a:r>
              <a:rPr lang="en-US" baseline="0" dirty="0" smtClean="0"/>
              <a:t>France </a:t>
            </a:r>
            <a:r>
              <a:rPr lang="en-US" baseline="0" dirty="0" err="1" smtClean="0"/>
              <a:t>Barracelli</a:t>
            </a:r>
            <a:endParaRPr lang="en-US" baseline="0" dirty="0" smtClean="0"/>
          </a:p>
          <a:p>
            <a:r>
              <a:rPr lang="en-US" baseline="0" dirty="0" smtClean="0"/>
              <a:t>Becky Coper-Glenz</a:t>
            </a:r>
          </a:p>
          <a:p>
            <a:endParaRPr lang="en-US" baseline="0" dirty="0" smtClean="0"/>
          </a:p>
          <a:p>
            <a:r>
              <a:rPr lang="en-US" baseline="0" dirty="0" smtClean="0"/>
              <a:t>Its also meant hiring new director of assessment – Merri </a:t>
            </a:r>
          </a:p>
          <a:p>
            <a:endParaRPr lang="en-US" baseline="0" dirty="0" smtClean="0"/>
          </a:p>
          <a:p>
            <a:r>
              <a:rPr lang="en-US" baseline="0" dirty="0" smtClean="0"/>
              <a:t>A new director of tutoring -  Chris Coffin</a:t>
            </a:r>
          </a:p>
          <a:p>
            <a:endParaRPr lang="en-US" baseline="0" dirty="0" smtClean="0"/>
          </a:p>
          <a:p>
            <a:r>
              <a:rPr lang="en-US" baseline="0" dirty="0" smtClean="0"/>
              <a:t>A new coordinator of accelerated online programs </a:t>
            </a:r>
            <a:r>
              <a:rPr lang="en-US" baseline="0" dirty="0" err="1" smtClean="0"/>
              <a:t>Nicle</a:t>
            </a:r>
            <a:r>
              <a:rPr lang="en-US" baseline="0" dirty="0" smtClean="0"/>
              <a:t> </a:t>
            </a:r>
            <a:r>
              <a:rPr lang="en-US" baseline="0" dirty="0" err="1" smtClean="0"/>
              <a:t>Chemis</a:t>
            </a:r>
            <a:endParaRPr lang="en-US" baseline="0" dirty="0" smtClean="0"/>
          </a:p>
          <a:p>
            <a:endParaRPr lang="en-US" baseline="0" dirty="0" smtClean="0"/>
          </a:p>
          <a:p>
            <a:r>
              <a:rPr lang="en-US" baseline="0" dirty="0" smtClean="0"/>
              <a:t>19 faculty searches </a:t>
            </a:r>
          </a:p>
          <a:p>
            <a:endParaRPr lang="en-US" baseline="0" dirty="0" smtClean="0"/>
          </a:p>
          <a:p>
            <a:endParaRPr lang="en-US" baseline="0" dirty="0" smtClean="0"/>
          </a:p>
          <a:p>
            <a:r>
              <a:rPr lang="en-US" baseline="0" dirty="0" smtClean="0"/>
              <a:t>We continue with this process this year with a search for </a:t>
            </a:r>
            <a:r>
              <a:rPr lang="en-US" baseline="0" dirty="0" err="1" smtClean="0"/>
              <a:t>admissons</a:t>
            </a:r>
            <a:r>
              <a:rPr lang="en-US" baseline="0" dirty="0" smtClean="0"/>
              <a:t> director, director of the DE office, executive director of the library and a Dean for Business and Tech. and about 5-7 faculty searches.</a:t>
            </a:r>
          </a:p>
          <a:p>
            <a:endParaRPr lang="en-US" dirty="0"/>
          </a:p>
        </p:txBody>
      </p:sp>
      <p:sp>
        <p:nvSpPr>
          <p:cNvPr id="4" name="Slide Number Placeholder 3"/>
          <p:cNvSpPr>
            <a:spLocks noGrp="1"/>
          </p:cNvSpPr>
          <p:nvPr>
            <p:ph type="sldNum" sz="quarter" idx="10"/>
          </p:nvPr>
        </p:nvSpPr>
        <p:spPr/>
        <p:txBody>
          <a:bodyPr/>
          <a:lstStyle/>
          <a:p>
            <a:fld id="{62456A25-75E8-49AC-A4DE-E88282944151}" type="slidenum">
              <a:rPr lang="en-US" smtClean="0"/>
              <a:t>4</a:t>
            </a:fld>
            <a:endParaRPr lang="en-US"/>
          </a:p>
        </p:txBody>
      </p:sp>
    </p:spTree>
    <p:extLst>
      <p:ext uri="{BB962C8B-B14F-4D97-AF65-F5344CB8AC3E}">
        <p14:creationId xmlns:p14="http://schemas.microsoft.com/office/powerpoint/2010/main" val="124932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 this incoming class, this is a picture of them here yesterday at the end of the day yesterday as they checked</a:t>
            </a:r>
            <a:r>
              <a:rPr lang="en-US" baseline="0" dirty="0" smtClean="0"/>
              <a:t> in.  This group is more diverse than there predecessors and 42% are first generation </a:t>
            </a:r>
            <a:endParaRPr lang="en-US" dirty="0"/>
          </a:p>
        </p:txBody>
      </p:sp>
      <p:sp>
        <p:nvSpPr>
          <p:cNvPr id="4" name="Slide Number Placeholder 3"/>
          <p:cNvSpPr>
            <a:spLocks noGrp="1"/>
          </p:cNvSpPr>
          <p:nvPr>
            <p:ph type="sldNum" sz="quarter" idx="10"/>
          </p:nvPr>
        </p:nvSpPr>
        <p:spPr/>
        <p:txBody>
          <a:bodyPr/>
          <a:lstStyle/>
          <a:p>
            <a:fld id="{62456A25-75E8-49AC-A4DE-E88282944151}" type="slidenum">
              <a:rPr lang="en-US" smtClean="0"/>
              <a:t>12</a:t>
            </a:fld>
            <a:endParaRPr lang="en-US"/>
          </a:p>
        </p:txBody>
      </p:sp>
    </p:spTree>
    <p:extLst>
      <p:ext uri="{BB962C8B-B14F-4D97-AF65-F5344CB8AC3E}">
        <p14:creationId xmlns:p14="http://schemas.microsoft.com/office/powerpoint/2010/main" val="207877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6CEA0-4F00-4DA7-9FE6-91DB5CFF6E32}"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F05F7-F75A-410D-9BF0-C483297DA377}" type="slidenum">
              <a:rPr lang="en-US" smtClean="0"/>
              <a:t>‹#›</a:t>
            </a:fld>
            <a:endParaRPr lang="en-US"/>
          </a:p>
        </p:txBody>
      </p:sp>
    </p:spTree>
    <p:extLst>
      <p:ext uri="{BB962C8B-B14F-4D97-AF65-F5344CB8AC3E}">
        <p14:creationId xmlns:p14="http://schemas.microsoft.com/office/powerpoint/2010/main" val="71294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6CEA0-4F00-4DA7-9FE6-91DB5CFF6E32}"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F05F7-F75A-410D-9BF0-C483297DA377}" type="slidenum">
              <a:rPr lang="en-US" smtClean="0"/>
              <a:t>‹#›</a:t>
            </a:fld>
            <a:endParaRPr lang="en-US"/>
          </a:p>
        </p:txBody>
      </p:sp>
    </p:spTree>
    <p:extLst>
      <p:ext uri="{BB962C8B-B14F-4D97-AF65-F5344CB8AC3E}">
        <p14:creationId xmlns:p14="http://schemas.microsoft.com/office/powerpoint/2010/main" val="194795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6CEA0-4F00-4DA7-9FE6-91DB5CFF6E32}"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F05F7-F75A-410D-9BF0-C483297DA377}" type="slidenum">
              <a:rPr lang="en-US" smtClean="0"/>
              <a:t>‹#›</a:t>
            </a:fld>
            <a:endParaRPr lang="en-US"/>
          </a:p>
        </p:txBody>
      </p:sp>
    </p:spTree>
    <p:extLst>
      <p:ext uri="{BB962C8B-B14F-4D97-AF65-F5344CB8AC3E}">
        <p14:creationId xmlns:p14="http://schemas.microsoft.com/office/powerpoint/2010/main" val="33319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6CEA0-4F00-4DA7-9FE6-91DB5CFF6E32}"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F05F7-F75A-410D-9BF0-C483297DA377}" type="slidenum">
              <a:rPr lang="en-US" smtClean="0"/>
              <a:t>‹#›</a:t>
            </a:fld>
            <a:endParaRPr lang="en-US"/>
          </a:p>
        </p:txBody>
      </p:sp>
    </p:spTree>
    <p:extLst>
      <p:ext uri="{BB962C8B-B14F-4D97-AF65-F5344CB8AC3E}">
        <p14:creationId xmlns:p14="http://schemas.microsoft.com/office/powerpoint/2010/main" val="7682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6CEA0-4F00-4DA7-9FE6-91DB5CFF6E32}"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F05F7-F75A-410D-9BF0-C483297DA377}" type="slidenum">
              <a:rPr lang="en-US" smtClean="0"/>
              <a:t>‹#›</a:t>
            </a:fld>
            <a:endParaRPr lang="en-US"/>
          </a:p>
        </p:txBody>
      </p:sp>
    </p:spTree>
    <p:extLst>
      <p:ext uri="{BB962C8B-B14F-4D97-AF65-F5344CB8AC3E}">
        <p14:creationId xmlns:p14="http://schemas.microsoft.com/office/powerpoint/2010/main" val="30800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6CEA0-4F00-4DA7-9FE6-91DB5CFF6E32}"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F05F7-F75A-410D-9BF0-C483297DA377}" type="slidenum">
              <a:rPr lang="en-US" smtClean="0"/>
              <a:t>‹#›</a:t>
            </a:fld>
            <a:endParaRPr lang="en-US"/>
          </a:p>
        </p:txBody>
      </p:sp>
    </p:spTree>
    <p:extLst>
      <p:ext uri="{BB962C8B-B14F-4D97-AF65-F5344CB8AC3E}">
        <p14:creationId xmlns:p14="http://schemas.microsoft.com/office/powerpoint/2010/main" val="368529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6CEA0-4F00-4DA7-9FE6-91DB5CFF6E32}"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AF05F7-F75A-410D-9BF0-C483297DA377}" type="slidenum">
              <a:rPr lang="en-US" smtClean="0"/>
              <a:t>‹#›</a:t>
            </a:fld>
            <a:endParaRPr lang="en-US"/>
          </a:p>
        </p:txBody>
      </p:sp>
    </p:spTree>
    <p:extLst>
      <p:ext uri="{BB962C8B-B14F-4D97-AF65-F5344CB8AC3E}">
        <p14:creationId xmlns:p14="http://schemas.microsoft.com/office/powerpoint/2010/main" val="361323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6CEA0-4F00-4DA7-9FE6-91DB5CFF6E32}"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AF05F7-F75A-410D-9BF0-C483297DA377}" type="slidenum">
              <a:rPr lang="en-US" smtClean="0"/>
              <a:t>‹#›</a:t>
            </a:fld>
            <a:endParaRPr lang="en-US"/>
          </a:p>
        </p:txBody>
      </p:sp>
    </p:spTree>
    <p:extLst>
      <p:ext uri="{BB962C8B-B14F-4D97-AF65-F5344CB8AC3E}">
        <p14:creationId xmlns:p14="http://schemas.microsoft.com/office/powerpoint/2010/main" val="2058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6CEA0-4F00-4DA7-9FE6-91DB5CFF6E32}"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AF05F7-F75A-410D-9BF0-C483297DA377}" type="slidenum">
              <a:rPr lang="en-US" smtClean="0"/>
              <a:t>‹#›</a:t>
            </a:fld>
            <a:endParaRPr lang="en-US"/>
          </a:p>
        </p:txBody>
      </p:sp>
    </p:spTree>
    <p:extLst>
      <p:ext uri="{BB962C8B-B14F-4D97-AF65-F5344CB8AC3E}">
        <p14:creationId xmlns:p14="http://schemas.microsoft.com/office/powerpoint/2010/main" val="13643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6CEA0-4F00-4DA7-9FE6-91DB5CFF6E32}"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F05F7-F75A-410D-9BF0-C483297DA377}" type="slidenum">
              <a:rPr lang="en-US" smtClean="0"/>
              <a:t>‹#›</a:t>
            </a:fld>
            <a:endParaRPr lang="en-US"/>
          </a:p>
        </p:txBody>
      </p:sp>
    </p:spTree>
    <p:extLst>
      <p:ext uri="{BB962C8B-B14F-4D97-AF65-F5344CB8AC3E}">
        <p14:creationId xmlns:p14="http://schemas.microsoft.com/office/powerpoint/2010/main" val="200069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6CEA0-4F00-4DA7-9FE6-91DB5CFF6E32}"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F05F7-F75A-410D-9BF0-C483297DA377}" type="slidenum">
              <a:rPr lang="en-US" smtClean="0"/>
              <a:t>‹#›</a:t>
            </a:fld>
            <a:endParaRPr lang="en-US"/>
          </a:p>
        </p:txBody>
      </p:sp>
    </p:spTree>
    <p:extLst>
      <p:ext uri="{BB962C8B-B14F-4D97-AF65-F5344CB8AC3E}">
        <p14:creationId xmlns:p14="http://schemas.microsoft.com/office/powerpoint/2010/main" val="14001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6CEA0-4F00-4DA7-9FE6-91DB5CFF6E32}" type="datetimeFigureOut">
              <a:rPr lang="en-US" smtClean="0"/>
              <a:t>11/13/2017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F05F7-F75A-410D-9BF0-C483297DA377}" type="slidenum">
              <a:rPr lang="en-US" smtClean="0"/>
              <a:t>‹#›</a:t>
            </a:fld>
            <a:endParaRPr lang="en-US"/>
          </a:p>
        </p:txBody>
      </p:sp>
    </p:spTree>
    <p:extLst>
      <p:ext uri="{BB962C8B-B14F-4D97-AF65-F5344CB8AC3E}">
        <p14:creationId xmlns:p14="http://schemas.microsoft.com/office/powerpoint/2010/main" val="3466097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371600"/>
            <a:ext cx="4448175" cy="3333750"/>
          </a:xfrm>
          <a:prstGeom prst="rect">
            <a:avLst/>
          </a:prstGeom>
        </p:spPr>
      </p:pic>
      <p:sp>
        <p:nvSpPr>
          <p:cNvPr id="4" name="Title 3"/>
          <p:cNvSpPr>
            <a:spLocks noGrp="1"/>
          </p:cNvSpPr>
          <p:nvPr>
            <p:ph type="ctrTitle"/>
          </p:nvPr>
        </p:nvSpPr>
        <p:spPr>
          <a:xfrm>
            <a:off x="-1066800" y="3235325"/>
            <a:ext cx="7772400" cy="1470025"/>
          </a:xfrm>
          <a:scene3d>
            <a:camera prst="orthographicFront"/>
            <a:lightRig rig="threePt" dir="t"/>
          </a:scene3d>
        </p:spPr>
        <p:txBody>
          <a:bodyPr>
            <a:normAutofit/>
          </a:bodyPr>
          <a:lstStyle/>
          <a:p>
            <a:r>
              <a:rPr lang="en-US" sz="5400" dirty="0" smtClean="0">
                <a:ln w="0"/>
                <a:solidFill>
                  <a:schemeClr val="tx2"/>
                </a:solidFill>
                <a:effectLst>
                  <a:outerShdw blurRad="38100" dist="19050" dir="2700000" algn="tl" rotWithShape="0">
                    <a:schemeClr val="dk1">
                      <a:alpha val="40000"/>
                    </a:schemeClr>
                  </a:outerShdw>
                </a:effectLst>
                <a:latin typeface="Arial Black" panose="020B0A04020102020204" pitchFamily="34" charset="0"/>
              </a:rPr>
              <a:t>Student</a:t>
            </a:r>
            <a:endParaRPr lang="en-US" sz="5400" b="1" dirty="0">
              <a:ln w="22225">
                <a:solidFill>
                  <a:schemeClr val="accent2"/>
                </a:solidFill>
                <a:prstDash val="solid"/>
              </a:ln>
              <a:solidFill>
                <a:schemeClr val="tx2"/>
              </a:solidFill>
              <a:latin typeface="Arial Black" panose="020B0A04020102020204" pitchFamily="34" charset="0"/>
            </a:endParaRPr>
          </a:p>
        </p:txBody>
      </p:sp>
    </p:spTree>
    <p:extLst>
      <p:ext uri="{BB962C8B-B14F-4D97-AF65-F5344CB8AC3E}">
        <p14:creationId xmlns:p14="http://schemas.microsoft.com/office/powerpoint/2010/main" val="2046941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48425"/>
          <a:stretch/>
        </p:blipFill>
        <p:spPr>
          <a:xfrm>
            <a:off x="2667000" y="457200"/>
            <a:ext cx="5798832" cy="5943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13780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48425"/>
          <a:stretch/>
        </p:blipFill>
        <p:spPr>
          <a:xfrm>
            <a:off x="304800" y="457200"/>
            <a:ext cx="2119021" cy="21719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4" name="Chart 3"/>
          <p:cNvGraphicFramePr>
            <a:graphicFrameLocks/>
          </p:cNvGraphicFramePr>
          <p:nvPr>
            <p:extLst>
              <p:ext uri="{D42A27DB-BD31-4B8C-83A1-F6EECF244321}">
                <p14:modId xmlns:p14="http://schemas.microsoft.com/office/powerpoint/2010/main" val="1356053732"/>
              </p:ext>
            </p:extLst>
          </p:nvPr>
        </p:nvGraphicFramePr>
        <p:xfrm>
          <a:off x="2743200" y="2659602"/>
          <a:ext cx="5790248" cy="34335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7141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454275" y="1203325"/>
            <a:ext cx="5968999" cy="4476749"/>
          </a:xfrm>
          <a:prstGeom prst="rect">
            <a:avLst/>
          </a:prstGeom>
        </p:spPr>
      </p:pic>
    </p:spTree>
    <p:extLst>
      <p:ext uri="{BB962C8B-B14F-4D97-AF65-F5344CB8AC3E}">
        <p14:creationId xmlns:p14="http://schemas.microsoft.com/office/powerpoint/2010/main" val="268290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381000"/>
            <a:ext cx="7543800" cy="5562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8" name="Group 7"/>
          <p:cNvGrpSpPr/>
          <p:nvPr/>
        </p:nvGrpSpPr>
        <p:grpSpPr>
          <a:xfrm>
            <a:off x="1143000" y="381000"/>
            <a:ext cx="5867400" cy="5334000"/>
            <a:chOff x="2552700" y="533400"/>
            <a:chExt cx="5257800" cy="5025961"/>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111" b="68889"/>
            <a:stretch/>
          </p:blipFill>
          <p:spPr>
            <a:xfrm>
              <a:off x="2590800" y="533400"/>
              <a:ext cx="5181600" cy="5025961"/>
            </a:xfrm>
            <a:prstGeom prst="rect">
              <a:avLst/>
            </a:prstGeom>
          </p:spPr>
        </p:pic>
        <p:sp>
          <p:nvSpPr>
            <p:cNvPr id="7" name="Rectangle 6"/>
            <p:cNvSpPr/>
            <p:nvPr/>
          </p:nvSpPr>
          <p:spPr>
            <a:xfrm>
              <a:off x="2552700" y="1752600"/>
              <a:ext cx="5257800" cy="304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00598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498" y="914400"/>
            <a:ext cx="8318721" cy="49717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33489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Recruitment vs. Retention</a:t>
            </a:r>
            <a:r>
              <a:rPr lang="en-US" dirty="0"/>
              <a:t/>
            </a:r>
            <a:br>
              <a:rPr lang="en-US" dirty="0"/>
            </a:b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677455069"/>
              </p:ext>
            </p:extLst>
          </p:nvPr>
        </p:nvGraphicFramePr>
        <p:xfrm>
          <a:off x="990600" y="1417638"/>
          <a:ext cx="7086600" cy="4678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389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0"/>
                <a:effectLst>
                  <a:outerShdw blurRad="38100" dist="19050" dir="2700000" algn="tl" rotWithShape="0">
                    <a:schemeClr val="dk1">
                      <a:alpha val="40000"/>
                    </a:schemeClr>
                  </a:outerShdw>
                </a:effectLst>
              </a:rPr>
              <a:t>Institutional Level Initiatives </a:t>
            </a:r>
            <a:endParaRPr lang="en-US" dirty="0">
              <a:ln w="0"/>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19200"/>
            <a:ext cx="2732455" cy="1327020"/>
          </a:xfrm>
          <a:prstGeom prst="rect">
            <a:avLst/>
          </a:prstGeom>
        </p:spPr>
      </p:pic>
      <p:pic>
        <p:nvPicPr>
          <p:cNvPr id="9" name="Picture 8"/>
          <p:cNvPicPr>
            <a:picLocks noChangeAspect="1"/>
          </p:cNvPicPr>
          <p:nvPr/>
        </p:nvPicPr>
        <p:blipFill>
          <a:blip r:embed="rId3"/>
          <a:stretch>
            <a:fillRect/>
          </a:stretch>
        </p:blipFill>
        <p:spPr>
          <a:xfrm>
            <a:off x="4570074" y="1722863"/>
            <a:ext cx="2583907" cy="1720760"/>
          </a:xfrm>
          <a:prstGeom prst="rect">
            <a:avLst/>
          </a:prstGeom>
        </p:spPr>
      </p:pic>
      <p:pic>
        <p:nvPicPr>
          <p:cNvPr id="11" name="Picture 10"/>
          <p:cNvPicPr>
            <a:picLocks noChangeAspect="1"/>
          </p:cNvPicPr>
          <p:nvPr/>
        </p:nvPicPr>
        <p:blipFill>
          <a:blip r:embed="rId4"/>
          <a:stretch>
            <a:fillRect/>
          </a:stretch>
        </p:blipFill>
        <p:spPr>
          <a:xfrm>
            <a:off x="1671027" y="3748848"/>
            <a:ext cx="3638550" cy="955726"/>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578" t="8332" r="580" b="20238"/>
          <a:stretch/>
        </p:blipFill>
        <p:spPr>
          <a:xfrm>
            <a:off x="6324600" y="3861980"/>
            <a:ext cx="1950721" cy="1828800"/>
          </a:xfrm>
          <a:prstGeom prst="rect">
            <a:avLst/>
          </a:prstGeom>
        </p:spPr>
      </p:pic>
      <p:sp>
        <p:nvSpPr>
          <p:cNvPr id="13" name="TextBox 12"/>
          <p:cNvSpPr txBox="1"/>
          <p:nvPr/>
        </p:nvSpPr>
        <p:spPr>
          <a:xfrm flipH="1">
            <a:off x="6172200" y="5690780"/>
            <a:ext cx="2895600" cy="338554"/>
          </a:xfrm>
          <a:prstGeom prst="rect">
            <a:avLst/>
          </a:prstGeom>
          <a:noFill/>
        </p:spPr>
        <p:txBody>
          <a:bodyPr wrap="square" rtlCol="0">
            <a:spAutoFit/>
          </a:bodyPr>
          <a:lstStyle/>
          <a:p>
            <a:r>
              <a:rPr lang="en-US" sz="1600" b="1" dirty="0" smtClean="0">
                <a:ln w="6600">
                  <a:solidFill>
                    <a:schemeClr val="accent2"/>
                  </a:solidFill>
                  <a:prstDash val="solid"/>
                </a:ln>
                <a:solidFill>
                  <a:srgbClr val="FFFFFF"/>
                </a:solidFill>
                <a:effectLst>
                  <a:outerShdw dist="38100" dir="2700000" algn="tl" rotWithShape="0">
                    <a:schemeClr val="accent2"/>
                  </a:outerShdw>
                </a:effectLst>
              </a:rPr>
              <a:t>Student Success Taskforce</a:t>
            </a:r>
            <a:endParaRPr lang="en-US" sz="16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997516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0103" y="1289118"/>
            <a:ext cx="3523793" cy="4279763"/>
          </a:xfrm>
          <a:prstGeom prst="rect">
            <a:avLst/>
          </a:prstGeom>
        </p:spPr>
      </p:pic>
    </p:spTree>
    <p:extLst>
      <p:ext uri="{BB962C8B-B14F-4D97-AF65-F5344CB8AC3E}">
        <p14:creationId xmlns:p14="http://schemas.microsoft.com/office/powerpoint/2010/main" val="103113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2149" y="396240"/>
            <a:ext cx="876301" cy="1064296"/>
          </a:xfrm>
          <a:prstGeom prst="rect">
            <a:avLst/>
          </a:prstGeom>
        </p:spPr>
      </p:pic>
      <p:sp>
        <p:nvSpPr>
          <p:cNvPr id="3" name="TextBox 2"/>
          <p:cNvSpPr txBox="1"/>
          <p:nvPr/>
        </p:nvSpPr>
        <p:spPr>
          <a:xfrm>
            <a:off x="3352800" y="506429"/>
            <a:ext cx="3810000" cy="954107"/>
          </a:xfrm>
          <a:prstGeom prst="rect">
            <a:avLst/>
          </a:prstGeom>
          <a:noFill/>
        </p:spPr>
        <p:txBody>
          <a:bodyPr wrap="square" rtlCol="0">
            <a:spAutoFit/>
          </a:bodyPr>
          <a:lstStyle/>
          <a:p>
            <a:pPr marL="342900" indent="-342900">
              <a:buFont typeface="Arial" panose="020B0604020202020204" pitchFamily="34" charset="0"/>
              <a:buChar char="•"/>
            </a:pPr>
            <a:r>
              <a:rPr lang="en-US" sz="1400" dirty="0" smtClean="0">
                <a:ln w="0"/>
                <a:effectLst>
                  <a:outerShdw blurRad="38100" dist="19050" dir="2700000" algn="tl" rotWithShape="0">
                    <a:schemeClr val="dk1">
                      <a:alpha val="40000"/>
                    </a:schemeClr>
                  </a:outerShdw>
                </a:effectLst>
              </a:rPr>
              <a:t>Pre-registering freshmen for 15 credits.  </a:t>
            </a:r>
          </a:p>
          <a:p>
            <a:pPr marL="342900" indent="-342900">
              <a:buFont typeface="Arial" panose="020B0604020202020204" pitchFamily="34" charset="0"/>
              <a:buChar char="•"/>
            </a:pPr>
            <a:r>
              <a:rPr lang="en-US" sz="1400" dirty="0" smtClean="0">
                <a:ln w="0"/>
                <a:effectLst>
                  <a:outerShdw blurRad="38100" dist="19050" dir="2700000" algn="tl" rotWithShape="0">
                    <a:schemeClr val="dk1">
                      <a:alpha val="40000"/>
                    </a:schemeClr>
                  </a:outerShdw>
                </a:effectLst>
              </a:rPr>
              <a:t>Four-year plans of study.</a:t>
            </a:r>
          </a:p>
          <a:p>
            <a:pPr marL="342900" indent="-342900">
              <a:buFont typeface="Arial" panose="020B0604020202020204" pitchFamily="34" charset="0"/>
              <a:buChar char="•"/>
            </a:pPr>
            <a:r>
              <a:rPr lang="en-US" sz="1400" dirty="0" smtClean="0">
                <a:ln w="0"/>
                <a:effectLst>
                  <a:outerShdw blurRad="38100" dist="19050" dir="2700000" algn="tl" rotWithShape="0">
                    <a:schemeClr val="dk1">
                      <a:alpha val="40000"/>
                    </a:schemeClr>
                  </a:outerShdw>
                </a:effectLst>
              </a:rPr>
              <a:t>Encouraging advisors to focus on 15 credits.</a:t>
            </a:r>
          </a:p>
          <a:p>
            <a:endParaRPr lang="en-US" sz="1400" dirty="0">
              <a:ln w="0"/>
              <a:effectLst>
                <a:outerShdw blurRad="38100" dist="19050" dir="2700000" algn="tl" rotWithShape="0">
                  <a:schemeClr val="dk1">
                    <a:alpha val="40000"/>
                  </a:schemeClr>
                </a:outerShdw>
              </a:effectLst>
            </a:endParaRPr>
          </a:p>
        </p:txBody>
      </p:sp>
      <p:graphicFrame>
        <p:nvGraphicFramePr>
          <p:cNvPr id="7" name="Chart 6"/>
          <p:cNvGraphicFramePr>
            <a:graphicFrameLocks/>
          </p:cNvGraphicFramePr>
          <p:nvPr>
            <p:extLst>
              <p:ext uri="{D42A27DB-BD31-4B8C-83A1-F6EECF244321}">
                <p14:modId xmlns:p14="http://schemas.microsoft.com/office/powerpoint/2010/main" val="1557333298"/>
              </p:ext>
            </p:extLst>
          </p:nvPr>
        </p:nvGraphicFramePr>
        <p:xfrm>
          <a:off x="76200" y="1600200"/>
          <a:ext cx="4970146" cy="25803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360302706"/>
              </p:ext>
            </p:extLst>
          </p:nvPr>
        </p:nvGraphicFramePr>
        <p:xfrm>
          <a:off x="4572000" y="3886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1016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602" t="35965" r="8480" b="42983"/>
          <a:stretch/>
        </p:blipFill>
        <p:spPr>
          <a:xfrm>
            <a:off x="838200" y="2743200"/>
            <a:ext cx="7315200" cy="1223448"/>
          </a:xfrm>
          <a:prstGeom prst="rect">
            <a:avLst/>
          </a:prstGeom>
        </p:spPr>
      </p:pic>
    </p:spTree>
    <p:extLst>
      <p:ext uri="{BB962C8B-B14F-4D97-AF65-F5344CB8AC3E}">
        <p14:creationId xmlns:p14="http://schemas.microsoft.com/office/powerpoint/2010/main" val="3082782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602" t="35965" r="8480" b="42983"/>
          <a:stretch/>
        </p:blipFill>
        <p:spPr>
          <a:xfrm>
            <a:off x="381000" y="685800"/>
            <a:ext cx="2819400" cy="471537"/>
          </a:xfrm>
          <a:prstGeom prst="rect">
            <a:avLst/>
          </a:prstGeom>
        </p:spPr>
      </p:pic>
      <p:sp>
        <p:nvSpPr>
          <p:cNvPr id="3" name="TextBox 2"/>
          <p:cNvSpPr txBox="1"/>
          <p:nvPr/>
        </p:nvSpPr>
        <p:spPr>
          <a:xfrm>
            <a:off x="533400" y="1295400"/>
            <a:ext cx="2286432" cy="3231654"/>
          </a:xfrm>
          <a:prstGeom prst="rect">
            <a:avLst/>
          </a:prstGeom>
          <a:noFill/>
        </p:spPr>
        <p:txBody>
          <a:bodyPr wrap="square" rtlCol="0">
            <a:spAutoFit/>
          </a:bodyPr>
          <a:lstStyle/>
          <a:p>
            <a:pPr algn="ctr"/>
            <a:r>
              <a:rPr lang="en-US" u="sng" dirty="0" smtClean="0">
                <a:ln w="0"/>
                <a:effectLst>
                  <a:outerShdw blurRad="38100" dist="19050" dir="2700000" algn="tl" rotWithShape="0">
                    <a:schemeClr val="dk1">
                      <a:alpha val="40000"/>
                    </a:schemeClr>
                  </a:outerShdw>
                </a:effectLst>
              </a:rPr>
              <a:t>Math Co-Requisite</a:t>
            </a:r>
          </a:p>
          <a:p>
            <a:pPr algn="ctr"/>
            <a:endParaRPr lang="en-US" dirty="0">
              <a:ln w="0"/>
              <a:effectLst>
                <a:outerShdw blurRad="38100" dist="19050" dir="2700000" algn="tl" rotWithShape="0">
                  <a:schemeClr val="dk1">
                    <a:alpha val="40000"/>
                  </a:schemeClr>
                </a:outerShdw>
              </a:effectLst>
            </a:endParaRPr>
          </a:p>
          <a:p>
            <a:r>
              <a:rPr lang="en-US" sz="1400" dirty="0" smtClean="0">
                <a:ln w="0"/>
                <a:effectLst>
                  <a:outerShdw blurRad="38100" dist="19050" dir="2700000" algn="tl" rotWithShape="0">
                    <a:schemeClr val="dk1">
                      <a:alpha val="40000"/>
                    </a:schemeClr>
                  </a:outerShdw>
                </a:effectLst>
              </a:rPr>
              <a:t>In the fall of 2015 Fitchburg State allowed students to enroll in college-level math courses with a supplemental instruction that was a co-requisite. The data shows that students in the pilot have  sustained higher retention as compared to the overall cohort and those students entering basic math. </a:t>
            </a:r>
            <a:endParaRPr lang="en-US" sz="1400" dirty="0">
              <a:ln w="0"/>
              <a:effectLst>
                <a:outerShdw blurRad="38100" dist="19050" dir="2700000" algn="tl" rotWithShape="0">
                  <a:schemeClr val="dk1">
                    <a:alpha val="40000"/>
                  </a:schemeClr>
                </a:outerShdw>
              </a:effectLst>
            </a:endParaRPr>
          </a:p>
        </p:txBody>
      </p:sp>
      <p:graphicFrame>
        <p:nvGraphicFramePr>
          <p:cNvPr id="5" name="Chart 4"/>
          <p:cNvGraphicFramePr>
            <a:graphicFrameLocks/>
          </p:cNvGraphicFramePr>
          <p:nvPr>
            <p:extLst>
              <p:ext uri="{D42A27DB-BD31-4B8C-83A1-F6EECF244321}">
                <p14:modId xmlns:p14="http://schemas.microsoft.com/office/powerpoint/2010/main" val="3773301946"/>
              </p:ext>
            </p:extLst>
          </p:nvPr>
        </p:nvGraphicFramePr>
        <p:xfrm>
          <a:off x="2850312" y="1905000"/>
          <a:ext cx="6143625" cy="38500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3785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SU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FSU-Presentation</Template>
  <TotalTime>3246</TotalTime>
  <Words>495</Words>
  <Application>Microsoft Office PowerPoint</Application>
  <PresentationFormat>On-screen Show (4:3)</PresentationFormat>
  <Paragraphs>46</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Calibri</vt:lpstr>
      <vt:lpstr>FSUPresentation1</vt:lpstr>
      <vt:lpstr>Student</vt:lpstr>
      <vt:lpstr>PowerPoint Presentation</vt:lpstr>
      <vt:lpstr>PowerPoint Presentation</vt:lpstr>
      <vt:lpstr> Recruitment vs. Retention </vt:lpstr>
      <vt:lpstr>Institutional Level Initiatives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Fitchburg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Day September 1, 2016</dc:title>
  <dc:creator>Catherine Canney</dc:creator>
  <cp:lastModifiedBy>Gail Doiron</cp:lastModifiedBy>
  <cp:revision>57</cp:revision>
  <cp:lastPrinted>2017-09-05T11:44:36Z</cp:lastPrinted>
  <dcterms:created xsi:type="dcterms:W3CDTF">2016-08-29T14:59:04Z</dcterms:created>
  <dcterms:modified xsi:type="dcterms:W3CDTF">2017-11-13T16:10:36Z</dcterms:modified>
</cp:coreProperties>
</file>