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8" r:id="rId2"/>
    <p:sldId id="257" r:id="rId3"/>
    <p:sldId id="274" r:id="rId4"/>
    <p:sldId id="269" r:id="rId5"/>
    <p:sldId id="270" r:id="rId6"/>
    <p:sldId id="271" r:id="rId7"/>
    <p:sldId id="279" r:id="rId8"/>
    <p:sldId id="273" r:id="rId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58" d="100"/>
          <a:sy n="58" d="100"/>
        </p:scale>
        <p:origin x="66"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_Title Slide">
    <p:bg>
      <p:bgPr>
        <a:solidFill>
          <a:srgbClr val="303A3F"/>
        </a:solidFill>
        <a:effectLst/>
      </p:bgPr>
    </p:bg>
    <p:spTree>
      <p:nvGrpSpPr>
        <p:cNvPr id="1" name=""/>
        <p:cNvGrpSpPr/>
        <p:nvPr/>
      </p:nvGrpSpPr>
      <p:grpSpPr>
        <a:xfrm>
          <a:off x="0" y="0"/>
          <a:ext cx="0" cy="0"/>
          <a:chOff x="0" y="0"/>
          <a:chExt cx="0" cy="0"/>
        </a:xfrm>
      </p:grpSpPr>
      <p:pic>
        <p:nvPicPr>
          <p:cNvPr id="25" name="Picture 24"/>
          <p:cNvPicPr/>
          <p:nvPr/>
        </p:nvPicPr>
        <p:blipFill>
          <a:blip r:embed="rId2" cstate="print"/>
          <a:srcRect l="19907" b="38470"/>
          <a:stretch>
            <a:fillRect/>
          </a:stretch>
        </p:blipFill>
        <p:spPr bwMode="auto">
          <a:xfrm>
            <a:off x="0" y="1"/>
            <a:ext cx="7848600" cy="6858000"/>
          </a:xfrm>
          <a:prstGeom prst="rect">
            <a:avLst/>
          </a:prstGeom>
          <a:noFill/>
          <a:ln w="9525">
            <a:noFill/>
            <a:miter lim="800000"/>
            <a:headEnd/>
            <a:tailEnd/>
          </a:ln>
        </p:spPr>
      </p:pic>
      <p:sp>
        <p:nvSpPr>
          <p:cNvPr id="3" name="Subtitle 2"/>
          <p:cNvSpPr>
            <a:spLocks noGrp="1"/>
          </p:cNvSpPr>
          <p:nvPr>
            <p:ph type="subTitle" idx="1"/>
          </p:nvPr>
        </p:nvSpPr>
        <p:spPr>
          <a:xfrm>
            <a:off x="4609202" y="4191000"/>
            <a:ext cx="4114800" cy="381000"/>
          </a:xfrm>
        </p:spPr>
        <p:txBody>
          <a:bodyPr anchor="ctr" anchorCtr="0"/>
          <a:lstStyle>
            <a:lvl1pPr marL="0" indent="0" algn="r">
              <a:buNone/>
              <a:defRPr sz="1400" spc="70" baseline="0">
                <a:solidFill>
                  <a:srgbClr val="E05206"/>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6" name="Picture 15" descr="accounting tax advisory.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449547" y="6218200"/>
            <a:ext cx="2274455" cy="100853"/>
          </a:xfrm>
          <a:prstGeom prst="rect">
            <a:avLst/>
          </a:prstGeom>
        </p:spPr>
      </p:pic>
      <p:cxnSp>
        <p:nvCxnSpPr>
          <p:cNvPr id="18" name="Straight Connector 17"/>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1027" name="AutoShape 3"/>
          <p:cNvSpPr>
            <a:spLocks noChangeAspect="1" noChangeArrowheads="1" noTextEdit="1"/>
          </p:cNvSpPr>
          <p:nvPr/>
        </p:nvSpPr>
        <p:spPr bwMode="auto">
          <a:xfrm>
            <a:off x="0" y="0"/>
            <a:ext cx="9144000"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8" name="Picture 2" descr="S:\admin-mktg-corp\Branding Items\COHN_REZNICK\LOGOS\CohnReznick Lockups\New_Thick_Logo\CR Logo 2014_2cK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32231"/>
          <a:stretch/>
        </p:blipFill>
        <p:spPr bwMode="auto">
          <a:xfrm>
            <a:off x="5029200" y="3455036"/>
            <a:ext cx="3733800" cy="42523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F57B2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23106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9"/>
          <p:cNvSpPr>
            <a:spLocks noGrp="1"/>
          </p:cNvSpPr>
          <p:nvPr>
            <p:ph type="sldNum" sz="quarter" idx="11"/>
          </p:nvPr>
        </p:nvSpPr>
        <p:spPr>
          <a:xfrm>
            <a:off x="8737922" y="6489017"/>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4" name="Slide Number Placeholder 9"/>
          <p:cNvSpPr>
            <a:spLocks noGrp="1"/>
          </p:cNvSpPr>
          <p:nvPr>
            <p:ph type="sldNum" sz="quarter" idx="4"/>
          </p:nvPr>
        </p:nvSpPr>
        <p:spPr>
          <a:xfrm>
            <a:off x="7010400" y="6019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9"/>
          <p:cNvSpPr>
            <a:spLocks noGrp="1"/>
          </p:cNvSpPr>
          <p:nvPr>
            <p:ph type="sldNum" sz="quarter" idx="4"/>
          </p:nvPr>
        </p:nvSpPr>
        <p:spPr>
          <a:xfrm>
            <a:off x="8749496" y="6482265"/>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4"/>
          </p:nvPr>
        </p:nvSpPr>
        <p:spPr>
          <a:xfrm>
            <a:off x="8737922" y="647069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168D38-45E2-4E1F-A9CD-1C08961A06FD}" type="datetimeFigureOut">
              <a:rPr lang="en-US" smtClean="0"/>
              <a:pPr/>
              <a:t>10/17/2017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263FFA6-FF7C-4CED-9B47-3BF4EC8A4BA9}" type="slidenum">
              <a:rPr lang="en-US" smtClean="0"/>
              <a:pPr/>
              <a:t>‹#›</a:t>
            </a:fld>
            <a:endParaRPr lang="en-US"/>
          </a:p>
        </p:txBody>
      </p:sp>
    </p:spTree>
    <p:extLst>
      <p:ext uri="{BB962C8B-B14F-4D97-AF65-F5344CB8AC3E}">
        <p14:creationId xmlns:p14="http://schemas.microsoft.com/office/powerpoint/2010/main" val="21570625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pic>
        <p:nvPicPr>
          <p:cNvPr id="11" name="Picture 10"/>
          <p:cNvPicPr/>
          <p:nvPr/>
        </p:nvPicPr>
        <p:blipFill>
          <a:blip r:embed="rId2" cstate="print"/>
          <a:srcRect l="20032" b="38088"/>
          <a:stretch>
            <a:fillRect/>
          </a:stretch>
        </p:blipFill>
        <p:spPr bwMode="auto">
          <a:xfrm>
            <a:off x="0" y="0"/>
            <a:ext cx="7696200" cy="6858000"/>
          </a:xfrm>
          <a:prstGeom prst="rect">
            <a:avLst/>
          </a:prstGeom>
          <a:noFill/>
          <a:ln w="9525">
            <a:noFill/>
            <a:miter lim="800000"/>
            <a:headEnd/>
            <a:tailEnd/>
          </a:ln>
        </p:spPr>
      </p:pic>
      <p:sp>
        <p:nvSpPr>
          <p:cNvPr id="2"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37424A"/>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4275" y="2444087"/>
            <a:ext cx="4114800" cy="381000"/>
          </a:xfrm>
        </p:spPr>
        <p:txBody>
          <a:bodyPr anchor="ctr" anchorCtr="0"/>
          <a:lstStyle>
            <a:lvl1pPr marL="0" indent="0" algn="r">
              <a:buNone/>
              <a:defRPr sz="1400" spc="7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791200" y="5867400"/>
            <a:ext cx="2895600" cy="365125"/>
          </a:xfrm>
        </p:spPr>
        <p:txBody>
          <a:bodyPr/>
          <a:lstStyle>
            <a:lvl1pPr>
              <a:defRPr sz="1600" baseline="0"/>
            </a:lvl1pPr>
          </a:lstStyle>
          <a:p>
            <a:fld id="{A8168D38-45E2-4E1F-A9CD-1C08961A06FD}" type="datetimeFigureOut">
              <a:rPr lang="en-US" smtClean="0"/>
              <a:pPr/>
              <a:t>10/17/2017</a:t>
            </a:fld>
            <a:endParaRPr lang="en-US"/>
          </a:p>
        </p:txBody>
      </p:sp>
      <p:cxnSp>
        <p:nvCxnSpPr>
          <p:cNvPr id="7" name="Straight Connector 6"/>
          <p:cNvCxnSpPr/>
          <p:nvPr/>
        </p:nvCxnSpPr>
        <p:spPr>
          <a:xfrm>
            <a:off x="0" y="6613477"/>
            <a:ext cx="9144000" cy="0"/>
          </a:xfrm>
          <a:prstGeom prst="line">
            <a:avLst/>
          </a:prstGeom>
          <a:ln w="28575">
            <a:solidFill>
              <a:srgbClr val="F57B20"/>
            </a:solidFill>
          </a:ln>
        </p:spPr>
        <p:style>
          <a:lnRef idx="1">
            <a:schemeClr val="accent1"/>
          </a:lnRef>
          <a:fillRef idx="0">
            <a:schemeClr val="accent1"/>
          </a:fillRef>
          <a:effectRef idx="0">
            <a:schemeClr val="accent1"/>
          </a:effectRef>
          <a:fontRef idx="minor">
            <a:schemeClr val="tx1"/>
          </a:fontRef>
        </p:style>
      </p:cxnSp>
      <p:pic>
        <p:nvPicPr>
          <p:cNvPr id="8" name="Picture 7" descr="Nexia.png"/>
          <p:cNvPicPr>
            <a:picLocks noChangeAspect="1"/>
          </p:cNvPicPr>
          <p:nvPr/>
        </p:nvPicPr>
        <p:blipFill>
          <a:blip r:embed="rId3" cstate="print"/>
          <a:stretch>
            <a:fillRect/>
          </a:stretch>
        </p:blipFill>
        <p:spPr>
          <a:xfrm>
            <a:off x="381000" y="5976492"/>
            <a:ext cx="1905004" cy="256033"/>
          </a:xfrm>
          <a:prstGeom prst="rect">
            <a:avLst/>
          </a:prstGeom>
        </p:spPr>
      </p:pic>
      <p:pic>
        <p:nvPicPr>
          <p:cNvPr id="5" name="Picture 2" descr="C:\Users\lgitlin\Desktop\CR Logo 2014_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3028" y="3720618"/>
            <a:ext cx="3235944" cy="5438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Caroline\Documents\Caroline\AMC\Spark Design\Cohn_Reznick\Watermark_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85800"/>
            <a:ext cx="9176982" cy="720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1"/>
            <a:ext cx="8229600" cy="1219199"/>
          </a:xfrm>
        </p:spPr>
        <p:txBody>
          <a:bodyPr anchor="t" anchorCtr="0"/>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449763"/>
          </a:xfrm>
        </p:spPr>
        <p:txBody>
          <a:bodyPr/>
          <a:lstStyle>
            <a:lvl1pPr>
              <a:defRPr baseline="0"/>
            </a:lvl1pPr>
            <a:lvl2pPr>
              <a:defRPr baseline="0"/>
            </a:lvl2pPr>
            <a:lvl3pPr marL="400050" indent="-171450">
              <a:defRPr baseline="0"/>
            </a:lvl3pPr>
            <a:lvl4pPr marL="573088" indent="-173038">
              <a:defRPr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defRPr sz="1200" kern="1000" spc="70" baseline="0">
                <a:solidFill>
                  <a:schemeClr val="accent1"/>
                </a:solidFill>
                <a:latin typeface="+mj-lt"/>
              </a:defRPr>
            </a:lvl1pPr>
          </a:lstStyle>
          <a:p>
            <a:fld id="{5263FFA6-FF7C-4CED-9B47-3BF4EC8A4BA9}" type="slidenum">
              <a:rPr lang="en-US" smtClean="0"/>
              <a:pPr/>
              <a:t>‹#›</a:t>
            </a:fld>
            <a:endParaRPr lang="en-US"/>
          </a:p>
        </p:txBody>
      </p:sp>
      <p:sp>
        <p:nvSpPr>
          <p:cNvPr id="8"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10/17/2017</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1219200"/>
          </a:xfrm>
        </p:spPr>
        <p:txBody>
          <a:bodyPr vert="horz" lIns="91440" tIns="45720" rIns="91440" bIns="45720" rtlCol="0"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6401"/>
            <a:ext cx="4019266" cy="4525962"/>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572000" y="1676400"/>
            <a:ext cx="4046561" cy="4525963"/>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10/17/2017</a:t>
            </a:fld>
            <a:endParaRPr lang="en-US"/>
          </a:p>
        </p:txBody>
      </p:sp>
      <p:sp>
        <p:nvSpPr>
          <p:cNvPr id="7" name="Slide Number Placeholder 6"/>
          <p:cNvSpPr>
            <a:spLocks noGrp="1"/>
          </p:cNvSpPr>
          <p:nvPr>
            <p:ph type="sldNum" sz="quarter" idx="12"/>
          </p:nvPr>
        </p:nvSpPr>
        <p:spPr/>
        <p:txBody>
          <a:bodyPr/>
          <a:lstStyle>
            <a:lvl1pPr>
              <a:defRPr kern="1000" spc="70" baseline="0"/>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67700" cy="1219200"/>
          </a:xfrm>
        </p:spPr>
        <p:txBody>
          <a:bodyPr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6143500" y="6441360"/>
            <a:ext cx="2133600" cy="365125"/>
          </a:xfrm>
        </p:spPr>
        <p:txBody>
          <a:bodyPr/>
          <a:lstStyle>
            <a:lvl1pPr>
              <a:defRPr kern="1000" spc="70" baseline="0">
                <a:solidFill>
                  <a:schemeClr val="accent2"/>
                </a:solidFill>
              </a:defRPr>
            </a:lvl1pPr>
          </a:lstStyle>
          <a:p>
            <a:fld id="{A8168D38-45E2-4E1F-A9CD-1C08961A06FD}" type="datetimeFigureOut">
              <a:rPr lang="en-US" smtClean="0"/>
              <a:pPr/>
              <a:t>10/17/2017</a:t>
            </a:fld>
            <a:endParaRPr lang="en-US"/>
          </a:p>
        </p:txBody>
      </p:sp>
      <p:sp>
        <p:nvSpPr>
          <p:cNvPr id="5" name="Slide Number Placeholder 4"/>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2932113" cy="1219200"/>
          </a:xfrm>
        </p:spPr>
        <p:txBody>
          <a:bodyPr anchor="t" anchorCtr="0"/>
          <a:lstStyle>
            <a:lvl1pPr algn="l">
              <a:defRPr sz="2000" b="0" spc="600" baseline="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038600" y="228600"/>
            <a:ext cx="4648200" cy="5897563"/>
          </a:xfrm>
        </p:spPr>
        <p:txBody>
          <a:bodyPr/>
          <a:lstStyle>
            <a:lvl1pPr>
              <a:spcAft>
                <a:spcPts val="1200"/>
              </a:spcAft>
              <a:defRPr sz="2800" spc="600">
                <a:solidFill>
                  <a:schemeClr val="accent2"/>
                </a:solidFill>
                <a:latin typeface="Arial" pitchFamily="34" charset="0"/>
                <a:cs typeface="Arial" pitchFamily="34" charset="0"/>
              </a:defRPr>
            </a:lvl1pPr>
            <a:lvl2pPr>
              <a:defRPr sz="1800" spc="0" baseline="0">
                <a:solidFill>
                  <a:schemeClr val="accent2"/>
                </a:solidFill>
              </a:defRPr>
            </a:lvl2pPr>
            <a:lvl3pPr>
              <a:defRPr sz="1600" spc="0" baseline="0">
                <a:solidFill>
                  <a:schemeClr val="accent2"/>
                </a:solidFill>
              </a:defRPr>
            </a:lvl3pPr>
            <a:lvl4pPr>
              <a:defRPr sz="1400" spc="0" baseline="0">
                <a:solidFill>
                  <a:schemeClr val="accent2"/>
                </a:solidFill>
              </a:defRPr>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ext Placeholder 3"/>
          <p:cNvSpPr>
            <a:spLocks noGrp="1"/>
          </p:cNvSpPr>
          <p:nvPr>
            <p:ph type="body" sz="half" idx="2"/>
          </p:nvPr>
        </p:nvSpPr>
        <p:spPr>
          <a:xfrm>
            <a:off x="457201" y="1676400"/>
            <a:ext cx="2971800" cy="4084092"/>
          </a:xfrm>
        </p:spPr>
        <p:txBody>
          <a:bodyPr/>
          <a:lstStyle>
            <a:lvl1pPr marL="0" indent="0">
              <a:buNone/>
              <a:defRPr sz="1800" spc="0" baseline="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a:p>
        </p:txBody>
      </p:sp>
      <p:sp>
        <p:nvSpPr>
          <p:cNvPr id="9"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10/17/2017</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delete">
    <p:spTree>
      <p:nvGrpSpPr>
        <p:cNvPr id="1" name=""/>
        <p:cNvGrpSpPr/>
        <p:nvPr/>
      </p:nvGrpSpPr>
      <p:grpSpPr>
        <a:xfrm>
          <a:off x="0" y="0"/>
          <a:ext cx="0" cy="0"/>
          <a:chOff x="0" y="0"/>
          <a:chExt cx="0" cy="0"/>
        </a:xfrm>
      </p:grpSpPr>
      <p:sp>
        <p:nvSpPr>
          <p:cNvPr id="3" name="Rectangle 2"/>
          <p:cNvSpPr/>
          <p:nvPr/>
        </p:nvSpPr>
        <p:spPr bwMode="gray">
          <a:xfrm>
            <a:off x="0" y="0"/>
            <a:ext cx="9144000" cy="6858000"/>
          </a:xfrm>
          <a:prstGeom prst="rect">
            <a:avLst/>
          </a:prstGeom>
          <a:solidFill>
            <a:srgbClr val="303A3F"/>
          </a:solidFill>
          <a:ln w="0">
            <a:noFill/>
          </a:ln>
          <a:effectLst/>
        </p:spPr>
        <p:style>
          <a:lnRef idx="1">
            <a:schemeClr val="accent1"/>
          </a:lnRef>
          <a:fillRef idx="3">
            <a:schemeClr val="accent1"/>
          </a:fillRef>
          <a:effectRef idx="2">
            <a:schemeClr val="accent1"/>
          </a:effectRef>
          <a:fontRef idx="minor">
            <a:schemeClr val="lt1"/>
          </a:fontRef>
        </p:style>
        <p:txBody>
          <a:bodyPr lIns="91322" tIns="45662" rIns="91322" bIns="45662"/>
          <a:lstStyle/>
          <a:p>
            <a:pPr defTabSz="456614" fontAlgn="auto">
              <a:spcBef>
                <a:spcPts val="0"/>
              </a:spcBef>
              <a:spcAft>
                <a:spcPts val="0"/>
              </a:spcAft>
              <a:defRPr/>
            </a:pPr>
            <a:endParaRPr lang="en-US" dirty="0">
              <a:solidFill>
                <a:prstClr val="white"/>
              </a:solidFill>
            </a:endParaRPr>
          </a:p>
        </p:txBody>
      </p:sp>
      <p:pic>
        <p:nvPicPr>
          <p:cNvPr id="6" name="Picture 5"/>
          <p:cNvPicPr/>
          <p:nvPr/>
        </p:nvPicPr>
        <p:blipFill>
          <a:blip r:embed="rId2" cstate="print"/>
          <a:srcRect l="19907" b="38470"/>
          <a:stretch>
            <a:fillRect/>
          </a:stretch>
        </p:blipFill>
        <p:spPr bwMode="auto">
          <a:xfrm>
            <a:off x="11875" y="1"/>
            <a:ext cx="7848600" cy="6838949"/>
          </a:xfrm>
          <a:prstGeom prst="rect">
            <a:avLst/>
          </a:prstGeom>
          <a:noFill/>
          <a:ln w="9525">
            <a:noFill/>
            <a:miter lim="800000"/>
            <a:headEnd/>
            <a:tailEnd/>
          </a:ln>
        </p:spPr>
      </p:pic>
      <p:cxnSp>
        <p:nvCxnSpPr>
          <p:cNvPr id="5" name="Straight Connector 4"/>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57200" y="1676400"/>
            <a:ext cx="8267700" cy="762000"/>
          </a:xfrm>
        </p:spPr>
        <p:txBody>
          <a:bodyPr>
            <a:normAutofit/>
          </a:bodyPr>
          <a:lstStyle>
            <a:lvl1pPr algn="l">
              <a:defRPr sz="2800" strike="noStrike" baseline="0">
                <a:solidFill>
                  <a:srgbClr val="F57B20"/>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4"/>
          </p:nvPr>
        </p:nvSpPr>
        <p:spPr>
          <a:xfrm>
            <a:off x="8763000" y="6462009"/>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9"/>
          <p:cNvSpPr>
            <a:spLocks noGrp="1"/>
          </p:cNvSpPr>
          <p:nvPr>
            <p:ph type="sldNum" sz="quarter" idx="4"/>
          </p:nvPr>
        </p:nvSpPr>
        <p:spPr>
          <a:xfrm>
            <a:off x="8749496" y="6459116"/>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599"/>
            <a:ext cx="8229600" cy="1219201"/>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76400"/>
            <a:ext cx="82296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6096000" y="6441360"/>
            <a:ext cx="2133600" cy="365125"/>
          </a:xfrm>
          <a:prstGeom prst="rect">
            <a:avLst/>
          </a:prstGeom>
        </p:spPr>
        <p:txBody>
          <a:bodyPr vert="horz" lIns="91440" tIns="45720" rIns="91440" bIns="45720" rtlCol="0" anchor="ctr"/>
          <a:lstStyle>
            <a:lvl1pPr algn="r" fontAlgn="auto">
              <a:spcBef>
                <a:spcPts val="0"/>
              </a:spcBef>
              <a:spcAft>
                <a:spcPts val="0"/>
              </a:spcAft>
              <a:defRPr sz="1000" kern="1000" spc="0" baseline="0" smtClean="0">
                <a:solidFill>
                  <a:srgbClr val="37424A"/>
                </a:solidFill>
                <a:latin typeface="+mn-lt"/>
              </a:defRPr>
            </a:lvl1pPr>
          </a:lstStyle>
          <a:p>
            <a:fld id="{A8168D38-45E2-4E1F-A9CD-1C08961A06FD}" type="datetimeFigureOut">
              <a:rPr lang="en-US" smtClean="0"/>
              <a:pPr/>
              <a:t>10/17/2017</a:t>
            </a:fld>
            <a:endParaRPr lang="en-US"/>
          </a:p>
        </p:txBody>
      </p:sp>
      <p:sp>
        <p:nvSpPr>
          <p:cNvPr id="6" name="Slide Number Placeholder 5"/>
          <p:cNvSpPr>
            <a:spLocks noGrp="1"/>
          </p:cNvSpPr>
          <p:nvPr>
            <p:ph type="sldNum" sz="quarter" idx="4"/>
          </p:nvPr>
        </p:nvSpPr>
        <p:spPr>
          <a:xfrm>
            <a:off x="8229600" y="6441360"/>
            <a:ext cx="457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57B20"/>
                </a:solidFill>
                <a:latin typeface="+mn-lt"/>
              </a:defRPr>
            </a:lvl1pPr>
          </a:lstStyle>
          <a:p>
            <a:fld id="{5263FFA6-FF7C-4CED-9B47-3BF4EC8A4BA9}" type="slidenum">
              <a:rPr lang="en-US" smtClean="0"/>
              <a:pPr/>
              <a:t>‹#›</a:t>
            </a:fld>
            <a:endParaRPr lang="en-US"/>
          </a:p>
        </p:txBody>
      </p:sp>
      <p:cxnSp>
        <p:nvCxnSpPr>
          <p:cNvPr id="7" name="Straight Connector 6"/>
          <p:cNvCxnSpPr/>
          <p:nvPr/>
        </p:nvCxnSpPr>
        <p:spPr>
          <a:xfrm>
            <a:off x="2438400" y="6623922"/>
            <a:ext cx="4572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pic>
        <p:nvPicPr>
          <p:cNvPr id="3" name="Picture 3" descr="S:\admin-mktg-corp\Branding Items\COHN_REZNICK\LOGOS\CohnReznick Lockups\New_Thick_Logo\CR Logo 2014_2c.tif"/>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b="25883"/>
          <a:stretch/>
        </p:blipFill>
        <p:spPr bwMode="auto">
          <a:xfrm>
            <a:off x="413634" y="6524630"/>
            <a:ext cx="1905000" cy="2382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72" r:id="rId14"/>
  </p:sldLayoutIdLst>
  <p:timing>
    <p:tnLst>
      <p:par>
        <p:cTn id="1" dur="indefinite" restart="never" nodeType="tmRoot"/>
      </p:par>
    </p:tnLst>
  </p:timing>
  <p:txStyles>
    <p:titleStyle>
      <a:lvl1pPr algn="l" rtl="0" eaLnBrk="1" fontAlgn="base" hangingPunct="1">
        <a:spcBef>
          <a:spcPct val="0"/>
        </a:spcBef>
        <a:spcAft>
          <a:spcPct val="0"/>
        </a:spcAft>
        <a:defRPr sz="2800" kern="1000" spc="600" baseline="0">
          <a:solidFill>
            <a:srgbClr val="37424A"/>
          </a:solidFill>
          <a:latin typeface="Arial" pitchFamily="34" charset="0"/>
          <a:ea typeface="+mj-ea"/>
          <a:cs typeface="Arial" pitchFamily="34" charset="0"/>
        </a:defRPr>
      </a:lvl1pPr>
      <a:lvl2pPr algn="ctr" rtl="0" eaLnBrk="1" fontAlgn="base" hangingPunct="1">
        <a:spcBef>
          <a:spcPct val="0"/>
        </a:spcBef>
        <a:spcAft>
          <a:spcPct val="0"/>
        </a:spcAft>
        <a:defRPr sz="2800">
          <a:solidFill>
            <a:srgbClr val="E05206"/>
          </a:solidFill>
          <a:latin typeface="Arial" charset="0"/>
          <a:cs typeface="Arial" charset="0"/>
        </a:defRPr>
      </a:lvl2pPr>
      <a:lvl3pPr algn="ctr" rtl="0" eaLnBrk="1" fontAlgn="base" hangingPunct="1">
        <a:spcBef>
          <a:spcPct val="0"/>
        </a:spcBef>
        <a:spcAft>
          <a:spcPct val="0"/>
        </a:spcAft>
        <a:defRPr sz="2800">
          <a:solidFill>
            <a:srgbClr val="E05206"/>
          </a:solidFill>
          <a:latin typeface="Arial" charset="0"/>
          <a:cs typeface="Arial" charset="0"/>
        </a:defRPr>
      </a:lvl3pPr>
      <a:lvl4pPr algn="ctr" rtl="0" eaLnBrk="1" fontAlgn="base" hangingPunct="1">
        <a:spcBef>
          <a:spcPct val="0"/>
        </a:spcBef>
        <a:spcAft>
          <a:spcPct val="0"/>
        </a:spcAft>
        <a:defRPr sz="2800">
          <a:solidFill>
            <a:srgbClr val="E05206"/>
          </a:solidFill>
          <a:latin typeface="Arial" charset="0"/>
          <a:cs typeface="Arial" charset="0"/>
        </a:defRPr>
      </a:lvl4pPr>
      <a:lvl5pPr algn="ctr" rtl="0" eaLnBrk="1" fontAlgn="base" hangingPunct="1">
        <a:spcBef>
          <a:spcPct val="0"/>
        </a:spcBef>
        <a:spcAft>
          <a:spcPct val="0"/>
        </a:spcAft>
        <a:defRPr sz="2800">
          <a:solidFill>
            <a:srgbClr val="E05206"/>
          </a:solidFill>
          <a:latin typeface="Arial" charset="0"/>
          <a:cs typeface="Arial" charset="0"/>
        </a:defRPr>
      </a:lvl5pPr>
      <a:lvl6pPr marL="457200" algn="ctr" rtl="0" eaLnBrk="1" fontAlgn="base" hangingPunct="1">
        <a:spcBef>
          <a:spcPct val="0"/>
        </a:spcBef>
        <a:spcAft>
          <a:spcPct val="0"/>
        </a:spcAft>
        <a:defRPr sz="2800">
          <a:solidFill>
            <a:srgbClr val="E05206"/>
          </a:solidFill>
          <a:latin typeface="Arial" charset="0"/>
          <a:cs typeface="Arial" charset="0"/>
        </a:defRPr>
      </a:lvl6pPr>
      <a:lvl7pPr marL="914400" algn="ctr" rtl="0" eaLnBrk="1" fontAlgn="base" hangingPunct="1">
        <a:spcBef>
          <a:spcPct val="0"/>
        </a:spcBef>
        <a:spcAft>
          <a:spcPct val="0"/>
        </a:spcAft>
        <a:defRPr sz="2800">
          <a:solidFill>
            <a:srgbClr val="E05206"/>
          </a:solidFill>
          <a:latin typeface="Arial" charset="0"/>
          <a:cs typeface="Arial" charset="0"/>
        </a:defRPr>
      </a:lvl7pPr>
      <a:lvl8pPr marL="1371600" algn="ctr" rtl="0" eaLnBrk="1" fontAlgn="base" hangingPunct="1">
        <a:spcBef>
          <a:spcPct val="0"/>
        </a:spcBef>
        <a:spcAft>
          <a:spcPct val="0"/>
        </a:spcAft>
        <a:defRPr sz="2800">
          <a:solidFill>
            <a:srgbClr val="E05206"/>
          </a:solidFill>
          <a:latin typeface="Arial" charset="0"/>
          <a:cs typeface="Arial" charset="0"/>
        </a:defRPr>
      </a:lvl8pPr>
      <a:lvl9pPr marL="1828800" algn="ctr" rtl="0" eaLnBrk="1" fontAlgn="base" hangingPunct="1">
        <a:spcBef>
          <a:spcPct val="0"/>
        </a:spcBef>
        <a:spcAft>
          <a:spcPct val="0"/>
        </a:spcAft>
        <a:defRPr sz="2800">
          <a:solidFill>
            <a:srgbClr val="E05206"/>
          </a:solidFill>
          <a:latin typeface="Arial" charset="0"/>
          <a:cs typeface="Arial" charset="0"/>
        </a:defRPr>
      </a:lvl9pPr>
    </p:titleStyle>
    <p:bodyStyle>
      <a:lvl1pPr marL="0" indent="0" algn="l" rtl="0" eaLnBrk="1" fontAlgn="base" hangingPunct="1">
        <a:spcBef>
          <a:spcPct val="20000"/>
        </a:spcBef>
        <a:spcAft>
          <a:spcPct val="0"/>
        </a:spcAft>
        <a:buClr>
          <a:srgbClr val="E05206"/>
        </a:buClr>
        <a:buFont typeface="Arial" charset="0"/>
        <a:defRPr sz="1800" kern="1000" spc="0" baseline="0">
          <a:solidFill>
            <a:srgbClr val="37424A"/>
          </a:solidFill>
          <a:latin typeface="+mj-lt"/>
          <a:ea typeface="+mn-ea"/>
          <a:cs typeface="+mn-cs"/>
        </a:defRPr>
      </a:lvl1pPr>
      <a:lvl2pPr marL="225425" indent="-225425" algn="l" rtl="0" eaLnBrk="1" fontAlgn="base" hangingPunct="1">
        <a:spcBef>
          <a:spcPct val="20000"/>
        </a:spcBef>
        <a:spcAft>
          <a:spcPct val="0"/>
        </a:spcAft>
        <a:buClr>
          <a:srgbClr val="F57B20"/>
        </a:buClr>
        <a:buFont typeface="Symbol" pitchFamily="18" charset="2"/>
        <a:buChar char="·"/>
        <a:defRPr sz="1600" kern="1000" spc="0" baseline="0">
          <a:solidFill>
            <a:srgbClr val="37424A"/>
          </a:solidFill>
          <a:latin typeface="+mj-lt"/>
          <a:ea typeface="+mn-ea"/>
          <a:cs typeface="+mn-cs"/>
        </a:defRPr>
      </a:lvl2pPr>
      <a:lvl3pPr marL="409575" indent="-184150" algn="l" rtl="0" eaLnBrk="1" fontAlgn="base" hangingPunct="1">
        <a:spcBef>
          <a:spcPct val="20000"/>
        </a:spcBef>
        <a:spcAft>
          <a:spcPct val="0"/>
        </a:spcAft>
        <a:buClr>
          <a:srgbClr val="F57B20"/>
        </a:buClr>
        <a:buFont typeface="Century Gothic" pitchFamily="34" charset="0"/>
        <a:buChar char="–"/>
        <a:defRPr sz="1400" kern="1000" spc="0" baseline="0">
          <a:solidFill>
            <a:srgbClr val="37424A"/>
          </a:solidFill>
          <a:latin typeface="+mj-lt"/>
          <a:ea typeface="+mn-ea"/>
          <a:cs typeface="+mn-cs"/>
        </a:defRPr>
      </a:lvl3pPr>
      <a:lvl4pPr marL="571500" indent="-152400" algn="l" rtl="0" eaLnBrk="1" fontAlgn="base" hangingPunct="1">
        <a:spcBef>
          <a:spcPct val="20000"/>
        </a:spcBef>
        <a:spcAft>
          <a:spcPts val="1200"/>
        </a:spcAft>
        <a:buClr>
          <a:srgbClr val="F57B20"/>
        </a:buClr>
        <a:buFont typeface="Symbol" pitchFamily="18" charset="2"/>
        <a:buChar char="·"/>
        <a:defRPr sz="1400" kern="1000" spc="0" baseline="0">
          <a:solidFill>
            <a:srgbClr val="37424A"/>
          </a:solidFill>
          <a:latin typeface="+mj-lt"/>
          <a:ea typeface="+mn-ea"/>
          <a:cs typeface="+mn-cs"/>
        </a:defRPr>
      </a:lvl4pPr>
      <a:lvl5pPr marL="2057400" indent="-228600" algn="l" rtl="0" eaLnBrk="1" fontAlgn="base" hangingPunct="1">
        <a:spcBef>
          <a:spcPct val="20000"/>
        </a:spcBef>
        <a:spcAft>
          <a:spcPct val="0"/>
        </a:spcAft>
        <a:buClr>
          <a:srgbClr val="E05206"/>
        </a:buClr>
        <a:buFont typeface="Arial" charset="0"/>
        <a:buChar char="»"/>
        <a:defRPr sz="1100" kern="1200">
          <a:solidFill>
            <a:srgbClr val="37424A"/>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gi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038600" y="2895600"/>
            <a:ext cx="4724400" cy="838200"/>
          </a:xfrm>
        </p:spPr>
        <p:txBody>
          <a:bodyPr/>
          <a:lstStyle/>
          <a:p>
            <a:r>
              <a:rPr lang="en-US" dirty="0"/>
              <a:t>Foundation’s Financial Statements </a:t>
            </a:r>
            <a:r>
              <a:rPr lang="en-US" dirty="0" smtClean="0"/>
              <a:t>for the year ended June 30, 2017</a:t>
            </a:r>
            <a:endParaRPr lang="en-US" dirty="0"/>
          </a:p>
        </p:txBody>
      </p:sp>
      <p:pic>
        <p:nvPicPr>
          <p:cNvPr id="8" name="Picture 6" descr="C:\Users\jmc\Downloads\FIT_Logo_Black_1-line.eps"/>
          <p:cNvPicPr>
            <a:picLocks noChangeAspect="1" noChangeArrowheads="1"/>
          </p:cNvPicPr>
          <p:nvPr/>
        </p:nvPicPr>
        <p:blipFill>
          <a:blip r:embed="rId2" cstate="print"/>
          <a:srcRect/>
          <a:stretch>
            <a:fillRect/>
          </a:stretch>
        </p:blipFill>
        <p:spPr bwMode="auto">
          <a:xfrm>
            <a:off x="1016000" y="2286000"/>
            <a:ext cx="7112000" cy="723900"/>
          </a:xfrm>
          <a:prstGeom prst="rect">
            <a:avLst/>
          </a:prstGeom>
          <a:noFill/>
        </p:spPr>
      </p:pic>
    </p:spTree>
    <p:extLst>
      <p:ext uri="{BB962C8B-B14F-4D97-AF65-F5344CB8AC3E}">
        <p14:creationId xmlns:p14="http://schemas.microsoft.com/office/powerpoint/2010/main" val="592591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Introductions</a:t>
            </a:r>
            <a:endParaRPr lang="en-US" dirty="0"/>
          </a:p>
        </p:txBody>
      </p:sp>
      <p:sp>
        <p:nvSpPr>
          <p:cNvPr id="3" name="Content Placeholder 2"/>
          <p:cNvSpPr>
            <a:spLocks noGrp="1"/>
          </p:cNvSpPr>
          <p:nvPr>
            <p:ph idx="1"/>
          </p:nvPr>
        </p:nvSpPr>
        <p:spPr>
          <a:xfrm>
            <a:off x="762000" y="1752600"/>
            <a:ext cx="7391400" cy="3276600"/>
          </a:xfrm>
        </p:spPr>
        <p:txBody>
          <a:bodyPr>
            <a:normAutofit/>
          </a:bodyPr>
          <a:lstStyle/>
          <a:p>
            <a:pPr marL="285750" indent="-285750">
              <a:buFont typeface="Arial" panose="020B0604020202020204" pitchFamily="34" charset="0"/>
              <a:buChar char="•"/>
            </a:pPr>
            <a:r>
              <a:rPr lang="en-US" dirty="0" smtClean="0"/>
              <a:t>Jay Kaufman, Audit Partner</a:t>
            </a:r>
          </a:p>
          <a:p>
            <a:pPr marL="285750" indent="-285750">
              <a:buFont typeface="Arial" panose="020B0604020202020204" pitchFamily="34" charset="0"/>
              <a:buChar char="•"/>
            </a:pPr>
            <a:r>
              <a:rPr lang="en-US" dirty="0" smtClean="0"/>
              <a:t>Mark Snyder, Audit Senior Manager</a:t>
            </a:r>
          </a:p>
          <a:p>
            <a:pPr marL="285750" indent="-285750">
              <a:buFont typeface="Arial" panose="020B0604020202020204" pitchFamily="34" charset="0"/>
              <a:buChar char="•"/>
            </a:pPr>
            <a:r>
              <a:rPr lang="en-US" dirty="0" smtClean="0"/>
              <a:t>Maryellen Scarselli, Audit Manager</a:t>
            </a:r>
          </a:p>
          <a:p>
            <a:pPr marL="285750" indent="-285750">
              <a:buFont typeface="Arial" panose="020B0604020202020204" pitchFamily="34" charset="0"/>
              <a:buChar char="•"/>
            </a:pPr>
            <a:r>
              <a:rPr lang="en-US" dirty="0" smtClean="0"/>
              <a:t>Sarah Kielty, Audit Senior</a:t>
            </a:r>
          </a:p>
          <a:p>
            <a:pPr marL="285750" indent="-285750">
              <a:buFont typeface="Arial" panose="020B0604020202020204" pitchFamily="34" charset="0"/>
              <a:buChar char="•"/>
            </a:pPr>
            <a:r>
              <a:rPr lang="en-US" dirty="0" smtClean="0"/>
              <a:t>Michelle Scott, Audit Senior</a:t>
            </a:r>
          </a:p>
          <a:p>
            <a:endParaRPr lang="en-US" dirty="0" smtClean="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03246"/>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763000" cy="990599"/>
          </a:xfrm>
        </p:spPr>
        <p:txBody>
          <a:bodyPr>
            <a:normAutofit/>
          </a:bodyPr>
          <a:lstStyle/>
          <a:p>
            <a:pPr algn="ctr"/>
            <a:r>
              <a:rPr lang="en-US" sz="2000" b="1" dirty="0"/>
              <a:t>Fitchburg State University Foundation, Inc.</a:t>
            </a:r>
            <a:br>
              <a:rPr lang="en-US" sz="2000" b="1" dirty="0"/>
            </a:br>
            <a:r>
              <a:rPr lang="en-US" sz="2000" b="1" dirty="0"/>
              <a:t>And Related Supporting Organization</a:t>
            </a:r>
          </a:p>
        </p:txBody>
      </p:sp>
      <p:sp>
        <p:nvSpPr>
          <p:cNvPr id="3" name="Content Placeholder 2"/>
          <p:cNvSpPr>
            <a:spLocks noGrp="1"/>
          </p:cNvSpPr>
          <p:nvPr>
            <p:ph idx="1"/>
          </p:nvPr>
        </p:nvSpPr>
        <p:spPr>
          <a:xfrm>
            <a:off x="304800" y="1447800"/>
            <a:ext cx="8525854" cy="4297363"/>
          </a:xfrm>
        </p:spPr>
        <p:txBody>
          <a:bodyPr/>
          <a:lstStyle/>
          <a:p>
            <a:pPr marL="627063" indent="-627063" algn="ctr">
              <a:buNone/>
            </a:pPr>
            <a:r>
              <a:rPr lang="en-US" dirty="0" smtClean="0"/>
              <a:t>Audit results</a:t>
            </a:r>
          </a:p>
          <a:p>
            <a:pPr marL="627063" indent="-627063" algn="ctr">
              <a:buNone/>
            </a:pPr>
            <a:endParaRPr lang="en-US" sz="1800" dirty="0" smtClean="0"/>
          </a:p>
          <a:p>
            <a:pPr marL="1030288" indent="-285750" algn="just">
              <a:buFont typeface="Arial" panose="020B0604020202020204" pitchFamily="34" charset="0"/>
              <a:buChar char="•"/>
            </a:pPr>
            <a:r>
              <a:rPr lang="en-US" sz="1800" dirty="0" smtClean="0"/>
              <a:t>Financial statements are being issued with a “clean” – unmodified opinion.</a:t>
            </a:r>
          </a:p>
          <a:p>
            <a:pPr marL="1030288" indent="-285750" algn="just">
              <a:buFont typeface="Arial" panose="020B0604020202020204" pitchFamily="34" charset="0"/>
              <a:buChar char="•"/>
            </a:pPr>
            <a:r>
              <a:rPr lang="en-US" sz="1800" dirty="0" smtClean="0"/>
              <a:t>Report on internal controls over financial reporting and compliance and other matters – there were no findings required to be reported under </a:t>
            </a:r>
            <a:r>
              <a:rPr lang="en-US" sz="1800" u="sng" dirty="0" smtClean="0"/>
              <a:t>Government Auditing Standards.</a:t>
            </a:r>
          </a:p>
          <a:p>
            <a:pPr marL="1030288" indent="-285750" algn="just">
              <a:buFont typeface="Arial" panose="020B0604020202020204" pitchFamily="34" charset="0"/>
              <a:buChar char="•"/>
            </a:pPr>
            <a:r>
              <a:rPr lang="en-US" sz="1800" dirty="0" smtClean="0"/>
              <a:t>Management letter – none.</a:t>
            </a:r>
          </a:p>
          <a:p>
            <a:pPr marL="1030288" indent="-285750" algn="just">
              <a:buFont typeface="Arial" panose="020B0604020202020204" pitchFamily="34" charset="0"/>
              <a:buChar char="•"/>
            </a:pPr>
            <a:r>
              <a:rPr lang="en-US" sz="1800" dirty="0" smtClean="0"/>
              <a:t>AU-C Section 260 letter – communications with those charged with governance (Attachments C and E).</a:t>
            </a:r>
          </a:p>
          <a:p>
            <a:pPr marL="1030288" indent="-285750" algn="just">
              <a:buFont typeface="Arial" panose="020B0604020202020204" pitchFamily="34" charset="0"/>
              <a:buChar char="•"/>
            </a:pPr>
            <a:r>
              <a:rPr lang="en-US" sz="1800" dirty="0" smtClean="0"/>
              <a:t>We would like to thank Jay Bry, Yvonnie Malcolm and their staff for their hard work in helping us complete the audits of the Foundation and the Supporting Organization.</a:t>
            </a:r>
            <a:endParaRPr lang="en-US" sz="2400" dirty="0" smtClean="0"/>
          </a:p>
          <a:p>
            <a:pPr>
              <a:buNone/>
            </a:pPr>
            <a:endParaRPr lang="en-US" sz="20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5946"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143000"/>
          </a:xfrm>
        </p:spPr>
        <p:txBody>
          <a:bodyPr>
            <a:normAutofit/>
          </a:bodyPr>
          <a:lstStyle/>
          <a:p>
            <a:pPr algn="ctr"/>
            <a:r>
              <a:rPr lang="en-US" sz="2000" dirty="0" smtClean="0"/>
              <a:t>Consolidated</a:t>
            </a:r>
            <a:r>
              <a:rPr lang="en-US" sz="2200" dirty="0" smtClean="0"/>
              <a:t> Statements of Financial </a:t>
            </a:r>
            <a:r>
              <a:rPr lang="en-US" sz="2000" dirty="0" smtClean="0"/>
              <a:t>Position</a:t>
            </a:r>
            <a:br>
              <a:rPr lang="en-US" sz="2000" dirty="0" smtClean="0"/>
            </a:br>
            <a:r>
              <a:rPr lang="en-US" sz="1000" b="1" dirty="0" smtClean="0"/>
              <a:t>(Page4of the Foundation’s financial statements, Attachment B)</a:t>
            </a:r>
            <a:br>
              <a:rPr lang="en-US" sz="1000" b="1" dirty="0" smtClean="0"/>
            </a:br>
            <a:endParaRPr lang="en-US" sz="1000" b="1" dirty="0"/>
          </a:p>
        </p:txBody>
      </p:sp>
      <p:sp>
        <p:nvSpPr>
          <p:cNvPr id="3" name="Content Placeholder 2"/>
          <p:cNvSpPr>
            <a:spLocks noGrp="1"/>
          </p:cNvSpPr>
          <p:nvPr>
            <p:ph idx="1"/>
          </p:nvPr>
        </p:nvSpPr>
        <p:spPr>
          <a:xfrm>
            <a:off x="685800" y="1295400"/>
            <a:ext cx="7840132" cy="4648200"/>
          </a:xfrm>
        </p:spPr>
        <p:txBody>
          <a:bodyPr>
            <a:normAutofit lnSpcReduction="10000"/>
          </a:bodyPr>
          <a:lstStyle/>
          <a:p>
            <a:pPr marL="342900" indent="-342900" algn="just">
              <a:buFont typeface="Arial" panose="020B0604020202020204" pitchFamily="34" charset="0"/>
              <a:buChar char="•"/>
            </a:pPr>
            <a:r>
              <a:rPr lang="en-US" sz="2200" dirty="0" smtClean="0"/>
              <a:t>Investments increased by approximately $1.6 million.  This net increase results principally from investment net gains of $1.4 million ($1.0 of unrealized gains) during the year.</a:t>
            </a:r>
          </a:p>
          <a:p>
            <a:pPr marL="342900" indent="-342900" algn="just">
              <a:buFont typeface="Arial" panose="020B0604020202020204" pitchFamily="34" charset="0"/>
              <a:buChar char="•"/>
            </a:pPr>
            <a:r>
              <a:rPr lang="en-US" sz="2200" dirty="0" smtClean="0"/>
              <a:t>Property and equipment, net increased by $524 thousand due to property acquisitions of $1.062 million made in the current year less depreciation expense of $252 thousand and impairment charges taken of $286 thousand. </a:t>
            </a:r>
          </a:p>
          <a:p>
            <a:pPr marL="342900" indent="-342900" algn="just">
              <a:buFont typeface="Arial" panose="020B0604020202020204" pitchFamily="34" charset="0"/>
              <a:buChar char="•"/>
            </a:pPr>
            <a:r>
              <a:rPr lang="en-US" sz="2200" dirty="0" smtClean="0"/>
              <a:t>Liabilities increased by $727 thousand due mainly to the increased debt of $753 thousand incurred to fund property acquisitions and increased payables of $210 thousand to the University, net of scheduled debt repayments of $178 thousand.</a:t>
            </a:r>
          </a:p>
          <a:p>
            <a:pPr marL="342900" indent="-342900" algn="just">
              <a:buFont typeface="Arial" panose="020B0604020202020204" pitchFamily="34" charset="0"/>
              <a:buChar char="•"/>
            </a:pPr>
            <a:r>
              <a:rPr lang="en-US" sz="2200" dirty="0" smtClean="0"/>
              <a:t>Net assets increased by approximately $1.7 million, resulting primarily from investment gains.</a:t>
            </a:r>
          </a:p>
          <a:p>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pPr algn="ctr"/>
            <a:r>
              <a:rPr lang="en-US" sz="2000" dirty="0" smtClean="0"/>
              <a:t>Consolidated Statements of </a:t>
            </a:r>
            <a:br>
              <a:rPr lang="en-US" sz="2000" dirty="0" smtClean="0"/>
            </a:br>
            <a:r>
              <a:rPr lang="en-US" sz="2000" dirty="0" smtClean="0"/>
              <a:t>Activities and of Cash Flows</a:t>
            </a:r>
            <a:br>
              <a:rPr lang="en-US" sz="2000" dirty="0" smtClean="0"/>
            </a:br>
            <a:r>
              <a:rPr lang="en-US" sz="1000" b="1" dirty="0" smtClean="0"/>
              <a:t>(Pages 5 through 7 of the Foundation’s financial statements, Attachment B)</a:t>
            </a:r>
            <a:r>
              <a:rPr lang="en-US" sz="2400" b="1" dirty="0" smtClean="0"/>
              <a:t/>
            </a:r>
            <a:br>
              <a:rPr lang="en-US" sz="2400" b="1" dirty="0" smtClean="0"/>
            </a:br>
            <a:r>
              <a:rPr lang="en-US" sz="1000" dirty="0" smtClean="0"/>
              <a:t/>
            </a:r>
            <a:br>
              <a:rPr lang="en-US" sz="1000" dirty="0" smtClean="0"/>
            </a:br>
            <a:endParaRPr lang="en-US" sz="1000" dirty="0"/>
          </a:p>
        </p:txBody>
      </p:sp>
      <p:sp>
        <p:nvSpPr>
          <p:cNvPr id="3" name="Content Placeholder 2"/>
          <p:cNvSpPr>
            <a:spLocks noGrp="1"/>
          </p:cNvSpPr>
          <p:nvPr>
            <p:ph idx="1"/>
          </p:nvPr>
        </p:nvSpPr>
        <p:spPr>
          <a:xfrm>
            <a:off x="990600" y="1600201"/>
            <a:ext cx="7696200" cy="4038600"/>
          </a:xfrm>
        </p:spPr>
        <p:txBody>
          <a:bodyPr>
            <a:normAutofit fontScale="92500"/>
          </a:bodyPr>
          <a:lstStyle/>
          <a:p>
            <a:pPr marL="342900" indent="-342900" algn="just">
              <a:buFont typeface="Arial" panose="020B0604020202020204" pitchFamily="34" charset="0"/>
              <a:buChar char="•"/>
            </a:pPr>
            <a:r>
              <a:rPr lang="en-US" sz="2200" dirty="0" smtClean="0"/>
              <a:t>Increase in </a:t>
            </a:r>
            <a:r>
              <a:rPr lang="en-US" sz="2200" dirty="0"/>
              <a:t>investment returns (realized and unrealized gains/losses on investments) </a:t>
            </a:r>
            <a:r>
              <a:rPr lang="en-US" sz="2200" dirty="0" smtClean="0"/>
              <a:t>of $1.8 million is the primary reason that revenues and support increased in the current year. </a:t>
            </a:r>
          </a:p>
          <a:p>
            <a:pPr marL="342900" indent="-342900" algn="just">
              <a:buFont typeface="Arial" panose="020B0604020202020204" pitchFamily="34" charset="0"/>
              <a:buChar char="•"/>
            </a:pPr>
            <a:r>
              <a:rPr lang="en-US" sz="2200" dirty="0" smtClean="0"/>
              <a:t>Gifts and donations increased by $138 thousand and grant income increased by $368 thousand.</a:t>
            </a:r>
          </a:p>
          <a:p>
            <a:pPr marL="342900" indent="-342900" algn="just">
              <a:buFont typeface="Arial" panose="020B0604020202020204" pitchFamily="34" charset="0"/>
              <a:buChar char="•"/>
            </a:pPr>
            <a:r>
              <a:rPr lang="en-US" sz="2200" dirty="0" smtClean="0"/>
              <a:t>License fee income also increased by $145 thousand primarily due to the additional property purchases in FY 2017.</a:t>
            </a:r>
          </a:p>
          <a:p>
            <a:pPr marL="342900" indent="-342900" algn="just">
              <a:buFont typeface="Arial" panose="020B0604020202020204" pitchFamily="34" charset="0"/>
              <a:buChar char="•"/>
            </a:pPr>
            <a:r>
              <a:rPr lang="en-US" sz="2200" dirty="0" smtClean="0"/>
              <a:t>Program expenses increased by $235 thousand. There were a number of increases and decreases in various line items during FY 2017. Most notable of the increases were in scholarships ($45 thousand), awards and grants ($66 thousand) and impairment losses ($187 thousand).</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pPr algn="ctr"/>
            <a:r>
              <a:rPr lang="en-US" sz="2200" dirty="0" smtClean="0"/>
              <a:t>Footnotes and Disclosures</a:t>
            </a:r>
            <a:br>
              <a:rPr lang="en-US" sz="2200" dirty="0" smtClean="0"/>
            </a:br>
            <a:r>
              <a:rPr lang="en-US" sz="1000" b="1" dirty="0" smtClean="0"/>
              <a:t>(Starting on page 8of the Foundation’s financial statements, Attachment B)</a:t>
            </a:r>
            <a:r>
              <a:rPr lang="en-US" dirty="0" smtClean="0"/>
              <a:t/>
            </a:r>
            <a:br>
              <a:rPr lang="en-US" dirty="0" smtClean="0"/>
            </a:br>
            <a:endParaRPr lang="en-US" sz="1000" b="1" dirty="0"/>
          </a:p>
        </p:txBody>
      </p:sp>
      <p:sp>
        <p:nvSpPr>
          <p:cNvPr id="3" name="Content Placeholder 2"/>
          <p:cNvSpPr>
            <a:spLocks noGrp="1"/>
          </p:cNvSpPr>
          <p:nvPr>
            <p:ph idx="1"/>
          </p:nvPr>
        </p:nvSpPr>
        <p:spPr>
          <a:xfrm>
            <a:off x="533400" y="1447800"/>
            <a:ext cx="8153400" cy="4343400"/>
          </a:xfrm>
        </p:spPr>
        <p:txBody>
          <a:bodyPr>
            <a:normAutofit lnSpcReduction="10000"/>
          </a:bodyPr>
          <a:lstStyle/>
          <a:p>
            <a:pPr marL="342900" indent="-342900" algn="just">
              <a:buFont typeface="Arial" panose="020B0604020202020204" pitchFamily="34" charset="0"/>
              <a:buChar char="•"/>
            </a:pPr>
            <a:r>
              <a:rPr lang="en-US" sz="2200" dirty="0" smtClean="0"/>
              <a:t>Footnotes 2 and 3 (Starting on pages 14 and 15, respectively) – information and detail on what comprised cash and equivalents and investments.</a:t>
            </a:r>
          </a:p>
          <a:p>
            <a:pPr lvl="2" algn="just"/>
            <a:r>
              <a:rPr lang="en-US" dirty="0" smtClean="0"/>
              <a:t>Uninsured cash and cash equivalents of approximately $707 thousand is represented primarily by money market funds invested with State Street and Goldman Sachs and cash and other demand deposits held by Enterprise Bank.</a:t>
            </a:r>
          </a:p>
          <a:p>
            <a:pPr lvl="2" algn="just"/>
            <a:r>
              <a:rPr lang="en-US" dirty="0" smtClean="0"/>
              <a:t>Investments held by Eaton Vance collateralize the Foundation’s Line of Credit (see footnote 8) and  investments held by Enterprise collateralize the Supporting Organization’s Enterprise Bank &amp; Trust Company loan (see footnote 10).</a:t>
            </a:r>
          </a:p>
          <a:p>
            <a:pPr marL="342900" indent="-342900" algn="just">
              <a:buFont typeface="Arial" panose="020B0604020202020204" pitchFamily="34" charset="0"/>
              <a:buChar char="•"/>
            </a:pPr>
            <a:r>
              <a:rPr lang="en-US" sz="2200" dirty="0" smtClean="0"/>
              <a:t>Footnotes 8, 9 and 10 (Pages 24 through 32) – Lines of credit and other debt.  The Supporting Organization has $250 thousand outstanding on its Line of Credit at June 30, 2017. The Line of Credit balance was paid in full at beginning of October, 2017. The mortgage notes and bank note payable are being paid down as scheduled. </a:t>
            </a:r>
          </a:p>
          <a:p>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3999"/>
            <a:ext cx="8077200" cy="4191001"/>
          </a:xfrm>
        </p:spPr>
        <p:txBody>
          <a:bodyPr>
            <a:normAutofit/>
          </a:bodyPr>
          <a:lstStyle/>
          <a:p>
            <a:pPr marL="342900" indent="-342900" algn="just">
              <a:buFont typeface="Arial" panose="020B0604020202020204" pitchFamily="34" charset="0"/>
              <a:buChar char="•"/>
            </a:pPr>
            <a:r>
              <a:rPr lang="en-US" sz="2000" dirty="0" smtClean="0"/>
              <a:t>Footnote 11 </a:t>
            </a:r>
            <a:r>
              <a:rPr lang="en-US" sz="2000" dirty="0"/>
              <a:t>( Pages </a:t>
            </a:r>
            <a:r>
              <a:rPr lang="en-US" sz="2000" dirty="0" smtClean="0"/>
              <a:t>33 to 35) </a:t>
            </a:r>
            <a:r>
              <a:rPr lang="en-US" sz="2000" dirty="0"/>
              <a:t>– </a:t>
            </a:r>
            <a:r>
              <a:rPr lang="en-US" sz="2000" dirty="0" smtClean="0"/>
              <a:t>The long-term operating lease agreement with DCAM for the warehouse space expired in August, 2016. A new 10 year lease agreement, retroactive to August, 2016, was executed in March, 2017 under the same terms and conditions as the expired lease agreement.</a:t>
            </a:r>
          </a:p>
          <a:p>
            <a:pPr marL="342900" indent="-342900" algn="just">
              <a:buFont typeface="Arial" panose="020B0604020202020204" pitchFamily="34" charset="0"/>
              <a:buChar char="•"/>
            </a:pPr>
            <a:r>
              <a:rPr lang="en-US" sz="2000" dirty="0" smtClean="0"/>
              <a:t>The Simonds Hall lease agreement expired on May 31, 2017 and was not renewed as MSCBA acquired the property.  Fitchburg continues to use the facilities and is being billed through the MSCBA semi-annual residence hall assessments.</a:t>
            </a:r>
          </a:p>
          <a:p>
            <a:pPr marL="342900" indent="-342900" algn="just">
              <a:buFont typeface="Arial" panose="020B0604020202020204" pitchFamily="34" charset="0"/>
              <a:buChar char="•"/>
            </a:pPr>
            <a:r>
              <a:rPr lang="en-US" sz="2000" dirty="0" smtClean="0"/>
              <a:t>Footnote 16 (page 37) – Subsequent Events</a:t>
            </a:r>
          </a:p>
          <a:p>
            <a:pPr marL="568325" lvl="1" indent="-342900" algn="just">
              <a:buFont typeface="Wingdings" panose="05000000000000000000" pitchFamily="2" charset="2"/>
              <a:buChar char="Ø"/>
            </a:pPr>
            <a:r>
              <a:rPr lang="en-US" sz="2000" dirty="0" smtClean="0"/>
              <a:t>Small property acquisition in July, 2017</a:t>
            </a:r>
          </a:p>
          <a:p>
            <a:pPr marL="568325" lvl="1" indent="-342900" algn="just">
              <a:buFont typeface="Wingdings" panose="05000000000000000000" pitchFamily="2" charset="2"/>
              <a:buChar char="Ø"/>
            </a:pPr>
            <a:r>
              <a:rPr lang="en-US" sz="2000" dirty="0" smtClean="0"/>
              <a:t>Renovation activity 689 – 717 Main Street</a:t>
            </a:r>
          </a:p>
          <a:p>
            <a:pPr marL="342900" indent="-342900" algn="just">
              <a:buFont typeface="Arial" panose="020B0604020202020204" pitchFamily="34" charset="0"/>
              <a:buChar char="•"/>
            </a:pPr>
            <a:endParaRPr lang="en-US" sz="2200" dirty="0" smtClean="0"/>
          </a:p>
          <a:p>
            <a:pPr marL="342900" indent="-342900" algn="just">
              <a:buFont typeface="Arial" panose="020B0604020202020204" pitchFamily="34" charset="0"/>
              <a:buChar char="•"/>
            </a:pPr>
            <a:endParaRPr lang="en-US" sz="2200" dirty="0" smtClean="0"/>
          </a:p>
          <a:p>
            <a:endParaRPr lang="en-US" sz="2200" dirty="0"/>
          </a:p>
        </p:txBody>
      </p:sp>
      <p:sp>
        <p:nvSpPr>
          <p:cNvPr id="2" name="Title 1"/>
          <p:cNvSpPr>
            <a:spLocks noGrp="1"/>
          </p:cNvSpPr>
          <p:nvPr>
            <p:ph type="title"/>
          </p:nvPr>
        </p:nvSpPr>
        <p:spPr/>
        <p:txBody>
          <a:bodyPr>
            <a:normAutofit/>
          </a:bodyPr>
          <a:lstStyle/>
          <a:p>
            <a:pPr algn="ctr"/>
            <a:r>
              <a:rPr lang="en-US" sz="2200" dirty="0" smtClean="0"/>
              <a:t>Footnotes and Disclosures</a:t>
            </a:r>
            <a:r>
              <a:rPr lang="en-US" dirty="0" smtClean="0"/>
              <a:t/>
            </a:r>
            <a:br>
              <a:rPr lang="en-US" dirty="0" smtClean="0"/>
            </a:br>
            <a:r>
              <a:rPr lang="en-US" sz="1000" b="1" dirty="0" smtClean="0"/>
              <a:t>(Starting on page 8 of the Foundation’s financial statements, Attachment B)</a:t>
            </a:r>
            <a:endParaRPr lang="en-US" sz="1000" b="1"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536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Questions</a:t>
            </a:r>
            <a:endParaRPr lang="en-US" sz="2200" dirty="0"/>
          </a:p>
        </p:txBody>
      </p:sp>
      <p:pic>
        <p:nvPicPr>
          <p:cNvPr id="2050" name="Picture 2" descr="C:\Users\egm\AppData\Local\Microsoft\Windows\Temporary Internet Files\Content.IE5\4H9WCPMK\MM900234752[1].gif"/>
          <p:cNvPicPr>
            <a:picLocks noChangeAspect="1" noChangeArrowheads="1" noCrop="1"/>
          </p:cNvPicPr>
          <p:nvPr/>
        </p:nvPicPr>
        <p:blipFill>
          <a:blip r:embed="rId2" cstate="print"/>
          <a:srcRect/>
          <a:stretch>
            <a:fillRect/>
          </a:stretch>
        </p:blipFill>
        <p:spPr bwMode="auto">
          <a:xfrm>
            <a:off x="4038600" y="1676400"/>
            <a:ext cx="1133475" cy="1266825"/>
          </a:xfrm>
          <a:prstGeom prst="rect">
            <a:avLst/>
          </a:prstGeom>
          <a:noFill/>
        </p:spPr>
      </p:pic>
      <p:pic>
        <p:nvPicPr>
          <p:cNvPr id="4" name="Picture 2" descr="C:\Users\bwreski\Desktop\Firm Shortcuts\cohnreznic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R-Corporate Presentation Color Palette">
      <a:dk1>
        <a:srgbClr val="303A3F"/>
      </a:dk1>
      <a:lt1>
        <a:srgbClr val="FFFFFF"/>
      </a:lt1>
      <a:dk2>
        <a:srgbClr val="37424A"/>
      </a:dk2>
      <a:lt2>
        <a:srgbClr val="FFFFFF"/>
      </a:lt2>
      <a:accent1>
        <a:srgbClr val="E05206"/>
      </a:accent1>
      <a:accent2>
        <a:srgbClr val="37424A"/>
      </a:accent2>
      <a:accent3>
        <a:srgbClr val="820024"/>
      </a:accent3>
      <a:accent4>
        <a:srgbClr val="00583D"/>
      </a:accent4>
      <a:accent5>
        <a:srgbClr val="002F5F"/>
      </a:accent5>
      <a:accent6>
        <a:srgbClr val="FFE293"/>
      </a:accent6>
      <a:hlink>
        <a:srgbClr val="000000"/>
      </a:hlink>
      <a:folHlink>
        <a:srgbClr val="FFFFFF"/>
      </a:folHlink>
    </a:clrScheme>
    <a:fontScheme name="RC Corporate Presentation Font Themes">
      <a:majorFont>
        <a:latin typeface="Arial"/>
        <a:ea typeface=""/>
        <a:cs typeface=""/>
      </a:majorFont>
      <a:minorFont>
        <a:latin typeface="Century Gothic"/>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3690</TotalTime>
  <Words>685</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Symbol</vt:lpstr>
      <vt:lpstr>Wingdings</vt:lpstr>
      <vt:lpstr>Theme1</vt:lpstr>
      <vt:lpstr>PowerPoint Presentation</vt:lpstr>
      <vt:lpstr>Introductions</vt:lpstr>
      <vt:lpstr>Fitchburg State University Foundation, Inc. And Related Supporting Organization</vt:lpstr>
      <vt:lpstr>Consolidated Statements of Financial Position (Page4of the Foundation’s financial statements, Attachment B) </vt:lpstr>
      <vt:lpstr>Consolidated Statements of  Activities and of Cash Flows (Pages 5 through 7 of the Foundation’s financial statements, Attachment B)  </vt:lpstr>
      <vt:lpstr>Footnotes and Disclosures (Starting on page 8of the Foundation’s financial statements, Attachment B) </vt:lpstr>
      <vt:lpstr>Footnotes and Disclosures (Starting on page 8 of the Foundation’s financial statements, Attachment B)</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Framingham State University</dc:title>
  <dc:creator>egm</dc:creator>
  <cp:lastModifiedBy>Gail Doiron</cp:lastModifiedBy>
  <cp:revision>255</cp:revision>
  <cp:lastPrinted>2016-10-24T20:47:21Z</cp:lastPrinted>
  <dcterms:created xsi:type="dcterms:W3CDTF">2011-10-04T15:51:57Z</dcterms:created>
  <dcterms:modified xsi:type="dcterms:W3CDTF">2017-10-17T20:39:46Z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bName">
    <vt:lpwstr>FY 2014 Board Presentation Materials</vt:lpwstr>
  </property>
  <property fmtid="{D5CDD505-2E9C-101B-9397-08002B2CF9AE}" pid="3" name="tabIndex">
    <vt:lpwstr>40</vt:lpwstr>
  </property>
  <property fmtid="{D5CDD505-2E9C-101B-9397-08002B2CF9AE}" pid="4" name="workpaperIndex">
    <vt:lpwstr>
    </vt:lpwstr>
  </property>
</Properties>
</file>