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8" r:id="rId2"/>
    <p:sldId id="257" r:id="rId3"/>
    <p:sldId id="258" r:id="rId4"/>
    <p:sldId id="259" r:id="rId5"/>
    <p:sldId id="260" r:id="rId6"/>
    <p:sldId id="262" r:id="rId7"/>
    <p:sldId id="264" r:id="rId8"/>
    <p:sldId id="280" r:id="rId9"/>
    <p:sldId id="265" r:id="rId10"/>
    <p:sldId id="281" r:id="rId11"/>
    <p:sldId id="275" r:id="rId12"/>
    <p:sldId id="282" r:id="rId13"/>
    <p:sldId id="267" r:id="rId14"/>
    <p:sldId id="276" r:id="rId15"/>
    <p:sldId id="268" r:id="rId16"/>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3" autoAdjust="0"/>
  </p:normalViewPr>
  <p:slideViewPr>
    <p:cSldViewPr>
      <p:cViewPr varScale="1">
        <p:scale>
          <a:sx n="58" d="100"/>
          <a:sy n="58" d="100"/>
        </p:scale>
        <p:origin x="66" y="300"/>
      </p:cViewPr>
      <p:guideLst>
        <p:guide orient="horz" pos="2160"/>
        <p:guide pos="2880"/>
      </p:guideLst>
    </p:cSldViewPr>
  </p:slideViewPr>
  <p:outlineViewPr>
    <p:cViewPr>
      <p:scale>
        <a:sx n="33" d="100"/>
        <a:sy n="33" d="100"/>
      </p:scale>
      <p:origin x="0" y="720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_Title Slide">
    <p:bg>
      <p:bgPr>
        <a:solidFill>
          <a:srgbClr val="303A3F"/>
        </a:solidFill>
        <a:effectLst/>
      </p:bgPr>
    </p:bg>
    <p:spTree>
      <p:nvGrpSpPr>
        <p:cNvPr id="1" name=""/>
        <p:cNvGrpSpPr/>
        <p:nvPr/>
      </p:nvGrpSpPr>
      <p:grpSpPr>
        <a:xfrm>
          <a:off x="0" y="0"/>
          <a:ext cx="0" cy="0"/>
          <a:chOff x="0" y="0"/>
          <a:chExt cx="0" cy="0"/>
        </a:xfrm>
      </p:grpSpPr>
      <p:pic>
        <p:nvPicPr>
          <p:cNvPr id="25" name="Picture 24"/>
          <p:cNvPicPr/>
          <p:nvPr/>
        </p:nvPicPr>
        <p:blipFill>
          <a:blip r:embed="rId2" cstate="print"/>
          <a:srcRect l="19907" b="38470"/>
          <a:stretch>
            <a:fillRect/>
          </a:stretch>
        </p:blipFill>
        <p:spPr bwMode="auto">
          <a:xfrm>
            <a:off x="0" y="1"/>
            <a:ext cx="7848600" cy="6858000"/>
          </a:xfrm>
          <a:prstGeom prst="rect">
            <a:avLst/>
          </a:prstGeom>
          <a:noFill/>
          <a:ln w="9525">
            <a:noFill/>
            <a:miter lim="800000"/>
            <a:headEnd/>
            <a:tailEnd/>
          </a:ln>
        </p:spPr>
      </p:pic>
      <p:sp>
        <p:nvSpPr>
          <p:cNvPr id="3" name="Subtitle 2"/>
          <p:cNvSpPr>
            <a:spLocks noGrp="1"/>
          </p:cNvSpPr>
          <p:nvPr>
            <p:ph type="subTitle" idx="1"/>
          </p:nvPr>
        </p:nvSpPr>
        <p:spPr>
          <a:xfrm>
            <a:off x="4609202" y="4191000"/>
            <a:ext cx="4114800" cy="381000"/>
          </a:xfrm>
        </p:spPr>
        <p:txBody>
          <a:bodyPr anchor="ctr" anchorCtr="0"/>
          <a:lstStyle>
            <a:lvl1pPr marL="0" indent="0" algn="r">
              <a:buNone/>
              <a:defRPr sz="1400" spc="70" baseline="0">
                <a:solidFill>
                  <a:srgbClr val="E05206"/>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6" name="Picture 15" descr="accounting tax advisory.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6449547" y="6218200"/>
            <a:ext cx="2274455" cy="100853"/>
          </a:xfrm>
          <a:prstGeom prst="rect">
            <a:avLst/>
          </a:prstGeom>
        </p:spPr>
      </p:pic>
      <p:cxnSp>
        <p:nvCxnSpPr>
          <p:cNvPr id="18" name="Straight Connector 17"/>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1027" name="AutoShape 3"/>
          <p:cNvSpPr>
            <a:spLocks noChangeAspect="1" noChangeArrowheads="1" noTextEdit="1"/>
          </p:cNvSpPr>
          <p:nvPr/>
        </p:nvSpPr>
        <p:spPr bwMode="auto">
          <a:xfrm>
            <a:off x="0" y="0"/>
            <a:ext cx="9144000"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8" name="Picture 2" descr="S:\admin-mktg-corp\Branding Items\COHN_REZNICK\LOGOS\CohnReznick Lockups\New_Thick_Logo\CR Logo 2014_2cK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32231"/>
          <a:stretch/>
        </p:blipFill>
        <p:spPr bwMode="auto">
          <a:xfrm>
            <a:off x="5029200" y="3455036"/>
            <a:ext cx="3733800" cy="425238"/>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F57B2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23106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9"/>
          <p:cNvSpPr>
            <a:spLocks noGrp="1"/>
          </p:cNvSpPr>
          <p:nvPr>
            <p:ph type="sldNum" sz="quarter" idx="11"/>
          </p:nvPr>
        </p:nvSpPr>
        <p:spPr>
          <a:xfrm>
            <a:off x="8737922" y="6489017"/>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4" name="Slide Number Placeholder 9"/>
          <p:cNvSpPr>
            <a:spLocks noGrp="1"/>
          </p:cNvSpPr>
          <p:nvPr>
            <p:ph type="sldNum" sz="quarter" idx="4"/>
          </p:nvPr>
        </p:nvSpPr>
        <p:spPr>
          <a:xfrm>
            <a:off x="7010400" y="6019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9"/>
          <p:cNvSpPr>
            <a:spLocks noGrp="1"/>
          </p:cNvSpPr>
          <p:nvPr>
            <p:ph type="sldNum" sz="quarter" idx="4"/>
          </p:nvPr>
        </p:nvSpPr>
        <p:spPr>
          <a:xfrm>
            <a:off x="8749496" y="6482265"/>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4"/>
          </p:nvPr>
        </p:nvSpPr>
        <p:spPr>
          <a:xfrm>
            <a:off x="8737922" y="6470690"/>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168D38-45E2-4E1F-A9CD-1C08961A06FD}" type="datetimeFigureOut">
              <a:rPr lang="en-US" smtClean="0"/>
              <a:pPr/>
              <a:t>10/18/2017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263FFA6-FF7C-4CED-9B47-3BF4EC8A4BA9}" type="slidenum">
              <a:rPr lang="en-US" smtClean="0"/>
              <a:pPr/>
              <a:t>‹#›</a:t>
            </a:fld>
            <a:endParaRPr lang="en-US"/>
          </a:p>
        </p:txBody>
      </p:sp>
    </p:spTree>
    <p:extLst>
      <p:ext uri="{BB962C8B-B14F-4D97-AF65-F5344CB8AC3E}">
        <p14:creationId xmlns:p14="http://schemas.microsoft.com/office/powerpoint/2010/main" val="21570625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pic>
        <p:nvPicPr>
          <p:cNvPr id="11" name="Picture 10"/>
          <p:cNvPicPr/>
          <p:nvPr/>
        </p:nvPicPr>
        <p:blipFill>
          <a:blip r:embed="rId2" cstate="print"/>
          <a:srcRect l="20032" b="38088"/>
          <a:stretch>
            <a:fillRect/>
          </a:stretch>
        </p:blipFill>
        <p:spPr bwMode="auto">
          <a:xfrm>
            <a:off x="0" y="0"/>
            <a:ext cx="7696200" cy="6858000"/>
          </a:xfrm>
          <a:prstGeom prst="rect">
            <a:avLst/>
          </a:prstGeom>
          <a:noFill/>
          <a:ln w="9525">
            <a:noFill/>
            <a:miter lim="800000"/>
            <a:headEnd/>
            <a:tailEnd/>
          </a:ln>
        </p:spPr>
      </p:pic>
      <p:sp>
        <p:nvSpPr>
          <p:cNvPr id="2" name="Title 1"/>
          <p:cNvSpPr>
            <a:spLocks noGrp="1"/>
          </p:cNvSpPr>
          <p:nvPr>
            <p:ph type="ctrTitle"/>
          </p:nvPr>
        </p:nvSpPr>
        <p:spPr>
          <a:xfrm>
            <a:off x="457200" y="1676401"/>
            <a:ext cx="8229600" cy="762000"/>
          </a:xfrm>
        </p:spPr>
        <p:txBody>
          <a:bodyPr anchor="ctr" anchorCtr="0">
            <a:normAutofit/>
          </a:bodyPr>
          <a:lstStyle>
            <a:lvl1pPr algn="r">
              <a:defRPr sz="2800" baseline="0">
                <a:solidFill>
                  <a:srgbClr val="37424A"/>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4275" y="2444087"/>
            <a:ext cx="4114800" cy="381000"/>
          </a:xfrm>
        </p:spPr>
        <p:txBody>
          <a:bodyPr anchor="ctr" anchorCtr="0"/>
          <a:lstStyle>
            <a:lvl1pPr marL="0" indent="0" algn="r">
              <a:buNone/>
              <a:defRPr sz="1400" spc="7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791200" y="5867400"/>
            <a:ext cx="2895600" cy="365125"/>
          </a:xfrm>
        </p:spPr>
        <p:txBody>
          <a:bodyPr/>
          <a:lstStyle>
            <a:lvl1pPr>
              <a:defRPr sz="1600" baseline="0"/>
            </a:lvl1pPr>
          </a:lstStyle>
          <a:p>
            <a:fld id="{A8168D38-45E2-4E1F-A9CD-1C08961A06FD}" type="datetimeFigureOut">
              <a:rPr lang="en-US" smtClean="0"/>
              <a:pPr/>
              <a:t>10/18/2017</a:t>
            </a:fld>
            <a:endParaRPr lang="en-US"/>
          </a:p>
        </p:txBody>
      </p:sp>
      <p:cxnSp>
        <p:nvCxnSpPr>
          <p:cNvPr id="7" name="Straight Connector 6"/>
          <p:cNvCxnSpPr/>
          <p:nvPr/>
        </p:nvCxnSpPr>
        <p:spPr>
          <a:xfrm>
            <a:off x="0" y="6613477"/>
            <a:ext cx="9144000" cy="0"/>
          </a:xfrm>
          <a:prstGeom prst="line">
            <a:avLst/>
          </a:prstGeom>
          <a:ln w="28575">
            <a:solidFill>
              <a:srgbClr val="F57B20"/>
            </a:solidFill>
          </a:ln>
        </p:spPr>
        <p:style>
          <a:lnRef idx="1">
            <a:schemeClr val="accent1"/>
          </a:lnRef>
          <a:fillRef idx="0">
            <a:schemeClr val="accent1"/>
          </a:fillRef>
          <a:effectRef idx="0">
            <a:schemeClr val="accent1"/>
          </a:effectRef>
          <a:fontRef idx="minor">
            <a:schemeClr val="tx1"/>
          </a:fontRef>
        </p:style>
      </p:cxnSp>
      <p:pic>
        <p:nvPicPr>
          <p:cNvPr id="8" name="Picture 7" descr="Nexia.png"/>
          <p:cNvPicPr>
            <a:picLocks noChangeAspect="1"/>
          </p:cNvPicPr>
          <p:nvPr/>
        </p:nvPicPr>
        <p:blipFill>
          <a:blip r:embed="rId3" cstate="print"/>
          <a:stretch>
            <a:fillRect/>
          </a:stretch>
        </p:blipFill>
        <p:spPr>
          <a:xfrm>
            <a:off x="381000" y="5976492"/>
            <a:ext cx="1905004" cy="256033"/>
          </a:xfrm>
          <a:prstGeom prst="rect">
            <a:avLst/>
          </a:prstGeom>
        </p:spPr>
      </p:pic>
      <p:pic>
        <p:nvPicPr>
          <p:cNvPr id="5" name="Picture 2" descr="C:\Users\lgitlin\Desktop\CR Logo 2014_RG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3028" y="3720618"/>
            <a:ext cx="3235944" cy="5438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Caroline\Documents\Caroline\AMC\Spark Design\Cohn_Reznick\Watermark_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685800"/>
            <a:ext cx="9176982" cy="720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1"/>
            <a:ext cx="8229600" cy="1219199"/>
          </a:xfrm>
        </p:spPr>
        <p:txBody>
          <a:bodyPr anchor="t" anchorCtr="0"/>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449763"/>
          </a:xfrm>
        </p:spPr>
        <p:txBody>
          <a:bodyPr/>
          <a:lstStyle>
            <a:lvl1pPr>
              <a:defRPr baseline="0"/>
            </a:lvl1pPr>
            <a:lvl2pPr>
              <a:defRPr baseline="0"/>
            </a:lvl2pPr>
            <a:lvl3pPr marL="400050" indent="-171450">
              <a:defRPr baseline="0"/>
            </a:lvl3pPr>
            <a:lvl4pPr marL="573088" indent="-173038">
              <a:defRPr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lvl1pPr>
              <a:defRPr sz="1200" kern="1000" spc="70" baseline="0">
                <a:solidFill>
                  <a:schemeClr val="accent1"/>
                </a:solidFill>
                <a:latin typeface="+mj-lt"/>
              </a:defRPr>
            </a:lvl1pPr>
          </a:lstStyle>
          <a:p>
            <a:fld id="{5263FFA6-FF7C-4CED-9B47-3BF4EC8A4BA9}" type="slidenum">
              <a:rPr lang="en-US" smtClean="0"/>
              <a:pPr/>
              <a:t>‹#›</a:t>
            </a:fld>
            <a:endParaRPr lang="en-US"/>
          </a:p>
        </p:txBody>
      </p:sp>
      <p:sp>
        <p:nvSpPr>
          <p:cNvPr id="8"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10/18/2017</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1219200"/>
          </a:xfrm>
        </p:spPr>
        <p:txBody>
          <a:bodyPr vert="horz" lIns="91440" tIns="45720" rIns="91440" bIns="45720" rtlCol="0"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76401"/>
            <a:ext cx="4019266" cy="4525962"/>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572000" y="1676400"/>
            <a:ext cx="4046561" cy="4525963"/>
          </a:xfrm>
        </p:spPr>
        <p:txBody>
          <a:bodyPr/>
          <a:lstStyle>
            <a:lvl1pPr>
              <a:defRPr sz="1800" kern="1000" spc="0" baseline="0"/>
            </a:lvl1pPr>
            <a:lvl2pPr>
              <a:defRPr sz="1600" kern="1000" spc="0" baseline="0"/>
            </a:lvl2pPr>
            <a:lvl3pPr>
              <a:defRPr sz="1400" kern="1000" spc="0" baseline="0"/>
            </a:lvl3pPr>
            <a:lvl4pPr>
              <a:defRPr sz="1400" kern="1000" spc="0" baseline="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10/18/2017</a:t>
            </a:fld>
            <a:endParaRPr lang="en-US"/>
          </a:p>
        </p:txBody>
      </p:sp>
      <p:sp>
        <p:nvSpPr>
          <p:cNvPr id="7" name="Slide Number Placeholder 6"/>
          <p:cNvSpPr>
            <a:spLocks noGrp="1"/>
          </p:cNvSpPr>
          <p:nvPr>
            <p:ph type="sldNum" sz="quarter" idx="12"/>
          </p:nvPr>
        </p:nvSpPr>
        <p:spPr/>
        <p:txBody>
          <a:bodyPr/>
          <a:lstStyle>
            <a:lvl1pPr>
              <a:defRPr kern="1000" spc="70" baseline="0"/>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67700" cy="1219200"/>
          </a:xfrm>
        </p:spPr>
        <p:txBody>
          <a:bodyPr anchor="t" anchorCtr="0">
            <a:normAutofit/>
          </a:bodyPr>
          <a:lstStyle>
            <a:lvl1pPr algn="l" rtl="0" fontAlgn="base">
              <a:spcBef>
                <a:spcPct val="0"/>
              </a:spcBef>
              <a:spcAft>
                <a:spcPct val="0"/>
              </a:spcAft>
              <a:defRPr lang="en-US" sz="2800" kern="1000" spc="600" baseline="0" dirty="0">
                <a:solidFill>
                  <a:srgbClr val="37424A"/>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a:xfrm>
            <a:off x="6143500" y="6441360"/>
            <a:ext cx="2133600" cy="365125"/>
          </a:xfrm>
        </p:spPr>
        <p:txBody>
          <a:bodyPr/>
          <a:lstStyle>
            <a:lvl1pPr>
              <a:defRPr kern="1000" spc="70" baseline="0">
                <a:solidFill>
                  <a:schemeClr val="accent2"/>
                </a:solidFill>
              </a:defRPr>
            </a:lvl1pPr>
          </a:lstStyle>
          <a:p>
            <a:fld id="{A8168D38-45E2-4E1F-A9CD-1C08961A06FD}" type="datetimeFigureOut">
              <a:rPr lang="en-US" smtClean="0"/>
              <a:pPr/>
              <a:t>10/18/2017</a:t>
            </a:fld>
            <a:endParaRPr lang="en-US"/>
          </a:p>
        </p:txBody>
      </p:sp>
      <p:sp>
        <p:nvSpPr>
          <p:cNvPr id="5" name="Slide Number Placeholder 4"/>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2932113" cy="1219200"/>
          </a:xfrm>
        </p:spPr>
        <p:txBody>
          <a:bodyPr anchor="t" anchorCtr="0"/>
          <a:lstStyle>
            <a:lvl1pPr algn="l">
              <a:defRPr sz="2000" b="0" spc="600" baseline="0">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038600" y="228600"/>
            <a:ext cx="4648200" cy="5897563"/>
          </a:xfrm>
        </p:spPr>
        <p:txBody>
          <a:bodyPr/>
          <a:lstStyle>
            <a:lvl1pPr>
              <a:spcAft>
                <a:spcPts val="1200"/>
              </a:spcAft>
              <a:defRPr sz="2800" spc="600">
                <a:solidFill>
                  <a:schemeClr val="accent2"/>
                </a:solidFill>
                <a:latin typeface="Arial" pitchFamily="34" charset="0"/>
                <a:cs typeface="Arial" pitchFamily="34" charset="0"/>
              </a:defRPr>
            </a:lvl1pPr>
            <a:lvl2pPr>
              <a:defRPr sz="1800" spc="0" baseline="0">
                <a:solidFill>
                  <a:schemeClr val="accent2"/>
                </a:solidFill>
              </a:defRPr>
            </a:lvl2pPr>
            <a:lvl3pPr>
              <a:defRPr sz="1600" spc="0" baseline="0">
                <a:solidFill>
                  <a:schemeClr val="accent2"/>
                </a:solidFill>
              </a:defRPr>
            </a:lvl3pPr>
            <a:lvl4pPr>
              <a:defRPr sz="1400" spc="0" baseline="0">
                <a:solidFill>
                  <a:schemeClr val="accent2"/>
                </a:solidFill>
              </a:defRPr>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Text Placeholder 3"/>
          <p:cNvSpPr>
            <a:spLocks noGrp="1"/>
          </p:cNvSpPr>
          <p:nvPr>
            <p:ph type="body" sz="half" idx="2"/>
          </p:nvPr>
        </p:nvSpPr>
        <p:spPr>
          <a:xfrm>
            <a:off x="457201" y="1676400"/>
            <a:ext cx="2971800" cy="4084092"/>
          </a:xfrm>
        </p:spPr>
        <p:txBody>
          <a:bodyPr/>
          <a:lstStyle>
            <a:lvl1pPr marL="0" indent="0">
              <a:buNone/>
              <a:defRPr sz="1800" spc="0" baseline="0">
                <a:solidFill>
                  <a:schemeClr val="accent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kern="1000" spc="70" baseline="0">
                <a:solidFill>
                  <a:schemeClr val="accent1"/>
                </a:solidFill>
              </a:defRPr>
            </a:lvl1pPr>
          </a:lstStyle>
          <a:p>
            <a:fld id="{5263FFA6-FF7C-4CED-9B47-3BF4EC8A4BA9}" type="slidenum">
              <a:rPr lang="en-US" smtClean="0"/>
              <a:pPr/>
              <a:t>‹#›</a:t>
            </a:fld>
            <a:endParaRPr lang="en-US"/>
          </a:p>
        </p:txBody>
      </p:sp>
      <p:sp>
        <p:nvSpPr>
          <p:cNvPr id="9" name="Date Placeholder 4"/>
          <p:cNvSpPr>
            <a:spLocks noGrp="1"/>
          </p:cNvSpPr>
          <p:nvPr>
            <p:ph type="dt" sz="half" idx="10"/>
          </p:nvPr>
        </p:nvSpPr>
        <p:spPr>
          <a:xfrm>
            <a:off x="6143500" y="6441360"/>
            <a:ext cx="2133600" cy="365125"/>
          </a:xfrm>
        </p:spPr>
        <p:txBody>
          <a:bodyPr/>
          <a:lstStyle>
            <a:lvl1pPr>
              <a:defRPr kern="1000" spc="70" baseline="0"/>
            </a:lvl1pPr>
          </a:lstStyle>
          <a:p>
            <a:fld id="{A8168D38-45E2-4E1F-A9CD-1C08961A06FD}" type="datetimeFigureOut">
              <a:rPr lang="en-US" smtClean="0"/>
              <a:pPr/>
              <a:t>10/18/2017</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delete">
    <p:spTree>
      <p:nvGrpSpPr>
        <p:cNvPr id="1" name=""/>
        <p:cNvGrpSpPr/>
        <p:nvPr/>
      </p:nvGrpSpPr>
      <p:grpSpPr>
        <a:xfrm>
          <a:off x="0" y="0"/>
          <a:ext cx="0" cy="0"/>
          <a:chOff x="0" y="0"/>
          <a:chExt cx="0" cy="0"/>
        </a:xfrm>
      </p:grpSpPr>
      <p:sp>
        <p:nvSpPr>
          <p:cNvPr id="3" name="Rectangle 2"/>
          <p:cNvSpPr/>
          <p:nvPr/>
        </p:nvSpPr>
        <p:spPr bwMode="gray">
          <a:xfrm>
            <a:off x="0" y="0"/>
            <a:ext cx="9144000" cy="6858000"/>
          </a:xfrm>
          <a:prstGeom prst="rect">
            <a:avLst/>
          </a:prstGeom>
          <a:solidFill>
            <a:srgbClr val="303A3F"/>
          </a:solidFill>
          <a:ln w="0">
            <a:noFill/>
          </a:ln>
          <a:effectLst/>
        </p:spPr>
        <p:style>
          <a:lnRef idx="1">
            <a:schemeClr val="accent1"/>
          </a:lnRef>
          <a:fillRef idx="3">
            <a:schemeClr val="accent1"/>
          </a:fillRef>
          <a:effectRef idx="2">
            <a:schemeClr val="accent1"/>
          </a:effectRef>
          <a:fontRef idx="minor">
            <a:schemeClr val="lt1"/>
          </a:fontRef>
        </p:style>
        <p:txBody>
          <a:bodyPr lIns="91322" tIns="45662" rIns="91322" bIns="45662"/>
          <a:lstStyle/>
          <a:p>
            <a:pPr defTabSz="456614" fontAlgn="auto">
              <a:spcBef>
                <a:spcPts val="0"/>
              </a:spcBef>
              <a:spcAft>
                <a:spcPts val="0"/>
              </a:spcAft>
              <a:defRPr/>
            </a:pPr>
            <a:endParaRPr lang="en-US" dirty="0">
              <a:solidFill>
                <a:prstClr val="white"/>
              </a:solidFill>
            </a:endParaRPr>
          </a:p>
        </p:txBody>
      </p:sp>
      <p:pic>
        <p:nvPicPr>
          <p:cNvPr id="6" name="Picture 5"/>
          <p:cNvPicPr/>
          <p:nvPr/>
        </p:nvPicPr>
        <p:blipFill>
          <a:blip r:embed="rId2" cstate="print"/>
          <a:srcRect l="19907" b="38470"/>
          <a:stretch>
            <a:fillRect/>
          </a:stretch>
        </p:blipFill>
        <p:spPr bwMode="auto">
          <a:xfrm>
            <a:off x="11875" y="1"/>
            <a:ext cx="7848600" cy="6838949"/>
          </a:xfrm>
          <a:prstGeom prst="rect">
            <a:avLst/>
          </a:prstGeom>
          <a:noFill/>
          <a:ln w="9525">
            <a:noFill/>
            <a:miter lim="800000"/>
            <a:headEnd/>
            <a:tailEnd/>
          </a:ln>
        </p:spPr>
      </p:pic>
      <p:cxnSp>
        <p:nvCxnSpPr>
          <p:cNvPr id="5" name="Straight Connector 4"/>
          <p:cNvCxnSpPr/>
          <p:nvPr/>
        </p:nvCxnSpPr>
        <p:spPr bwMode="gray">
          <a:xfrm>
            <a:off x="0" y="6629400"/>
            <a:ext cx="9144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ctrTitle"/>
          </p:nvPr>
        </p:nvSpPr>
        <p:spPr>
          <a:xfrm>
            <a:off x="457200" y="1676400"/>
            <a:ext cx="8267700" cy="762000"/>
          </a:xfrm>
        </p:spPr>
        <p:txBody>
          <a:bodyPr>
            <a:normAutofit/>
          </a:bodyPr>
          <a:lstStyle>
            <a:lvl1pPr algn="l">
              <a:defRPr sz="2800" strike="noStrike" baseline="0">
                <a:solidFill>
                  <a:srgbClr val="F57B20"/>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4"/>
          </p:nvPr>
        </p:nvSpPr>
        <p:spPr>
          <a:xfrm>
            <a:off x="8763000" y="6462009"/>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9"/>
          <p:cNvSpPr>
            <a:spLocks noGrp="1"/>
          </p:cNvSpPr>
          <p:nvPr>
            <p:ph type="sldNum" sz="quarter" idx="4"/>
          </p:nvPr>
        </p:nvSpPr>
        <p:spPr>
          <a:xfrm>
            <a:off x="8749496" y="6459116"/>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FFA6-FF7C-4CED-9B47-3BF4EC8A4B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599"/>
            <a:ext cx="8229600" cy="1219201"/>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76400"/>
            <a:ext cx="8229600" cy="4449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6096000" y="6441360"/>
            <a:ext cx="2133600" cy="365125"/>
          </a:xfrm>
          <a:prstGeom prst="rect">
            <a:avLst/>
          </a:prstGeom>
        </p:spPr>
        <p:txBody>
          <a:bodyPr vert="horz" lIns="91440" tIns="45720" rIns="91440" bIns="45720" rtlCol="0" anchor="ctr"/>
          <a:lstStyle>
            <a:lvl1pPr algn="r" fontAlgn="auto">
              <a:spcBef>
                <a:spcPts val="0"/>
              </a:spcBef>
              <a:spcAft>
                <a:spcPts val="0"/>
              </a:spcAft>
              <a:defRPr sz="1000" kern="1000" spc="0" baseline="0" smtClean="0">
                <a:solidFill>
                  <a:srgbClr val="37424A"/>
                </a:solidFill>
                <a:latin typeface="+mn-lt"/>
              </a:defRPr>
            </a:lvl1pPr>
          </a:lstStyle>
          <a:p>
            <a:fld id="{A8168D38-45E2-4E1F-A9CD-1C08961A06FD}" type="datetimeFigureOut">
              <a:rPr lang="en-US" smtClean="0"/>
              <a:pPr/>
              <a:t>10/18/2017</a:t>
            </a:fld>
            <a:endParaRPr lang="en-US"/>
          </a:p>
        </p:txBody>
      </p:sp>
      <p:sp>
        <p:nvSpPr>
          <p:cNvPr id="6" name="Slide Number Placeholder 5"/>
          <p:cNvSpPr>
            <a:spLocks noGrp="1"/>
          </p:cNvSpPr>
          <p:nvPr>
            <p:ph type="sldNum" sz="quarter" idx="4"/>
          </p:nvPr>
        </p:nvSpPr>
        <p:spPr>
          <a:xfrm>
            <a:off x="8229600" y="6441360"/>
            <a:ext cx="4572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57B20"/>
                </a:solidFill>
                <a:latin typeface="+mn-lt"/>
              </a:defRPr>
            </a:lvl1pPr>
          </a:lstStyle>
          <a:p>
            <a:fld id="{5263FFA6-FF7C-4CED-9B47-3BF4EC8A4BA9}" type="slidenum">
              <a:rPr lang="en-US" smtClean="0"/>
              <a:pPr/>
              <a:t>‹#›</a:t>
            </a:fld>
            <a:endParaRPr lang="en-US"/>
          </a:p>
        </p:txBody>
      </p:sp>
      <p:cxnSp>
        <p:nvCxnSpPr>
          <p:cNvPr id="7" name="Straight Connector 6"/>
          <p:cNvCxnSpPr/>
          <p:nvPr/>
        </p:nvCxnSpPr>
        <p:spPr>
          <a:xfrm>
            <a:off x="2438400" y="6623922"/>
            <a:ext cx="4572000" cy="0"/>
          </a:xfrm>
          <a:prstGeom prst="line">
            <a:avLst/>
          </a:prstGeom>
          <a:ln w="38100">
            <a:solidFill>
              <a:srgbClr val="F57B20"/>
            </a:solidFill>
          </a:ln>
        </p:spPr>
        <p:style>
          <a:lnRef idx="1">
            <a:schemeClr val="accent1"/>
          </a:lnRef>
          <a:fillRef idx="0">
            <a:schemeClr val="accent1"/>
          </a:fillRef>
          <a:effectRef idx="0">
            <a:schemeClr val="accent1"/>
          </a:effectRef>
          <a:fontRef idx="minor">
            <a:schemeClr val="tx1"/>
          </a:fontRef>
        </p:style>
      </p:cxnSp>
      <p:pic>
        <p:nvPicPr>
          <p:cNvPr id="3" name="Picture 3" descr="S:\admin-mktg-corp\Branding Items\COHN_REZNICK\LOGOS\CohnReznick Lockups\New_Thick_Logo\CR Logo 2014_2c.tif"/>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b="25883"/>
          <a:stretch/>
        </p:blipFill>
        <p:spPr bwMode="auto">
          <a:xfrm>
            <a:off x="413634" y="6524630"/>
            <a:ext cx="1905000" cy="2382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72" r:id="rId14"/>
  </p:sldLayoutIdLst>
  <p:timing>
    <p:tnLst>
      <p:par>
        <p:cTn id="1" dur="indefinite" restart="never" nodeType="tmRoot"/>
      </p:par>
    </p:tnLst>
  </p:timing>
  <p:txStyles>
    <p:titleStyle>
      <a:lvl1pPr algn="l" rtl="0" eaLnBrk="1" fontAlgn="base" hangingPunct="1">
        <a:spcBef>
          <a:spcPct val="0"/>
        </a:spcBef>
        <a:spcAft>
          <a:spcPct val="0"/>
        </a:spcAft>
        <a:defRPr sz="2800" kern="1000" spc="600" baseline="0">
          <a:solidFill>
            <a:srgbClr val="37424A"/>
          </a:solidFill>
          <a:latin typeface="Arial" pitchFamily="34" charset="0"/>
          <a:ea typeface="+mj-ea"/>
          <a:cs typeface="Arial" pitchFamily="34" charset="0"/>
        </a:defRPr>
      </a:lvl1pPr>
      <a:lvl2pPr algn="ctr" rtl="0" eaLnBrk="1" fontAlgn="base" hangingPunct="1">
        <a:spcBef>
          <a:spcPct val="0"/>
        </a:spcBef>
        <a:spcAft>
          <a:spcPct val="0"/>
        </a:spcAft>
        <a:defRPr sz="2800">
          <a:solidFill>
            <a:srgbClr val="E05206"/>
          </a:solidFill>
          <a:latin typeface="Arial" charset="0"/>
          <a:cs typeface="Arial" charset="0"/>
        </a:defRPr>
      </a:lvl2pPr>
      <a:lvl3pPr algn="ctr" rtl="0" eaLnBrk="1" fontAlgn="base" hangingPunct="1">
        <a:spcBef>
          <a:spcPct val="0"/>
        </a:spcBef>
        <a:spcAft>
          <a:spcPct val="0"/>
        </a:spcAft>
        <a:defRPr sz="2800">
          <a:solidFill>
            <a:srgbClr val="E05206"/>
          </a:solidFill>
          <a:latin typeface="Arial" charset="0"/>
          <a:cs typeface="Arial" charset="0"/>
        </a:defRPr>
      </a:lvl3pPr>
      <a:lvl4pPr algn="ctr" rtl="0" eaLnBrk="1" fontAlgn="base" hangingPunct="1">
        <a:spcBef>
          <a:spcPct val="0"/>
        </a:spcBef>
        <a:spcAft>
          <a:spcPct val="0"/>
        </a:spcAft>
        <a:defRPr sz="2800">
          <a:solidFill>
            <a:srgbClr val="E05206"/>
          </a:solidFill>
          <a:latin typeface="Arial" charset="0"/>
          <a:cs typeface="Arial" charset="0"/>
        </a:defRPr>
      </a:lvl4pPr>
      <a:lvl5pPr algn="ctr" rtl="0" eaLnBrk="1" fontAlgn="base" hangingPunct="1">
        <a:spcBef>
          <a:spcPct val="0"/>
        </a:spcBef>
        <a:spcAft>
          <a:spcPct val="0"/>
        </a:spcAft>
        <a:defRPr sz="2800">
          <a:solidFill>
            <a:srgbClr val="E05206"/>
          </a:solidFill>
          <a:latin typeface="Arial" charset="0"/>
          <a:cs typeface="Arial" charset="0"/>
        </a:defRPr>
      </a:lvl5pPr>
      <a:lvl6pPr marL="457200" algn="ctr" rtl="0" eaLnBrk="1" fontAlgn="base" hangingPunct="1">
        <a:spcBef>
          <a:spcPct val="0"/>
        </a:spcBef>
        <a:spcAft>
          <a:spcPct val="0"/>
        </a:spcAft>
        <a:defRPr sz="2800">
          <a:solidFill>
            <a:srgbClr val="E05206"/>
          </a:solidFill>
          <a:latin typeface="Arial" charset="0"/>
          <a:cs typeface="Arial" charset="0"/>
        </a:defRPr>
      </a:lvl6pPr>
      <a:lvl7pPr marL="914400" algn="ctr" rtl="0" eaLnBrk="1" fontAlgn="base" hangingPunct="1">
        <a:spcBef>
          <a:spcPct val="0"/>
        </a:spcBef>
        <a:spcAft>
          <a:spcPct val="0"/>
        </a:spcAft>
        <a:defRPr sz="2800">
          <a:solidFill>
            <a:srgbClr val="E05206"/>
          </a:solidFill>
          <a:latin typeface="Arial" charset="0"/>
          <a:cs typeface="Arial" charset="0"/>
        </a:defRPr>
      </a:lvl7pPr>
      <a:lvl8pPr marL="1371600" algn="ctr" rtl="0" eaLnBrk="1" fontAlgn="base" hangingPunct="1">
        <a:spcBef>
          <a:spcPct val="0"/>
        </a:spcBef>
        <a:spcAft>
          <a:spcPct val="0"/>
        </a:spcAft>
        <a:defRPr sz="2800">
          <a:solidFill>
            <a:srgbClr val="E05206"/>
          </a:solidFill>
          <a:latin typeface="Arial" charset="0"/>
          <a:cs typeface="Arial" charset="0"/>
        </a:defRPr>
      </a:lvl8pPr>
      <a:lvl9pPr marL="1828800" algn="ctr" rtl="0" eaLnBrk="1" fontAlgn="base" hangingPunct="1">
        <a:spcBef>
          <a:spcPct val="0"/>
        </a:spcBef>
        <a:spcAft>
          <a:spcPct val="0"/>
        </a:spcAft>
        <a:defRPr sz="2800">
          <a:solidFill>
            <a:srgbClr val="E05206"/>
          </a:solidFill>
          <a:latin typeface="Arial" charset="0"/>
          <a:cs typeface="Arial" charset="0"/>
        </a:defRPr>
      </a:lvl9pPr>
    </p:titleStyle>
    <p:bodyStyle>
      <a:lvl1pPr marL="0" indent="0" algn="l" rtl="0" eaLnBrk="1" fontAlgn="base" hangingPunct="1">
        <a:spcBef>
          <a:spcPct val="20000"/>
        </a:spcBef>
        <a:spcAft>
          <a:spcPct val="0"/>
        </a:spcAft>
        <a:buClr>
          <a:srgbClr val="E05206"/>
        </a:buClr>
        <a:buFont typeface="Arial" charset="0"/>
        <a:defRPr sz="1800" kern="1000" spc="0" baseline="0">
          <a:solidFill>
            <a:srgbClr val="37424A"/>
          </a:solidFill>
          <a:latin typeface="+mj-lt"/>
          <a:ea typeface="+mn-ea"/>
          <a:cs typeface="+mn-cs"/>
        </a:defRPr>
      </a:lvl1pPr>
      <a:lvl2pPr marL="225425" indent="-225425" algn="l" rtl="0" eaLnBrk="1" fontAlgn="base" hangingPunct="1">
        <a:spcBef>
          <a:spcPct val="20000"/>
        </a:spcBef>
        <a:spcAft>
          <a:spcPct val="0"/>
        </a:spcAft>
        <a:buClr>
          <a:srgbClr val="F57B20"/>
        </a:buClr>
        <a:buFont typeface="Symbol" pitchFamily="18" charset="2"/>
        <a:buChar char="·"/>
        <a:defRPr sz="1600" kern="1000" spc="0" baseline="0">
          <a:solidFill>
            <a:srgbClr val="37424A"/>
          </a:solidFill>
          <a:latin typeface="+mj-lt"/>
          <a:ea typeface="+mn-ea"/>
          <a:cs typeface="+mn-cs"/>
        </a:defRPr>
      </a:lvl2pPr>
      <a:lvl3pPr marL="409575" indent="-184150" algn="l" rtl="0" eaLnBrk="1" fontAlgn="base" hangingPunct="1">
        <a:spcBef>
          <a:spcPct val="20000"/>
        </a:spcBef>
        <a:spcAft>
          <a:spcPct val="0"/>
        </a:spcAft>
        <a:buClr>
          <a:srgbClr val="F57B20"/>
        </a:buClr>
        <a:buFont typeface="Century Gothic" pitchFamily="34" charset="0"/>
        <a:buChar char="–"/>
        <a:defRPr sz="1400" kern="1000" spc="0" baseline="0">
          <a:solidFill>
            <a:srgbClr val="37424A"/>
          </a:solidFill>
          <a:latin typeface="+mj-lt"/>
          <a:ea typeface="+mn-ea"/>
          <a:cs typeface="+mn-cs"/>
        </a:defRPr>
      </a:lvl3pPr>
      <a:lvl4pPr marL="571500" indent="-152400" algn="l" rtl="0" eaLnBrk="1" fontAlgn="base" hangingPunct="1">
        <a:spcBef>
          <a:spcPct val="20000"/>
        </a:spcBef>
        <a:spcAft>
          <a:spcPts val="1200"/>
        </a:spcAft>
        <a:buClr>
          <a:srgbClr val="F57B20"/>
        </a:buClr>
        <a:buFont typeface="Symbol" pitchFamily="18" charset="2"/>
        <a:buChar char="·"/>
        <a:defRPr sz="1400" kern="1000" spc="0" baseline="0">
          <a:solidFill>
            <a:srgbClr val="37424A"/>
          </a:solidFill>
          <a:latin typeface="+mj-lt"/>
          <a:ea typeface="+mn-ea"/>
          <a:cs typeface="+mn-cs"/>
        </a:defRPr>
      </a:lvl4pPr>
      <a:lvl5pPr marL="2057400" indent="-228600" algn="l" rtl="0" eaLnBrk="1" fontAlgn="base" hangingPunct="1">
        <a:spcBef>
          <a:spcPct val="20000"/>
        </a:spcBef>
        <a:spcAft>
          <a:spcPct val="0"/>
        </a:spcAft>
        <a:buClr>
          <a:srgbClr val="E05206"/>
        </a:buClr>
        <a:buFont typeface="Arial" charset="0"/>
        <a:buChar char="»"/>
        <a:defRPr sz="1100" kern="1200">
          <a:solidFill>
            <a:srgbClr val="37424A"/>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648200" y="3200400"/>
            <a:ext cx="4114800" cy="381000"/>
          </a:xfrm>
        </p:spPr>
        <p:txBody>
          <a:bodyPr/>
          <a:lstStyle/>
          <a:p>
            <a:r>
              <a:rPr lang="en-US" dirty="0" smtClean="0"/>
              <a:t>Financial Statements for the year ended June 30, 2017</a:t>
            </a:r>
            <a:endParaRPr lang="en-US" dirty="0"/>
          </a:p>
        </p:txBody>
      </p:sp>
      <p:pic>
        <p:nvPicPr>
          <p:cNvPr id="8" name="Picture 6" descr="C:\Users\jmc\Downloads\FIT_Logo_Black_1-line.eps"/>
          <p:cNvPicPr>
            <a:picLocks noChangeAspect="1" noChangeArrowheads="1"/>
          </p:cNvPicPr>
          <p:nvPr/>
        </p:nvPicPr>
        <p:blipFill>
          <a:blip r:embed="rId2" cstate="print"/>
          <a:srcRect/>
          <a:stretch>
            <a:fillRect/>
          </a:stretch>
        </p:blipFill>
        <p:spPr bwMode="auto">
          <a:xfrm>
            <a:off x="1016000" y="2286000"/>
            <a:ext cx="7112000" cy="723900"/>
          </a:xfrm>
          <a:prstGeom prst="rect">
            <a:avLst/>
          </a:prstGeom>
          <a:noFill/>
        </p:spPr>
      </p:pic>
    </p:spTree>
    <p:extLst>
      <p:ext uri="{BB962C8B-B14F-4D97-AF65-F5344CB8AC3E}">
        <p14:creationId xmlns:p14="http://schemas.microsoft.com/office/powerpoint/2010/main" val="592591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Footnotes and Disclosures</a:t>
            </a:r>
            <a:r>
              <a:rPr lang="en-US" dirty="0" smtClean="0"/>
              <a:t/>
            </a:r>
            <a:br>
              <a:rPr lang="en-US" dirty="0" smtClean="0"/>
            </a:br>
            <a:r>
              <a:rPr lang="en-US" sz="1000" b="1" dirty="0" smtClean="0"/>
              <a:t>(Starting on page 25 of the University’s financial statements, Attachment </a:t>
            </a:r>
            <a:r>
              <a:rPr lang="en-US" sz="1000" b="1" dirty="0"/>
              <a:t>A</a:t>
            </a:r>
            <a:r>
              <a:rPr lang="en-US" sz="1000" b="1" dirty="0" smtClean="0"/>
              <a:t>)</a:t>
            </a:r>
            <a:endParaRPr lang="en-US" sz="1000" b="1" dirty="0"/>
          </a:p>
        </p:txBody>
      </p:sp>
      <p:sp>
        <p:nvSpPr>
          <p:cNvPr id="3" name="Content Placeholder 2"/>
          <p:cNvSpPr>
            <a:spLocks noGrp="1"/>
          </p:cNvSpPr>
          <p:nvPr>
            <p:ph idx="1"/>
          </p:nvPr>
        </p:nvSpPr>
        <p:spPr>
          <a:xfrm>
            <a:off x="609600" y="1371600"/>
            <a:ext cx="8229600" cy="4419600"/>
          </a:xfrm>
        </p:spPr>
        <p:txBody>
          <a:bodyPr>
            <a:normAutofit/>
          </a:bodyPr>
          <a:lstStyle/>
          <a:p>
            <a:pPr marL="342900" indent="-342900" algn="just">
              <a:buFont typeface="Arial" panose="020B0604020202020204" pitchFamily="34" charset="0"/>
              <a:buChar char="•"/>
            </a:pPr>
            <a:r>
              <a:rPr lang="en-US" sz="2200" dirty="0" smtClean="0"/>
              <a:t>Footnote 13 (pp 63 &amp; 64 of the University’s financial statements, Attachment A) – New capital lease obligation in FY 2017 for the upgrade to the University’s wireless network equipment.</a:t>
            </a:r>
          </a:p>
          <a:p>
            <a:pPr marL="342900" indent="-342900" algn="just">
              <a:buFont typeface="Arial" panose="020B0604020202020204" pitchFamily="34" charset="0"/>
              <a:buChar char="•"/>
            </a:pPr>
            <a:r>
              <a:rPr lang="en-US" sz="2200" dirty="0" smtClean="0"/>
              <a:t>Footnotes 14 &amp; 15 (Starting on page 64 of the University’s financial statements, Attachment A) - </a:t>
            </a:r>
            <a:r>
              <a:rPr lang="en-US" sz="2200" dirty="0"/>
              <a:t>explains all of the debt of the </a:t>
            </a:r>
            <a:r>
              <a:rPr lang="en-US" sz="2200" dirty="0" smtClean="0"/>
              <a:t>Foundation and Supporting Organization. </a:t>
            </a:r>
            <a:endParaRPr lang="en-US" sz="2200" i="1" dirty="0" smtClean="0"/>
          </a:p>
          <a:p>
            <a:pPr marL="342900" indent="-342900" algn="just">
              <a:buFont typeface="Arial" panose="020B0604020202020204" pitchFamily="34" charset="0"/>
              <a:buChar char="•"/>
            </a:pPr>
            <a:r>
              <a:rPr lang="en-US" sz="2200" dirty="0" smtClean="0"/>
              <a:t>Footnote 21 (Starting on page 73 of the University’s financial </a:t>
            </a:r>
            <a:r>
              <a:rPr lang="en-US" sz="2200" dirty="0"/>
              <a:t>statements, Attachment </a:t>
            </a:r>
            <a:r>
              <a:rPr lang="en-US" sz="2200" dirty="0" smtClean="0"/>
              <a:t>A) – Information on the University’s participation in the Commonwealth’s pension plan.</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169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Summation of Financial Statements and Looking Forward </a:t>
            </a:r>
            <a:endParaRPr lang="en-US" sz="2200" dirty="0"/>
          </a:p>
        </p:txBody>
      </p:sp>
      <p:sp>
        <p:nvSpPr>
          <p:cNvPr id="3" name="Content Placeholder 2"/>
          <p:cNvSpPr>
            <a:spLocks noGrp="1"/>
          </p:cNvSpPr>
          <p:nvPr>
            <p:ph idx="1"/>
          </p:nvPr>
        </p:nvSpPr>
        <p:spPr>
          <a:xfrm>
            <a:off x="533400" y="1447800"/>
            <a:ext cx="8153400" cy="4343401"/>
          </a:xfrm>
        </p:spPr>
        <p:txBody>
          <a:bodyPr>
            <a:noAutofit/>
          </a:bodyPr>
          <a:lstStyle/>
          <a:p>
            <a:pPr marL="285750" indent="-285750" algn="just">
              <a:buFont typeface="Arial" panose="020B0604020202020204" pitchFamily="34" charset="0"/>
              <a:buChar char="•"/>
            </a:pPr>
            <a:r>
              <a:rPr lang="en-US" sz="2200" dirty="0" smtClean="0"/>
              <a:t>Another good year for the University. The University continues to maintain a positive net operating revenues ratio indicating an operating surplus albeit decreasing from prior years due to increases in operating expenses.</a:t>
            </a:r>
          </a:p>
          <a:p>
            <a:pPr marL="285750" indent="-285750" algn="just">
              <a:buFont typeface="Arial" panose="020B0604020202020204" pitchFamily="34" charset="0"/>
              <a:buChar char="•"/>
            </a:pPr>
            <a:r>
              <a:rPr lang="en-US" sz="2200" dirty="0" smtClean="0"/>
              <a:t>The University continues to plan for future investment in capital improvement projects which will require continued commitment of financial resources.</a:t>
            </a:r>
          </a:p>
          <a:p>
            <a:pPr marL="285750" indent="-285750" algn="just">
              <a:buFont typeface="Arial" panose="020B0604020202020204" pitchFamily="34" charset="0"/>
              <a:buChar char="•"/>
            </a:pPr>
            <a:r>
              <a:rPr lang="en-US" sz="2200" dirty="0" smtClean="0"/>
              <a:t>Prudent fiscal management shown by the University in past years will continue to be required into the future. The University’s debt burden as of June 30, 2017 is 5.6% which remains below the standard of 8% used by the Commonwealth. </a:t>
            </a: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Upcoming GASB Accounting Pronouncements </a:t>
            </a:r>
            <a:endParaRPr lang="en-US" sz="2200" dirty="0"/>
          </a:p>
        </p:txBody>
      </p:sp>
      <p:sp>
        <p:nvSpPr>
          <p:cNvPr id="3" name="Content Placeholder 2"/>
          <p:cNvSpPr>
            <a:spLocks noGrp="1"/>
          </p:cNvSpPr>
          <p:nvPr>
            <p:ph idx="1"/>
          </p:nvPr>
        </p:nvSpPr>
        <p:spPr>
          <a:xfrm>
            <a:off x="533400" y="1447800"/>
            <a:ext cx="8153400" cy="4343401"/>
          </a:xfrm>
        </p:spPr>
        <p:txBody>
          <a:bodyPr>
            <a:noAutofit/>
          </a:bodyPr>
          <a:lstStyle/>
          <a:p>
            <a:pPr marL="285750" indent="-285750" algn="just">
              <a:buFont typeface="Arial" panose="020B0604020202020204" pitchFamily="34" charset="0"/>
              <a:buChar char="•"/>
            </a:pPr>
            <a:r>
              <a:rPr lang="en-US" sz="2200" dirty="0" smtClean="0"/>
              <a:t>GASB Statement No. 75 – Accounting and Financial Reporting for Postemployment Benefits Other Than Pensions</a:t>
            </a:r>
          </a:p>
          <a:p>
            <a:pPr marL="633413" lvl="3" indent="-285750" algn="just">
              <a:buFont typeface="Wingdings" panose="05000000000000000000" pitchFamily="2" charset="2"/>
              <a:buChar char="Ø"/>
            </a:pPr>
            <a:r>
              <a:rPr lang="en-US" sz="2200" dirty="0" smtClean="0"/>
              <a:t> Applicable for FY ended 6/30/18</a:t>
            </a:r>
          </a:p>
          <a:p>
            <a:pPr marL="285750" indent="-285750" algn="just">
              <a:buFont typeface="Arial" panose="020B0604020202020204" pitchFamily="34" charset="0"/>
              <a:buChar char="•"/>
            </a:pPr>
            <a:r>
              <a:rPr lang="en-US" sz="2200" dirty="0" smtClean="0"/>
              <a:t>GASB Statement No. 87 – Leases</a:t>
            </a:r>
          </a:p>
          <a:p>
            <a:pPr marL="742950" lvl="2" indent="-342900" algn="just">
              <a:buFont typeface="Wingdings" panose="05000000000000000000" pitchFamily="2" charset="2"/>
              <a:buChar char="Ø"/>
            </a:pPr>
            <a:r>
              <a:rPr lang="en-US" sz="2200" dirty="0" smtClean="0"/>
              <a:t>Applicable for FY ended 6/30/21</a:t>
            </a:r>
            <a:endParaRPr lang="en-US" sz="1800" dirty="0" smtClean="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82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Management Letter</a:t>
            </a:r>
            <a:endParaRPr lang="en-US" sz="2200" dirty="0"/>
          </a:p>
        </p:txBody>
      </p:sp>
      <p:sp>
        <p:nvSpPr>
          <p:cNvPr id="3" name="Content Placeholder 2"/>
          <p:cNvSpPr>
            <a:spLocks noGrp="1"/>
          </p:cNvSpPr>
          <p:nvPr>
            <p:ph idx="1"/>
          </p:nvPr>
        </p:nvSpPr>
        <p:spPr>
          <a:xfrm>
            <a:off x="609600" y="1905000"/>
            <a:ext cx="8229600" cy="2133600"/>
          </a:xfrm>
        </p:spPr>
        <p:txBody>
          <a:bodyPr>
            <a:normAutofit/>
          </a:bodyPr>
          <a:lstStyle/>
          <a:p>
            <a:pPr marL="342900" indent="-342900" algn="just">
              <a:buFont typeface="Arial" panose="020B0604020202020204" pitchFamily="34" charset="0"/>
              <a:buChar char="•"/>
            </a:pPr>
            <a:r>
              <a:rPr lang="en-US" sz="2200" dirty="0" smtClean="0"/>
              <a:t>There is no separate management letter being issued related to the audits.</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normAutofit/>
          </a:bodyPr>
          <a:lstStyle/>
          <a:p>
            <a:pPr algn="ctr"/>
            <a:r>
              <a:rPr lang="en-US" sz="2200" dirty="0" smtClean="0"/>
              <a:t>State Financial Aid Attestation Report</a:t>
            </a:r>
            <a:br>
              <a:rPr lang="en-US" sz="2200" dirty="0" smtClean="0"/>
            </a:br>
            <a:r>
              <a:rPr lang="en-US" sz="1000" b="1" dirty="0" smtClean="0"/>
              <a:t>(</a:t>
            </a:r>
            <a:r>
              <a:rPr lang="en-US" sz="1000" b="1" smtClean="0"/>
              <a:t>Attachment F)</a:t>
            </a:r>
            <a:endParaRPr lang="en-US" sz="2200" b="1" dirty="0"/>
          </a:p>
        </p:txBody>
      </p:sp>
      <p:sp>
        <p:nvSpPr>
          <p:cNvPr id="3" name="Content Placeholder 2"/>
          <p:cNvSpPr>
            <a:spLocks noGrp="1"/>
          </p:cNvSpPr>
          <p:nvPr>
            <p:ph idx="1"/>
          </p:nvPr>
        </p:nvSpPr>
        <p:spPr/>
        <p:txBody>
          <a:bodyPr/>
          <a:lstStyle/>
          <a:p>
            <a:pPr marL="1314450" indent="-457200" algn="just">
              <a:buFont typeface="Arial" panose="020B0604020202020204" pitchFamily="34" charset="0"/>
              <a:buChar char="•"/>
              <a:tabLst>
                <a:tab pos="739775" algn="l"/>
              </a:tabLst>
            </a:pPr>
            <a:r>
              <a:rPr lang="en-US" sz="2200" dirty="0" smtClean="0"/>
              <a:t>No findings</a:t>
            </a: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Questions</a:t>
            </a:r>
            <a:endParaRPr lang="en-US" sz="2200" dirty="0"/>
          </a:p>
        </p:txBody>
      </p:sp>
      <p:pic>
        <p:nvPicPr>
          <p:cNvPr id="2050" name="Picture 2" descr="C:\Users\egm\AppData\Local\Microsoft\Windows\Temporary Internet Files\Content.IE5\4H9WCPMK\MM900234752[1].gif"/>
          <p:cNvPicPr>
            <a:picLocks noChangeAspect="1" noChangeArrowheads="1" noCrop="1"/>
          </p:cNvPicPr>
          <p:nvPr/>
        </p:nvPicPr>
        <p:blipFill>
          <a:blip r:embed="rId2" cstate="print"/>
          <a:srcRect/>
          <a:stretch>
            <a:fillRect/>
          </a:stretch>
        </p:blipFill>
        <p:spPr bwMode="auto">
          <a:xfrm>
            <a:off x="4038600" y="1676400"/>
            <a:ext cx="1133475" cy="1266825"/>
          </a:xfrm>
          <a:prstGeom prst="rect">
            <a:avLst/>
          </a:prstGeom>
          <a:noFill/>
        </p:spPr>
      </p:pic>
      <p:pic>
        <p:nvPicPr>
          <p:cNvPr id="4" name="Picture 2" descr="C:\Users\bwreski\Desktop\Firm Shortcuts\cohnreznick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Introductions</a:t>
            </a:r>
            <a:endParaRPr lang="en-US" dirty="0"/>
          </a:p>
        </p:txBody>
      </p:sp>
      <p:sp>
        <p:nvSpPr>
          <p:cNvPr id="3" name="Content Placeholder 2"/>
          <p:cNvSpPr>
            <a:spLocks noGrp="1"/>
          </p:cNvSpPr>
          <p:nvPr>
            <p:ph idx="1"/>
          </p:nvPr>
        </p:nvSpPr>
        <p:spPr>
          <a:xfrm>
            <a:off x="1219200" y="1447800"/>
            <a:ext cx="6934200" cy="3581400"/>
          </a:xfrm>
        </p:spPr>
        <p:txBody>
          <a:bodyPr>
            <a:normAutofit/>
          </a:bodyPr>
          <a:lstStyle/>
          <a:p>
            <a:pPr marL="285750" indent="-285750">
              <a:buFont typeface="Arial" panose="020B0604020202020204" pitchFamily="34" charset="0"/>
              <a:buChar char="•"/>
            </a:pPr>
            <a:r>
              <a:rPr lang="en-US" dirty="0" smtClean="0"/>
              <a:t>Jay Kaufman, Audit Partner</a:t>
            </a:r>
          </a:p>
          <a:p>
            <a:endParaRPr lang="en-US" dirty="0" smtClean="0"/>
          </a:p>
          <a:p>
            <a:pPr marL="285750" indent="-285750">
              <a:buFont typeface="Arial" panose="020B0604020202020204" pitchFamily="34" charset="0"/>
              <a:buChar char="•"/>
            </a:pPr>
            <a:r>
              <a:rPr lang="en-US" dirty="0" smtClean="0"/>
              <a:t>Mark Snyder, Audit Senior Manager</a:t>
            </a:r>
          </a:p>
          <a:p>
            <a:endParaRPr lang="en-US" dirty="0" smtClean="0"/>
          </a:p>
          <a:p>
            <a:pPr marL="285750" indent="-285750">
              <a:buFont typeface="Arial" panose="020B0604020202020204" pitchFamily="34" charset="0"/>
              <a:buChar char="•"/>
            </a:pPr>
            <a:r>
              <a:rPr lang="en-US" dirty="0" smtClean="0"/>
              <a:t>Michelle Scott, Audit Senior Associate</a:t>
            </a:r>
          </a:p>
          <a:p>
            <a:endParaRPr lang="en-US" dirty="0" smtClean="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03246"/>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Audit results</a:t>
            </a:r>
            <a:br>
              <a:rPr lang="en-US" sz="2200" dirty="0" smtClean="0"/>
            </a:br>
            <a:r>
              <a:rPr lang="en-US" sz="1000" b="1" dirty="0" smtClean="0"/>
              <a:t>(Attachment A)</a:t>
            </a:r>
            <a:endParaRPr lang="en-US" sz="1000" b="1" dirty="0"/>
          </a:p>
        </p:txBody>
      </p:sp>
      <p:sp>
        <p:nvSpPr>
          <p:cNvPr id="3" name="Content Placeholder 2"/>
          <p:cNvSpPr>
            <a:spLocks noGrp="1"/>
          </p:cNvSpPr>
          <p:nvPr>
            <p:ph idx="1"/>
          </p:nvPr>
        </p:nvSpPr>
        <p:spPr>
          <a:xfrm>
            <a:off x="457200" y="1143000"/>
            <a:ext cx="8382000" cy="4800600"/>
          </a:xfrm>
        </p:spPr>
        <p:txBody>
          <a:bodyPr>
            <a:normAutofit lnSpcReduction="10000"/>
          </a:bodyPr>
          <a:lstStyle/>
          <a:p>
            <a:pPr marL="285750" indent="-285750" algn="just">
              <a:buFont typeface="Arial" panose="020B0604020202020204" pitchFamily="34" charset="0"/>
              <a:buChar char="•"/>
            </a:pPr>
            <a:r>
              <a:rPr lang="en-US" dirty="0" smtClean="0"/>
              <a:t>Financial statements are being issued with a “clean” – unmodified opinion.</a:t>
            </a:r>
          </a:p>
          <a:p>
            <a:pPr marL="285750" indent="-285750" algn="just">
              <a:buFont typeface="Arial" panose="020B0604020202020204" pitchFamily="34" charset="0"/>
              <a:buChar char="•"/>
            </a:pPr>
            <a:r>
              <a:rPr lang="en-US" dirty="0" smtClean="0"/>
              <a:t>The Uniform Guidance report is an unmodified opinion. No findings.</a:t>
            </a:r>
          </a:p>
          <a:p>
            <a:pPr marL="685800" lvl="2" indent="-285750" algn="just">
              <a:buFont typeface="Wingdings" panose="05000000000000000000" pitchFamily="2" charset="2"/>
              <a:buChar char="Ø"/>
            </a:pPr>
            <a:r>
              <a:rPr lang="en-US" sz="1600" dirty="0" smtClean="0"/>
              <a:t>Summary Schedule of Prior Year Audit Findings (Attachment G) – No issues in CY</a:t>
            </a:r>
          </a:p>
          <a:p>
            <a:pPr marL="285750" indent="-285750" algn="just">
              <a:buFont typeface="Arial" panose="020B0604020202020204" pitchFamily="34" charset="0"/>
              <a:buChar char="•"/>
            </a:pPr>
            <a:r>
              <a:rPr lang="en-US" dirty="0" smtClean="0"/>
              <a:t>Report on internal controls over financial reporting and compliance and other matters – there were no findings required to be reported under </a:t>
            </a:r>
            <a:r>
              <a:rPr lang="en-US" u="sng" dirty="0" smtClean="0"/>
              <a:t>Government Auditing Standards</a:t>
            </a:r>
            <a:r>
              <a:rPr lang="en-US" dirty="0" smtClean="0"/>
              <a:t>.  No findings.</a:t>
            </a:r>
          </a:p>
          <a:p>
            <a:pPr marL="285750" indent="-285750" algn="just">
              <a:buFont typeface="Arial" panose="020B0604020202020204" pitchFamily="34" charset="0"/>
              <a:buChar char="•"/>
            </a:pPr>
            <a:r>
              <a:rPr lang="en-US" dirty="0" smtClean="0"/>
              <a:t>Management’s Discussion and Analysis prepared by </a:t>
            </a:r>
            <a:r>
              <a:rPr lang="en-US" dirty="0" err="1" smtClean="0"/>
              <a:t>Yvonnie</a:t>
            </a:r>
            <a:r>
              <a:rPr lang="en-US" dirty="0" smtClean="0"/>
              <a:t> Malcolm addresses significant events and changes between fiscal years.</a:t>
            </a:r>
          </a:p>
          <a:p>
            <a:pPr marL="285750" indent="-285750" algn="just">
              <a:buFont typeface="Arial" panose="020B0604020202020204" pitchFamily="34" charset="0"/>
              <a:buChar char="•"/>
            </a:pPr>
            <a:r>
              <a:rPr lang="en-US" dirty="0" smtClean="0"/>
              <a:t>AU-C Section 260 – Communications with those charged with governance (</a:t>
            </a:r>
            <a:r>
              <a:rPr lang="en-US" dirty="0" smtClean="0">
                <a:solidFill>
                  <a:schemeClr val="tx1"/>
                </a:solidFill>
              </a:rPr>
              <a:t>Attachment H</a:t>
            </a:r>
            <a:r>
              <a:rPr lang="en-US" dirty="0" smtClean="0"/>
              <a:t>)</a:t>
            </a:r>
          </a:p>
          <a:p>
            <a:pPr marL="285750" indent="-285750" algn="just">
              <a:buFont typeface="Arial" panose="020B0604020202020204" pitchFamily="34" charset="0"/>
              <a:buChar char="•"/>
            </a:pPr>
            <a:r>
              <a:rPr lang="en-US" dirty="0" smtClean="0"/>
              <a:t>MOSFA  Attestation Engagement (Attachment F) – No findings.</a:t>
            </a:r>
            <a:endParaRPr lang="en-US" dirty="0"/>
          </a:p>
          <a:p>
            <a:pPr marL="285750" indent="-285750" algn="just">
              <a:buFont typeface="Arial" panose="020B0604020202020204" pitchFamily="34" charset="0"/>
              <a:buChar char="•"/>
            </a:pPr>
            <a:r>
              <a:rPr lang="en-US" dirty="0" smtClean="0"/>
              <a:t>We’d like to thank Jay Bry, Yvonnie </a:t>
            </a:r>
            <a:r>
              <a:rPr lang="en-US" dirty="0"/>
              <a:t>Malcolm and the financial services </a:t>
            </a:r>
            <a:r>
              <a:rPr lang="en-US" dirty="0" smtClean="0"/>
              <a:t>staff, and Denise Brindle and the financial aid staff at Fitchburg State University  for their hard work in helping us to complete the audits. We would also like to recognize and thank </a:t>
            </a:r>
            <a:r>
              <a:rPr lang="en-US" dirty="0"/>
              <a:t>outside </a:t>
            </a:r>
            <a:r>
              <a:rPr lang="en-US" dirty="0" smtClean="0"/>
              <a:t>consultant, </a:t>
            </a:r>
            <a:r>
              <a:rPr lang="en-US" dirty="0"/>
              <a:t>Cathy </a:t>
            </a:r>
            <a:r>
              <a:rPr lang="en-US" dirty="0" smtClean="0"/>
              <a:t>Daggett, for her assistance to the University and the audit team. </a:t>
            </a:r>
            <a:endParaRPr lang="en-US"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Financial Statements Overview</a:t>
            </a:r>
            <a:endParaRPr lang="en-US" sz="2200" dirty="0"/>
          </a:p>
        </p:txBody>
      </p:sp>
      <p:sp>
        <p:nvSpPr>
          <p:cNvPr id="3" name="Content Placeholder 2"/>
          <p:cNvSpPr>
            <a:spLocks noGrp="1"/>
          </p:cNvSpPr>
          <p:nvPr>
            <p:ph idx="1"/>
          </p:nvPr>
        </p:nvSpPr>
        <p:spPr>
          <a:xfrm>
            <a:off x="762000" y="1600200"/>
            <a:ext cx="8229600" cy="4419600"/>
          </a:xfrm>
        </p:spPr>
        <p:txBody>
          <a:bodyPr>
            <a:normAutofit/>
          </a:bodyPr>
          <a:lstStyle/>
          <a:p>
            <a:pPr marL="342900" indent="-342900" algn="just">
              <a:buFont typeface="Arial" panose="020B0604020202020204" pitchFamily="34" charset="0"/>
              <a:buChar char="•"/>
            </a:pPr>
            <a:r>
              <a:rPr lang="en-US" sz="2200" dirty="0" smtClean="0"/>
              <a:t>Statements of Net Position</a:t>
            </a:r>
          </a:p>
          <a:p>
            <a:pPr marL="342900" indent="-342900" algn="just">
              <a:buFont typeface="Arial" panose="020B0604020202020204" pitchFamily="34" charset="0"/>
              <a:buChar char="•"/>
            </a:pPr>
            <a:r>
              <a:rPr lang="en-US" sz="2200" dirty="0" smtClean="0"/>
              <a:t>Statements of </a:t>
            </a:r>
            <a:r>
              <a:rPr lang="en-US" sz="2200" dirty="0"/>
              <a:t>R</a:t>
            </a:r>
            <a:r>
              <a:rPr lang="en-US" sz="2200" dirty="0" smtClean="0"/>
              <a:t>evenues, Expenses and Changes in Net Position  </a:t>
            </a:r>
            <a:endParaRPr lang="en-US" sz="2200" dirty="0"/>
          </a:p>
          <a:p>
            <a:pPr marL="342900" indent="-342900" algn="just">
              <a:buFont typeface="Arial" panose="020B0604020202020204" pitchFamily="34" charset="0"/>
              <a:buChar char="•"/>
            </a:pPr>
            <a:r>
              <a:rPr lang="en-US" sz="2200" dirty="0" smtClean="0"/>
              <a:t>Statements of Cash Flows</a:t>
            </a:r>
          </a:p>
          <a:p>
            <a:pPr marL="342900" indent="-342900" algn="just">
              <a:buFont typeface="Arial" panose="020B0604020202020204" pitchFamily="34" charset="0"/>
              <a:buChar char="•"/>
            </a:pPr>
            <a:r>
              <a:rPr lang="en-US" sz="2200" dirty="0" smtClean="0"/>
              <a:t>Notes to the Financial Statements</a:t>
            </a:r>
          </a:p>
          <a:p>
            <a:pPr marL="342900" indent="-342900" algn="just">
              <a:buFont typeface="Arial" panose="020B0604020202020204" pitchFamily="34" charset="0"/>
              <a:buChar char="•"/>
            </a:pPr>
            <a:r>
              <a:rPr lang="en-US" sz="2200" dirty="0" smtClean="0"/>
              <a:t>Required Supplementary Information – Pension schedules </a:t>
            </a:r>
          </a:p>
          <a:p>
            <a:pPr marL="342900" indent="-342900" algn="just">
              <a:buFont typeface="Arial" panose="020B0604020202020204" pitchFamily="34" charset="0"/>
              <a:buChar char="•"/>
            </a:pPr>
            <a:r>
              <a:rPr lang="en-US" sz="2200" dirty="0" smtClean="0"/>
              <a:t>Supplementary Information – Schedule of Expenditures of Federal Awards – Uniform Guidance Audit</a:t>
            </a:r>
          </a:p>
          <a:p>
            <a:pPr marL="342900" indent="-342900" algn="just">
              <a:buFont typeface="Arial" panose="020B0604020202020204" pitchFamily="34" charset="0"/>
              <a:buChar char="•"/>
            </a:pPr>
            <a:r>
              <a:rPr lang="en-US" sz="2200" dirty="0" smtClean="0"/>
              <a:t>Supplementary Information – Residence Hall Information</a:t>
            </a: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Statements of Net Position</a:t>
            </a:r>
            <a:r>
              <a:rPr lang="en-US" dirty="0" smtClean="0"/>
              <a:t/>
            </a:r>
            <a:br>
              <a:rPr lang="en-US" dirty="0" smtClean="0"/>
            </a:br>
            <a:r>
              <a:rPr lang="en-US" sz="1000" dirty="0" smtClean="0"/>
              <a:t> </a:t>
            </a:r>
            <a:r>
              <a:rPr lang="en-US" sz="1000" b="1" dirty="0" smtClean="0"/>
              <a:t>(Pages 17 through 19 of the University’s financial statements, Attachment A)</a:t>
            </a:r>
            <a:endParaRPr lang="en-US" sz="1000" b="1" dirty="0"/>
          </a:p>
        </p:txBody>
      </p:sp>
      <p:sp>
        <p:nvSpPr>
          <p:cNvPr id="3" name="Content Placeholder 2"/>
          <p:cNvSpPr>
            <a:spLocks noGrp="1"/>
          </p:cNvSpPr>
          <p:nvPr>
            <p:ph idx="1"/>
          </p:nvPr>
        </p:nvSpPr>
        <p:spPr>
          <a:xfrm>
            <a:off x="762000" y="1447800"/>
            <a:ext cx="7772400" cy="4648200"/>
          </a:xfrm>
        </p:spPr>
        <p:txBody>
          <a:bodyPr>
            <a:normAutofit fontScale="70000" lnSpcReduction="20000"/>
          </a:bodyPr>
          <a:lstStyle/>
          <a:p>
            <a:pPr marL="342900" indent="-342900" algn="just">
              <a:buFont typeface="Arial" panose="020B0604020202020204" pitchFamily="34" charset="0"/>
              <a:buChar char="•"/>
            </a:pPr>
            <a:r>
              <a:rPr lang="en-US" sz="2600" dirty="0" smtClean="0"/>
              <a:t>Total assets increased by $6 million.  The increase is primarily due to an increase in cash from operations and net proceeds of sales over purchases of investments during fiscal 2017.</a:t>
            </a:r>
          </a:p>
          <a:p>
            <a:pPr marL="342900" indent="-342900" algn="just">
              <a:buFont typeface="Arial" panose="020B0604020202020204" pitchFamily="34" charset="0"/>
              <a:buChar char="•"/>
            </a:pPr>
            <a:r>
              <a:rPr lang="en-US" sz="2600" dirty="0" smtClean="0">
                <a:solidFill>
                  <a:schemeClr val="tx1"/>
                </a:solidFill>
              </a:rPr>
              <a:t>Deferred outflows of resources associated with the net pension liability increased by $902 thousand due to changes in the various components comprising this number as disclosed in footnote 21 (pp. 75 and 76).</a:t>
            </a:r>
          </a:p>
          <a:p>
            <a:pPr marL="342900" indent="-342900" algn="just">
              <a:buFont typeface="Arial" panose="020B0604020202020204" pitchFamily="34" charset="0"/>
              <a:buChar char="•"/>
            </a:pPr>
            <a:r>
              <a:rPr lang="en-US" sz="2600" dirty="0" smtClean="0"/>
              <a:t>Total liabilities increased by $5.8 million primarily consisting of net pension liability of $2.6 million, new capital lease obligation (net) of $1.1 million, other long-term debt (net) of $1 million and revenue received in advance of $800 thousand (principally grants).</a:t>
            </a:r>
          </a:p>
          <a:p>
            <a:pPr marL="342900" indent="-342900" algn="just">
              <a:buFont typeface="Arial" panose="020B0604020202020204" pitchFamily="34" charset="0"/>
              <a:buChar char="•"/>
            </a:pPr>
            <a:r>
              <a:rPr lang="en-US" sz="2600" dirty="0" smtClean="0"/>
              <a:t>Deferred inflows of resources decreased by $560 thousand primarily </a:t>
            </a:r>
            <a:r>
              <a:rPr lang="en-US" sz="2600" dirty="0">
                <a:solidFill>
                  <a:schemeClr val="tx1"/>
                </a:solidFill>
              </a:rPr>
              <a:t>due to changes in the various components comprising </a:t>
            </a:r>
            <a:r>
              <a:rPr lang="en-US" sz="2600" dirty="0" smtClean="0">
                <a:solidFill>
                  <a:schemeClr val="tx1"/>
                </a:solidFill>
              </a:rPr>
              <a:t>the pension related </a:t>
            </a:r>
            <a:r>
              <a:rPr lang="en-US" sz="2600" dirty="0">
                <a:solidFill>
                  <a:schemeClr val="tx1"/>
                </a:solidFill>
              </a:rPr>
              <a:t>number as disclosed in footnote 21 (pp. 75 and </a:t>
            </a:r>
            <a:r>
              <a:rPr lang="en-US" sz="2600" dirty="0" smtClean="0">
                <a:solidFill>
                  <a:schemeClr val="tx1"/>
                </a:solidFill>
              </a:rPr>
              <a:t>76) and amortization of service concession agreement</a:t>
            </a:r>
            <a:r>
              <a:rPr lang="en-US" sz="2600" dirty="0" smtClean="0"/>
              <a:t>.</a:t>
            </a:r>
          </a:p>
          <a:p>
            <a:pPr marL="342900" indent="-342900" algn="just">
              <a:buFont typeface="Arial" panose="020B0604020202020204" pitchFamily="34" charset="0"/>
              <a:buChar char="•"/>
            </a:pPr>
            <a:r>
              <a:rPr lang="en-US" sz="2600" dirty="0" smtClean="0"/>
              <a:t>Net </a:t>
            </a:r>
            <a:r>
              <a:rPr lang="en-US" sz="2600" dirty="0"/>
              <a:t>Position increased by </a:t>
            </a:r>
            <a:r>
              <a:rPr lang="en-US" sz="2600" dirty="0" smtClean="0"/>
              <a:t>$1.7 </a:t>
            </a:r>
            <a:r>
              <a:rPr lang="en-US" sz="2600" dirty="0"/>
              <a:t>million. </a:t>
            </a:r>
            <a:r>
              <a:rPr lang="en-US" sz="2600" dirty="0" smtClean="0"/>
              <a:t>This is more </a:t>
            </a:r>
            <a:r>
              <a:rPr lang="en-US" sz="2600" dirty="0"/>
              <a:t>fully explained in the Statements of Revenues, Expenses and Changes in Net Position (</a:t>
            </a:r>
            <a:r>
              <a:rPr lang="en-US" sz="2600" dirty="0" smtClean="0"/>
              <a:t>pp. 20 </a:t>
            </a:r>
            <a:r>
              <a:rPr lang="en-US" sz="2600" dirty="0"/>
              <a:t>&amp; </a:t>
            </a:r>
            <a:r>
              <a:rPr lang="en-US" sz="2600" dirty="0" smtClean="0"/>
              <a:t>21 </a:t>
            </a:r>
            <a:r>
              <a:rPr lang="en-US" sz="2600" dirty="0"/>
              <a:t>of the </a:t>
            </a:r>
            <a:r>
              <a:rPr lang="en-US" sz="2600" dirty="0" smtClean="0"/>
              <a:t>University’s financial statements, Attachment A)</a:t>
            </a:r>
            <a:endParaRPr lang="en-US" sz="2600" dirty="0"/>
          </a:p>
          <a:p>
            <a:pPr marL="0" indent="0">
              <a:buNone/>
            </a:pPr>
            <a:r>
              <a:rPr lang="en-US" sz="2600" dirty="0" smtClean="0"/>
              <a:t> </a:t>
            </a:r>
          </a:p>
          <a:p>
            <a:endParaRPr lang="en-US" sz="2200" dirty="0" smtClean="0"/>
          </a:p>
          <a:p>
            <a:pPr marL="0" indent="0">
              <a:buNone/>
            </a:pPr>
            <a:endParaRPr lang="en-US" sz="2200" dirty="0" smtClean="0"/>
          </a:p>
          <a:p>
            <a:endParaRPr lang="en-US" sz="2200" dirty="0" smtClean="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pPr algn="ctr"/>
            <a:r>
              <a:rPr lang="en-US" sz="2200" dirty="0" smtClean="0"/>
              <a:t>Statements of Revenues, Expenses</a:t>
            </a:r>
            <a:br>
              <a:rPr lang="en-US" sz="2200" dirty="0" smtClean="0"/>
            </a:br>
            <a:r>
              <a:rPr lang="en-US" sz="2200" dirty="0" smtClean="0"/>
              <a:t>and Changes in Net Position</a:t>
            </a:r>
            <a:r>
              <a:rPr lang="en-US" dirty="0" smtClean="0"/>
              <a:t/>
            </a:r>
            <a:br>
              <a:rPr lang="en-US" dirty="0" smtClean="0"/>
            </a:br>
            <a:r>
              <a:rPr lang="en-US" sz="1000" dirty="0" smtClean="0"/>
              <a:t> </a:t>
            </a:r>
            <a:r>
              <a:rPr lang="en-US" sz="1000" b="1" dirty="0" smtClean="0"/>
              <a:t>(Pages 20 and 21 of the University’s financial statements, Attachment A)</a:t>
            </a:r>
            <a:endParaRPr lang="en-US" sz="1000" b="1" dirty="0"/>
          </a:p>
        </p:txBody>
      </p:sp>
      <p:sp>
        <p:nvSpPr>
          <p:cNvPr id="3" name="Content Placeholder 2"/>
          <p:cNvSpPr>
            <a:spLocks noGrp="1"/>
          </p:cNvSpPr>
          <p:nvPr>
            <p:ph idx="1"/>
          </p:nvPr>
        </p:nvSpPr>
        <p:spPr>
          <a:xfrm>
            <a:off x="685800" y="1600200"/>
            <a:ext cx="8229600" cy="4572001"/>
          </a:xfrm>
        </p:spPr>
        <p:txBody>
          <a:bodyPr>
            <a:normAutofit/>
          </a:bodyPr>
          <a:lstStyle/>
          <a:p>
            <a:pPr marL="342900" indent="-342900" algn="just">
              <a:buFont typeface="Arial" panose="020B0604020202020204" pitchFamily="34" charset="0"/>
              <a:buChar char="•"/>
            </a:pPr>
            <a:r>
              <a:rPr lang="en-US" dirty="0" smtClean="0"/>
              <a:t>Operating revenues at $59 million increased by $2.7 million from FY 2016, which is primarily due to increased student tuition and fees related to increases in enrollment as well as an increase in student fees.</a:t>
            </a:r>
          </a:p>
          <a:p>
            <a:pPr marL="342900" indent="-342900" algn="just">
              <a:buFont typeface="Arial" panose="020B0604020202020204" pitchFamily="34" charset="0"/>
              <a:buChar char="•"/>
            </a:pPr>
            <a:r>
              <a:rPr lang="en-US" dirty="0" smtClean="0"/>
              <a:t>Operating expenses of $96.8 million are up $6 million from FY 2016, primarily due to increased costs for instruction</a:t>
            </a:r>
            <a:r>
              <a:rPr lang="en-US" dirty="0"/>
              <a:t>, </a:t>
            </a:r>
            <a:r>
              <a:rPr lang="en-US" dirty="0" smtClean="0"/>
              <a:t>institutional support</a:t>
            </a:r>
            <a:r>
              <a:rPr lang="en-US" dirty="0"/>
              <a:t>, operations and maintenance of </a:t>
            </a:r>
            <a:r>
              <a:rPr lang="en-US" dirty="0" smtClean="0"/>
              <a:t>plant, auxiliary enterprises </a:t>
            </a:r>
            <a:r>
              <a:rPr lang="en-US" dirty="0"/>
              <a:t>and depreciation on assets placed in service during </a:t>
            </a:r>
            <a:r>
              <a:rPr lang="en-US" dirty="0" smtClean="0"/>
              <a:t>FY 2016. </a:t>
            </a:r>
          </a:p>
          <a:p>
            <a:pPr marL="342900" indent="-342900" algn="just">
              <a:buFont typeface="Arial" panose="020B0604020202020204" pitchFamily="34" charset="0"/>
              <a:buChar char="•"/>
            </a:pPr>
            <a:r>
              <a:rPr lang="en-US" dirty="0" smtClean="0"/>
              <a:t>Non-operating revenues (expenses) </a:t>
            </a:r>
            <a:r>
              <a:rPr lang="en-US" dirty="0"/>
              <a:t>of </a:t>
            </a:r>
            <a:r>
              <a:rPr lang="en-US" dirty="0" smtClean="0"/>
              <a:t>$38 </a:t>
            </a:r>
            <a:r>
              <a:rPr lang="en-US" dirty="0"/>
              <a:t>million are up </a:t>
            </a:r>
            <a:r>
              <a:rPr lang="en-US" dirty="0" smtClean="0"/>
              <a:t>$2 million from FY 2016, primarily due to increases in state appropriations and net investment income offset by an increase in interest expense.  </a:t>
            </a:r>
          </a:p>
          <a:p>
            <a:pPr marL="342900" indent="-342900" algn="just">
              <a:buFont typeface="Arial" panose="020B0604020202020204" pitchFamily="34" charset="0"/>
              <a:buChar char="•"/>
            </a:pPr>
            <a:r>
              <a:rPr lang="en-US" dirty="0" smtClean="0"/>
              <a:t>Capital grants and state capital appropriations totaled approximately $1.5 million, a decrease of $109 thousand from FY 2016.     </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Statements of Cash Flows</a:t>
            </a:r>
            <a:r>
              <a:rPr lang="en-US" dirty="0" smtClean="0"/>
              <a:t/>
            </a:r>
            <a:br>
              <a:rPr lang="en-US" dirty="0" smtClean="0"/>
            </a:br>
            <a:r>
              <a:rPr lang="en-US" sz="1000" dirty="0" smtClean="0"/>
              <a:t> </a:t>
            </a:r>
            <a:r>
              <a:rPr lang="en-US" sz="1000" b="1" dirty="0" smtClean="0"/>
              <a:t>(Pages 22 through 24 of the University’s financial statements, Attachment A)</a:t>
            </a:r>
            <a:endParaRPr lang="en-US" sz="1000" b="1" dirty="0"/>
          </a:p>
        </p:txBody>
      </p:sp>
      <p:sp>
        <p:nvSpPr>
          <p:cNvPr id="3" name="Content Placeholder 2"/>
          <p:cNvSpPr>
            <a:spLocks noGrp="1"/>
          </p:cNvSpPr>
          <p:nvPr>
            <p:ph idx="1"/>
          </p:nvPr>
        </p:nvSpPr>
        <p:spPr>
          <a:xfrm>
            <a:off x="685800" y="1524001"/>
            <a:ext cx="8229600" cy="4038600"/>
          </a:xfrm>
        </p:spPr>
        <p:txBody>
          <a:bodyPr>
            <a:noAutofit/>
          </a:bodyPr>
          <a:lstStyle/>
          <a:p>
            <a:pPr marL="285750" indent="-285750" algn="just">
              <a:buFont typeface="Arial" panose="020B0604020202020204" pitchFamily="34" charset="0"/>
              <a:buChar char="•"/>
            </a:pPr>
            <a:r>
              <a:rPr lang="en-US" sz="2200" dirty="0" smtClean="0">
                <a:cs typeface="Arial" panose="020B0604020202020204" pitchFamily="34" charset="0"/>
              </a:rPr>
              <a:t>Cash and cash equivalents increased by $8.5 million, primarily due to an increase from operations,</a:t>
            </a:r>
            <a:r>
              <a:rPr lang="en-US" sz="2400" dirty="0" smtClean="0">
                <a:cs typeface="Arial" panose="020B0604020202020204" pitchFamily="34" charset="0"/>
              </a:rPr>
              <a:t> </a:t>
            </a:r>
            <a:r>
              <a:rPr lang="en-US" sz="2200" dirty="0">
                <a:cs typeface="Arial" panose="020B0604020202020204" pitchFamily="34" charset="0"/>
              </a:rPr>
              <a:t>net proceeds of sales </a:t>
            </a:r>
            <a:r>
              <a:rPr lang="en-US" sz="2400" dirty="0">
                <a:cs typeface="Arial" panose="020B0604020202020204" pitchFamily="34" charset="0"/>
              </a:rPr>
              <a:t>over purchases of </a:t>
            </a:r>
            <a:r>
              <a:rPr lang="en-US" sz="2400" dirty="0" smtClean="0">
                <a:cs typeface="Arial" panose="020B0604020202020204" pitchFamily="34" charset="0"/>
              </a:rPr>
              <a:t>investments, and a </a:t>
            </a:r>
            <a:r>
              <a:rPr lang="en-US" sz="2200" dirty="0" smtClean="0">
                <a:cs typeface="Arial" panose="020B0604020202020204" pitchFamily="34" charset="0"/>
              </a:rPr>
              <a:t>decrease in capital assets acquisition activity during fiscal 2017.</a:t>
            </a:r>
          </a:p>
          <a:p>
            <a:pPr marL="285750" indent="-285750" algn="just">
              <a:buFont typeface="Arial" panose="020B0604020202020204" pitchFamily="34" charset="0"/>
              <a:buChar char="•"/>
            </a:pPr>
            <a:r>
              <a:rPr lang="en-US" sz="2200" dirty="0" smtClean="0">
                <a:cs typeface="Arial" panose="020B0604020202020204" pitchFamily="34" charset="0"/>
              </a:rPr>
              <a:t>Net cash used in operating activities decreased by $1.9 million, primarily due to increased tuition and fees.</a:t>
            </a:r>
          </a:p>
          <a:p>
            <a:pPr marL="285750" indent="-285750" algn="just">
              <a:buFont typeface="Arial" panose="020B0604020202020204" pitchFamily="34" charset="0"/>
              <a:buChar char="•"/>
            </a:pPr>
            <a:r>
              <a:rPr lang="en-US" sz="2200" dirty="0">
                <a:cs typeface="Arial" panose="020B0604020202020204" pitchFamily="34" charset="0"/>
              </a:rPr>
              <a:t>Net cash </a:t>
            </a:r>
            <a:r>
              <a:rPr lang="en-US" sz="2200" dirty="0" smtClean="0">
                <a:cs typeface="Arial" panose="020B0604020202020204" pitchFamily="34" charset="0"/>
              </a:rPr>
              <a:t>provided by noncapital financing activities </a:t>
            </a:r>
            <a:r>
              <a:rPr lang="en-US" sz="2200" dirty="0">
                <a:cs typeface="Arial" panose="020B0604020202020204" pitchFamily="34" charset="0"/>
              </a:rPr>
              <a:t>of </a:t>
            </a:r>
            <a:r>
              <a:rPr lang="en-US" sz="2200" dirty="0" smtClean="0">
                <a:cs typeface="Arial" panose="020B0604020202020204" pitchFamily="34" charset="0"/>
              </a:rPr>
              <a:t>$28.7 </a:t>
            </a:r>
            <a:r>
              <a:rPr lang="en-US" sz="2200" dirty="0">
                <a:cs typeface="Arial" panose="020B0604020202020204" pitchFamily="34" charset="0"/>
              </a:rPr>
              <a:t>million remained consistent with </a:t>
            </a:r>
            <a:r>
              <a:rPr lang="en-US" sz="2200" dirty="0" smtClean="0">
                <a:cs typeface="Arial" panose="020B0604020202020204" pitchFamily="34" charset="0"/>
              </a:rPr>
              <a:t>FY 2016, and primarily consists of state appropriations. </a:t>
            </a:r>
            <a:endParaRPr lang="en-US" sz="2200" dirty="0">
              <a:cs typeface="Arial" panose="020B0604020202020204" pitchFamily="34" charset="0"/>
            </a:endParaRP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Statements of Cash Flows</a:t>
            </a:r>
            <a:r>
              <a:rPr lang="en-US" dirty="0" smtClean="0"/>
              <a:t/>
            </a:r>
            <a:br>
              <a:rPr lang="en-US" dirty="0" smtClean="0"/>
            </a:br>
            <a:r>
              <a:rPr lang="en-US" sz="1000" dirty="0" smtClean="0"/>
              <a:t> </a:t>
            </a:r>
            <a:r>
              <a:rPr lang="en-US" sz="1000" b="1" dirty="0" smtClean="0"/>
              <a:t>(Pages 22 through 24 of the University’s financial statements, Attachment A)</a:t>
            </a:r>
            <a:endParaRPr lang="en-US" sz="1000" b="1" dirty="0"/>
          </a:p>
        </p:txBody>
      </p:sp>
      <p:sp>
        <p:nvSpPr>
          <p:cNvPr id="3" name="Content Placeholder 2"/>
          <p:cNvSpPr>
            <a:spLocks noGrp="1"/>
          </p:cNvSpPr>
          <p:nvPr>
            <p:ph idx="1"/>
          </p:nvPr>
        </p:nvSpPr>
        <p:spPr>
          <a:xfrm>
            <a:off x="685800" y="1295401"/>
            <a:ext cx="8229600" cy="4267200"/>
          </a:xfrm>
        </p:spPr>
        <p:txBody>
          <a:bodyPr>
            <a:noAutofit/>
          </a:bodyPr>
          <a:lstStyle/>
          <a:p>
            <a:pPr marL="285750" indent="-285750" algn="just">
              <a:buFont typeface="Arial" panose="020B0604020202020204" pitchFamily="34" charset="0"/>
              <a:buChar char="•"/>
            </a:pPr>
            <a:r>
              <a:rPr lang="en-US" sz="2200" dirty="0" smtClean="0"/>
              <a:t>Net </a:t>
            </a:r>
            <a:r>
              <a:rPr lang="en-US" sz="2200" dirty="0"/>
              <a:t>cash </a:t>
            </a:r>
            <a:r>
              <a:rPr lang="en-US" sz="2200" dirty="0" smtClean="0"/>
              <a:t>used in capital and related financing </a:t>
            </a:r>
            <a:r>
              <a:rPr lang="en-US" sz="2200" dirty="0"/>
              <a:t>activities of </a:t>
            </a:r>
            <a:r>
              <a:rPr lang="en-US" sz="2200" dirty="0" smtClean="0"/>
              <a:t>$7.1 </a:t>
            </a:r>
            <a:r>
              <a:rPr lang="en-US" sz="2200" dirty="0"/>
              <a:t>million </a:t>
            </a:r>
            <a:r>
              <a:rPr lang="en-US" sz="2200" dirty="0" smtClean="0"/>
              <a:t>was a decrease of $16.8 million from FY 2016. The decrease is primarily due to </a:t>
            </a:r>
            <a:r>
              <a:rPr lang="en-US" sz="2200" dirty="0"/>
              <a:t>payments for capital assets </a:t>
            </a:r>
            <a:r>
              <a:rPr lang="en-US" sz="2200" dirty="0" smtClean="0"/>
              <a:t>of $6.2 million, a $13 million decrease from FY 2016. The University also received bond proceeds of $4.2 million from MSCBA in FY 2017 compared to none in FY 2016. </a:t>
            </a:r>
          </a:p>
          <a:p>
            <a:pPr marL="285750" indent="-285750" algn="just">
              <a:buFont typeface="Arial" panose="020B0604020202020204" pitchFamily="34" charset="0"/>
              <a:buChar char="•"/>
            </a:pPr>
            <a:r>
              <a:rPr lang="en-US" sz="2200" dirty="0" smtClean="0"/>
              <a:t>Net cash provided by investing activities of $2.3 was an increase of $1.9 million from FY 2016. The increase results from a net increase in proceeds from the sale of investments over purchases of investments.</a:t>
            </a:r>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7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200" dirty="0" smtClean="0"/>
              <a:t>Footnotes and Disclosures</a:t>
            </a:r>
            <a:r>
              <a:rPr lang="en-US" dirty="0" smtClean="0"/>
              <a:t/>
            </a:r>
            <a:br>
              <a:rPr lang="en-US" dirty="0" smtClean="0"/>
            </a:br>
            <a:r>
              <a:rPr lang="en-US" sz="1000" b="1" dirty="0" smtClean="0"/>
              <a:t>(Starting on page 25 of the University’s financial statements, Attachment </a:t>
            </a:r>
            <a:r>
              <a:rPr lang="en-US" sz="1000" b="1" dirty="0"/>
              <a:t>A</a:t>
            </a:r>
            <a:r>
              <a:rPr lang="en-US" sz="1000" b="1" dirty="0" smtClean="0"/>
              <a:t>)</a:t>
            </a:r>
            <a:endParaRPr lang="en-US" sz="1000" b="1" dirty="0"/>
          </a:p>
        </p:txBody>
      </p:sp>
      <p:sp>
        <p:nvSpPr>
          <p:cNvPr id="3" name="Content Placeholder 2"/>
          <p:cNvSpPr>
            <a:spLocks noGrp="1"/>
          </p:cNvSpPr>
          <p:nvPr>
            <p:ph idx="1"/>
          </p:nvPr>
        </p:nvSpPr>
        <p:spPr>
          <a:xfrm>
            <a:off x="609600" y="1371600"/>
            <a:ext cx="8229600" cy="4419600"/>
          </a:xfrm>
        </p:spPr>
        <p:txBody>
          <a:bodyPr>
            <a:normAutofit fontScale="92500" lnSpcReduction="10000"/>
          </a:bodyPr>
          <a:lstStyle/>
          <a:p>
            <a:pPr marL="342900" indent="-342900" algn="just">
              <a:buFont typeface="Arial" panose="020B0604020202020204" pitchFamily="34" charset="0"/>
              <a:buChar char="•"/>
            </a:pPr>
            <a:r>
              <a:rPr lang="en-US" sz="2200" dirty="0" smtClean="0"/>
              <a:t>Footnote 1 (pp 28 &amp; 29 of the University’s financial statements, Attachment A) – Added disclosures related to the Foundation’s endowment funds’ investment and spending policies.</a:t>
            </a:r>
          </a:p>
          <a:p>
            <a:pPr marL="342900" indent="-342900" algn="just">
              <a:buFont typeface="Arial" panose="020B0604020202020204" pitchFamily="34" charset="0"/>
              <a:buChar char="•"/>
            </a:pPr>
            <a:r>
              <a:rPr lang="en-US" sz="2200" dirty="0" smtClean="0"/>
              <a:t>Footnote 1 (page 33 of the University’s financial statements, Attachment A) - Recently adopted accounting pronouncements – </a:t>
            </a:r>
            <a:r>
              <a:rPr lang="en-US" sz="2200" i="1" dirty="0" smtClean="0"/>
              <a:t>GASB 82 – Pension Issues – an amendment of GASB Statements No. 67, No. 68, and No.73 </a:t>
            </a:r>
            <a:r>
              <a:rPr lang="en-US" sz="2200" dirty="0" smtClean="0"/>
              <a:t>implemented in the current year.</a:t>
            </a:r>
            <a:endParaRPr lang="en-US" sz="2200" i="1" dirty="0" smtClean="0"/>
          </a:p>
          <a:p>
            <a:pPr marL="342900" indent="-342900" algn="just">
              <a:buFont typeface="Arial" panose="020B0604020202020204" pitchFamily="34" charset="0"/>
              <a:buChar char="•"/>
            </a:pPr>
            <a:r>
              <a:rPr lang="en-US" sz="2200" dirty="0" smtClean="0"/>
              <a:t>Footnote 2 (Starting on page 33 of the University’s financial </a:t>
            </a:r>
            <a:r>
              <a:rPr lang="en-US" sz="2200" dirty="0"/>
              <a:t>statements, Attachment </a:t>
            </a:r>
            <a:r>
              <a:rPr lang="en-US" sz="2200" dirty="0" smtClean="0"/>
              <a:t>A) – Information on where funds are invested and what types of investments are held, investment and credit risks associated with investments, fair value measurement information, and detail on Foundation’s endowment fund activity. </a:t>
            </a:r>
          </a:p>
          <a:p>
            <a:pPr marL="342900" indent="-342900" algn="just">
              <a:buFont typeface="Arial" panose="020B0604020202020204" pitchFamily="34" charset="0"/>
              <a:buChar char="•"/>
            </a:pPr>
            <a:r>
              <a:rPr lang="en-US" sz="2200" dirty="0"/>
              <a:t>Footnote </a:t>
            </a:r>
            <a:r>
              <a:rPr lang="en-US" sz="2200" dirty="0" smtClean="0"/>
              <a:t>12 </a:t>
            </a:r>
            <a:r>
              <a:rPr lang="en-US" sz="2200" dirty="0"/>
              <a:t>(Starting on page </a:t>
            </a:r>
            <a:r>
              <a:rPr lang="en-US" sz="2200" dirty="0" smtClean="0"/>
              <a:t>54 </a:t>
            </a:r>
            <a:r>
              <a:rPr lang="en-US" sz="2200" dirty="0"/>
              <a:t>of the University’s financial statements, Attachment </a:t>
            </a:r>
            <a:r>
              <a:rPr lang="en-US" sz="2200" dirty="0" smtClean="0"/>
              <a:t>A) </a:t>
            </a:r>
            <a:r>
              <a:rPr lang="en-US" sz="2200" dirty="0"/>
              <a:t>– explains all of the debt of the </a:t>
            </a:r>
            <a:r>
              <a:rPr lang="en-US" sz="2200" dirty="0" smtClean="0"/>
              <a:t>University.</a:t>
            </a:r>
            <a:endParaRPr lang="en-US" sz="2200" dirty="0"/>
          </a:p>
        </p:txBody>
      </p:sp>
      <p:pic>
        <p:nvPicPr>
          <p:cNvPr id="4" name="Picture 2" descr="C:\Users\bwreski\Desktop\Firm Shortcuts\cohnreznick_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6019800"/>
            <a:ext cx="2667000" cy="4525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R-Corporate Presentation Color Palette">
      <a:dk1>
        <a:srgbClr val="303A3F"/>
      </a:dk1>
      <a:lt1>
        <a:srgbClr val="FFFFFF"/>
      </a:lt1>
      <a:dk2>
        <a:srgbClr val="37424A"/>
      </a:dk2>
      <a:lt2>
        <a:srgbClr val="FFFFFF"/>
      </a:lt2>
      <a:accent1>
        <a:srgbClr val="E05206"/>
      </a:accent1>
      <a:accent2>
        <a:srgbClr val="37424A"/>
      </a:accent2>
      <a:accent3>
        <a:srgbClr val="820024"/>
      </a:accent3>
      <a:accent4>
        <a:srgbClr val="00583D"/>
      </a:accent4>
      <a:accent5>
        <a:srgbClr val="002F5F"/>
      </a:accent5>
      <a:accent6>
        <a:srgbClr val="FFE293"/>
      </a:accent6>
      <a:hlink>
        <a:srgbClr val="000000"/>
      </a:hlink>
      <a:folHlink>
        <a:srgbClr val="FFFFFF"/>
      </a:folHlink>
    </a:clrScheme>
    <a:fontScheme name="RC Corporate Presentation Font Themes">
      <a:majorFont>
        <a:latin typeface="Arial"/>
        <a:ea typeface=""/>
        <a:cs typeface=""/>
      </a:majorFont>
      <a:minorFont>
        <a:latin typeface="Century Gothic"/>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3767</TotalTime>
  <Words>1238</Words>
  <Application>Microsoft Office PowerPoint</Application>
  <PresentationFormat>On-screen Show (4:3)</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Symbol</vt:lpstr>
      <vt:lpstr>Wingdings</vt:lpstr>
      <vt:lpstr>Theme1</vt:lpstr>
      <vt:lpstr>PowerPoint Presentation</vt:lpstr>
      <vt:lpstr>Introductions</vt:lpstr>
      <vt:lpstr>Audit results (Attachment A)</vt:lpstr>
      <vt:lpstr>Financial Statements Overview</vt:lpstr>
      <vt:lpstr>Statements of Net Position  (Pages 17 through 19 of the University’s financial statements, Attachment A)</vt:lpstr>
      <vt:lpstr>Statements of Revenues, Expenses and Changes in Net Position  (Pages 20 and 21 of the University’s financial statements, Attachment A)</vt:lpstr>
      <vt:lpstr>Statements of Cash Flows  (Pages 22 through 24 of the University’s financial statements, Attachment A)</vt:lpstr>
      <vt:lpstr>Statements of Cash Flows  (Pages 22 through 24 of the University’s financial statements, Attachment A)</vt:lpstr>
      <vt:lpstr>Footnotes and Disclosures (Starting on page 25 of the University’s financial statements, Attachment A)</vt:lpstr>
      <vt:lpstr>Footnotes and Disclosures (Starting on page 25 of the University’s financial statements, Attachment A)</vt:lpstr>
      <vt:lpstr>Summation of Financial Statements and Looking Forward </vt:lpstr>
      <vt:lpstr>Upcoming GASB Accounting Pronouncements </vt:lpstr>
      <vt:lpstr>Management Letter</vt:lpstr>
      <vt:lpstr>State Financial Aid Attestation Report (Attachment F)</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Framingham State University</dc:title>
  <dc:creator>egm</dc:creator>
  <cp:lastModifiedBy>Gail Doiron</cp:lastModifiedBy>
  <cp:revision>269</cp:revision>
  <cp:lastPrinted>2017-10-17T19:30:30Z</cp:lastPrinted>
  <dcterms:created xsi:type="dcterms:W3CDTF">2011-10-04T15:51:57Z</dcterms:created>
  <dcterms:modified xsi:type="dcterms:W3CDTF">2017-10-18T18:11:19Z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bName">
    <vt:lpwstr>FY 2014 Board Presentation Materials</vt:lpwstr>
  </property>
  <property fmtid="{D5CDD505-2E9C-101B-9397-08002B2CF9AE}" pid="3" name="tabIndex">
    <vt:lpwstr>40</vt:lpwstr>
  </property>
  <property fmtid="{D5CDD505-2E9C-101B-9397-08002B2CF9AE}" pid="4" name="workpaperIndex">
    <vt:lpwstr>
    </vt:lpwstr>
  </property>
</Properties>
</file>