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4" r:id="rId2"/>
    <p:sldId id="2147374425" r:id="rId3"/>
    <p:sldId id="355" r:id="rId4"/>
    <p:sldId id="2147374426" r:id="rId5"/>
    <p:sldId id="2147374427" r:id="rId6"/>
    <p:sldId id="2147374429" r:id="rId7"/>
    <p:sldId id="2147374430" r:id="rId8"/>
    <p:sldId id="2147374432" r:id="rId9"/>
    <p:sldId id="2147374428" r:id="rId10"/>
    <p:sldId id="21473744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48"/>
    <a:srgbClr val="70AD47"/>
    <a:srgbClr val="00B050"/>
    <a:srgbClr val="F3BCB3"/>
    <a:srgbClr val="FB796A"/>
    <a:srgbClr val="A6FF66"/>
    <a:srgbClr val="81C953"/>
    <a:srgbClr val="8BD856"/>
    <a:srgbClr val="00F649"/>
    <a:srgbClr val="00D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2" autoAdjust="0"/>
    <p:restoredTop sz="82288"/>
  </p:normalViewPr>
  <p:slideViewPr>
    <p:cSldViewPr snapToGrid="0">
      <p:cViewPr varScale="1">
        <p:scale>
          <a:sx n="94" d="100"/>
          <a:sy n="94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7DCB-18E1-124B-9ADB-3DB549D38E6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3CFFB6DB-73C3-4242-8F95-1D00FE33EEA0}">
      <dgm:prSet phldrT="[Text]"/>
      <dgm:spPr/>
      <dgm:t>
        <a:bodyPr/>
        <a:lstStyle/>
        <a:p>
          <a:r>
            <a:rPr lang="en-US" dirty="0"/>
            <a:t>Provost Council Retreat (June 2023): Establish priorities and timelines </a:t>
          </a:r>
        </a:p>
      </dgm:t>
    </dgm:pt>
    <dgm:pt modelId="{5B8EEDB6-FA7B-B44E-80D4-64159AFEBAFF}" type="parTrans" cxnId="{370C4DA6-A0CE-9B4D-91F6-05415C5CF1AC}">
      <dgm:prSet/>
      <dgm:spPr/>
      <dgm:t>
        <a:bodyPr/>
        <a:lstStyle/>
        <a:p>
          <a:endParaRPr lang="en-US"/>
        </a:p>
      </dgm:t>
    </dgm:pt>
    <dgm:pt modelId="{1843A97D-6E7B-094E-97B3-3341674ED02C}" type="sibTrans" cxnId="{370C4DA6-A0CE-9B4D-91F6-05415C5CF1AC}">
      <dgm:prSet/>
      <dgm:spPr/>
      <dgm:t>
        <a:bodyPr/>
        <a:lstStyle/>
        <a:p>
          <a:endParaRPr lang="en-US"/>
        </a:p>
      </dgm:t>
    </dgm:pt>
    <dgm:pt modelId="{98BEECE7-3842-384A-A40E-E5D4CB3A4E45}">
      <dgm:prSet phldrT="[Text]"/>
      <dgm:spPr/>
      <dgm:t>
        <a:bodyPr/>
        <a:lstStyle/>
        <a:p>
          <a:r>
            <a:rPr lang="en-US" dirty="0"/>
            <a:t>Chairs Workshop (August): Share priorities and solicit feedback from department chairs.  Incorporate Chairs’ feedback.   </a:t>
          </a:r>
        </a:p>
      </dgm:t>
    </dgm:pt>
    <dgm:pt modelId="{5DAF07C2-FC45-0C49-9AE4-6A92AAABCFCC}" type="parTrans" cxnId="{66036C86-2384-184B-8A7A-CCFDF1A52011}">
      <dgm:prSet/>
      <dgm:spPr/>
      <dgm:t>
        <a:bodyPr/>
        <a:lstStyle/>
        <a:p>
          <a:endParaRPr lang="en-US"/>
        </a:p>
      </dgm:t>
    </dgm:pt>
    <dgm:pt modelId="{C42BD01D-7184-D841-BDF5-BB7B91F49038}" type="sibTrans" cxnId="{66036C86-2384-184B-8A7A-CCFDF1A52011}">
      <dgm:prSet/>
      <dgm:spPr/>
      <dgm:t>
        <a:bodyPr/>
        <a:lstStyle/>
        <a:p>
          <a:endParaRPr lang="en-US"/>
        </a:p>
      </dgm:t>
    </dgm:pt>
    <dgm:pt modelId="{FFABF7B9-0389-6241-8ADD-787479FC28D8}">
      <dgm:prSet phldrT="[Text]"/>
      <dgm:spPr/>
      <dgm:t>
        <a:bodyPr/>
        <a:lstStyle/>
        <a:p>
          <a:r>
            <a:rPr lang="en-US" dirty="0"/>
            <a:t>Development Day (September):  Share PPT from BOT retreat, academic affairs priorities shared with chairs, and solicit feedback from department chairs.  Incorporate feedback from faculty.  </a:t>
          </a:r>
        </a:p>
      </dgm:t>
    </dgm:pt>
    <dgm:pt modelId="{BDA6C9BB-1123-5341-9C72-DE53FD3CB0F3}" type="parTrans" cxnId="{8B051802-5238-DA48-BAEC-6223CB29983E}">
      <dgm:prSet/>
      <dgm:spPr/>
      <dgm:t>
        <a:bodyPr/>
        <a:lstStyle/>
        <a:p>
          <a:endParaRPr lang="en-US"/>
        </a:p>
      </dgm:t>
    </dgm:pt>
    <dgm:pt modelId="{F9A357EB-B775-7541-9B5C-4BC40394B1C8}" type="sibTrans" cxnId="{8B051802-5238-DA48-BAEC-6223CB29983E}">
      <dgm:prSet/>
      <dgm:spPr/>
      <dgm:t>
        <a:bodyPr/>
        <a:lstStyle/>
        <a:p>
          <a:endParaRPr lang="en-US"/>
        </a:p>
      </dgm:t>
    </dgm:pt>
    <dgm:pt modelId="{A9792667-43C1-8D40-8BFA-0F4CABFC1463}" type="pres">
      <dgm:prSet presAssocID="{A7707DCB-18E1-124B-9ADB-3DB549D38E68}" presName="arrowDiagram" presStyleCnt="0">
        <dgm:presLayoutVars>
          <dgm:chMax val="5"/>
          <dgm:dir/>
          <dgm:resizeHandles val="exact"/>
        </dgm:presLayoutVars>
      </dgm:prSet>
      <dgm:spPr/>
    </dgm:pt>
    <dgm:pt modelId="{566AEAF3-DFC9-D94C-BBB4-14B78EFF4CF4}" type="pres">
      <dgm:prSet presAssocID="{A7707DCB-18E1-124B-9ADB-3DB549D38E68}" presName="arrow" presStyleLbl="bgShp" presStyleIdx="0" presStyleCnt="1" custScaleX="116173" custLinFactNeighborX="-12448" custLinFactNeighborY="-791"/>
      <dgm:spPr/>
    </dgm:pt>
    <dgm:pt modelId="{3AA0C88F-E9CD-BF42-8827-75DD061DC2A0}" type="pres">
      <dgm:prSet presAssocID="{A7707DCB-18E1-124B-9ADB-3DB549D38E68}" presName="arrowDiagram3" presStyleCnt="0"/>
      <dgm:spPr/>
    </dgm:pt>
    <dgm:pt modelId="{530CF824-E222-B841-AE69-0D94A9C27699}" type="pres">
      <dgm:prSet presAssocID="{3CFFB6DB-73C3-4242-8F95-1D00FE33EEA0}" presName="bullet3a" presStyleLbl="node1" presStyleIdx="0" presStyleCnt="3" custLinFactX="-200000" custLinFactNeighborX="-281708" custLinFactNeighborY="76059"/>
      <dgm:spPr/>
    </dgm:pt>
    <dgm:pt modelId="{924A7204-A907-BC43-8403-031410E2F039}" type="pres">
      <dgm:prSet presAssocID="{3CFFB6DB-73C3-4242-8F95-1D00FE33EEA0}" presName="textBox3a" presStyleLbl="revTx" presStyleIdx="0" presStyleCnt="3" custScaleX="128820" custScaleY="68934" custLinFactNeighborX="-34304" custLinFactNeighborY="5835">
        <dgm:presLayoutVars>
          <dgm:bulletEnabled val="1"/>
        </dgm:presLayoutVars>
      </dgm:prSet>
      <dgm:spPr/>
    </dgm:pt>
    <dgm:pt modelId="{A95B9DBF-01D2-5B45-90FC-9CF1E054E58E}" type="pres">
      <dgm:prSet presAssocID="{98BEECE7-3842-384A-A40E-E5D4CB3A4E45}" presName="bullet3b" presStyleLbl="node1" presStyleIdx="1" presStyleCnt="3" custLinFactX="-57782" custLinFactNeighborX="-100000" custLinFactNeighborY="6829"/>
      <dgm:spPr/>
    </dgm:pt>
    <dgm:pt modelId="{283BB511-C5A4-094B-B504-89CE6A650656}" type="pres">
      <dgm:prSet presAssocID="{98BEECE7-3842-384A-A40E-E5D4CB3A4E45}" presName="textBox3b" presStyleLbl="revTx" presStyleIdx="1" presStyleCnt="3" custScaleX="139330" custLinFactNeighborX="-6533" custLinFactNeighborY="-636">
        <dgm:presLayoutVars>
          <dgm:bulletEnabled val="1"/>
        </dgm:presLayoutVars>
      </dgm:prSet>
      <dgm:spPr/>
    </dgm:pt>
    <dgm:pt modelId="{448CD185-D465-B143-9212-690DBF2F26B9}" type="pres">
      <dgm:prSet presAssocID="{FFABF7B9-0389-6241-8ADD-787479FC28D8}" presName="bullet3c" presStyleLbl="node1" presStyleIdx="2" presStyleCnt="3" custLinFactNeighborX="65918" custLinFactNeighborY="-47859"/>
      <dgm:spPr/>
    </dgm:pt>
    <dgm:pt modelId="{F4B035EF-C8E9-0145-A393-1FDF1C10E4CF}" type="pres">
      <dgm:prSet presAssocID="{FFABF7B9-0389-6241-8ADD-787479FC28D8}" presName="textBox3c" presStyleLbl="revTx" presStyleIdx="2" presStyleCnt="3" custScaleX="142678" custLinFactNeighborX="50912" custLinFactNeighborY="-3365">
        <dgm:presLayoutVars>
          <dgm:bulletEnabled val="1"/>
        </dgm:presLayoutVars>
      </dgm:prSet>
      <dgm:spPr/>
    </dgm:pt>
  </dgm:ptLst>
  <dgm:cxnLst>
    <dgm:cxn modelId="{8B051802-5238-DA48-BAEC-6223CB29983E}" srcId="{A7707DCB-18E1-124B-9ADB-3DB549D38E68}" destId="{FFABF7B9-0389-6241-8ADD-787479FC28D8}" srcOrd="2" destOrd="0" parTransId="{BDA6C9BB-1123-5341-9C72-DE53FD3CB0F3}" sibTransId="{F9A357EB-B775-7541-9B5C-4BC40394B1C8}"/>
    <dgm:cxn modelId="{C403AA56-ABC1-5649-9091-FAE5D50727B6}" type="presOf" srcId="{98BEECE7-3842-384A-A40E-E5D4CB3A4E45}" destId="{283BB511-C5A4-094B-B504-89CE6A650656}" srcOrd="0" destOrd="0" presId="urn:microsoft.com/office/officeart/2005/8/layout/arrow2"/>
    <dgm:cxn modelId="{66036C86-2384-184B-8A7A-CCFDF1A52011}" srcId="{A7707DCB-18E1-124B-9ADB-3DB549D38E68}" destId="{98BEECE7-3842-384A-A40E-E5D4CB3A4E45}" srcOrd="1" destOrd="0" parTransId="{5DAF07C2-FC45-0C49-9AE4-6A92AAABCFCC}" sibTransId="{C42BD01D-7184-D841-BDF5-BB7B91F49038}"/>
    <dgm:cxn modelId="{42AA298C-9E8F-DA4B-A868-79D203182C62}" type="presOf" srcId="{FFABF7B9-0389-6241-8ADD-787479FC28D8}" destId="{F4B035EF-C8E9-0145-A393-1FDF1C10E4CF}" srcOrd="0" destOrd="0" presId="urn:microsoft.com/office/officeart/2005/8/layout/arrow2"/>
    <dgm:cxn modelId="{5E9EDC99-5EE4-E843-85E9-54D2CCF3A01F}" type="presOf" srcId="{A7707DCB-18E1-124B-9ADB-3DB549D38E68}" destId="{A9792667-43C1-8D40-8BFA-0F4CABFC1463}" srcOrd="0" destOrd="0" presId="urn:microsoft.com/office/officeart/2005/8/layout/arrow2"/>
    <dgm:cxn modelId="{370C4DA6-A0CE-9B4D-91F6-05415C5CF1AC}" srcId="{A7707DCB-18E1-124B-9ADB-3DB549D38E68}" destId="{3CFFB6DB-73C3-4242-8F95-1D00FE33EEA0}" srcOrd="0" destOrd="0" parTransId="{5B8EEDB6-FA7B-B44E-80D4-64159AFEBAFF}" sibTransId="{1843A97D-6E7B-094E-97B3-3341674ED02C}"/>
    <dgm:cxn modelId="{439869AC-1D13-5F48-BDC0-5F6458F54956}" type="presOf" srcId="{3CFFB6DB-73C3-4242-8F95-1D00FE33EEA0}" destId="{924A7204-A907-BC43-8403-031410E2F039}" srcOrd="0" destOrd="0" presId="urn:microsoft.com/office/officeart/2005/8/layout/arrow2"/>
    <dgm:cxn modelId="{0CAD4D7C-5E49-0B46-9A1E-ACF4048BCABB}" type="presParOf" srcId="{A9792667-43C1-8D40-8BFA-0F4CABFC1463}" destId="{566AEAF3-DFC9-D94C-BBB4-14B78EFF4CF4}" srcOrd="0" destOrd="0" presId="urn:microsoft.com/office/officeart/2005/8/layout/arrow2"/>
    <dgm:cxn modelId="{973B2014-8197-E84D-B7B2-A3DFA73E9CDB}" type="presParOf" srcId="{A9792667-43C1-8D40-8BFA-0F4CABFC1463}" destId="{3AA0C88F-E9CD-BF42-8827-75DD061DC2A0}" srcOrd="1" destOrd="0" presId="urn:microsoft.com/office/officeart/2005/8/layout/arrow2"/>
    <dgm:cxn modelId="{1BF5A8DA-ECCB-E047-BA3B-C0EB13CCD318}" type="presParOf" srcId="{3AA0C88F-E9CD-BF42-8827-75DD061DC2A0}" destId="{530CF824-E222-B841-AE69-0D94A9C27699}" srcOrd="0" destOrd="0" presId="urn:microsoft.com/office/officeart/2005/8/layout/arrow2"/>
    <dgm:cxn modelId="{046A54CD-0F70-7B48-87FD-A47FC86B3A75}" type="presParOf" srcId="{3AA0C88F-E9CD-BF42-8827-75DD061DC2A0}" destId="{924A7204-A907-BC43-8403-031410E2F039}" srcOrd="1" destOrd="0" presId="urn:microsoft.com/office/officeart/2005/8/layout/arrow2"/>
    <dgm:cxn modelId="{929F6FA0-0F18-A74C-B9F8-C7AC9FA4CAE4}" type="presParOf" srcId="{3AA0C88F-E9CD-BF42-8827-75DD061DC2A0}" destId="{A95B9DBF-01D2-5B45-90FC-9CF1E054E58E}" srcOrd="2" destOrd="0" presId="urn:microsoft.com/office/officeart/2005/8/layout/arrow2"/>
    <dgm:cxn modelId="{2CCD3EC7-C03A-5349-A119-240A14EE9808}" type="presParOf" srcId="{3AA0C88F-E9CD-BF42-8827-75DD061DC2A0}" destId="{283BB511-C5A4-094B-B504-89CE6A650656}" srcOrd="3" destOrd="0" presId="urn:microsoft.com/office/officeart/2005/8/layout/arrow2"/>
    <dgm:cxn modelId="{BABF515A-7183-374C-91F2-47EB6D089FDF}" type="presParOf" srcId="{3AA0C88F-E9CD-BF42-8827-75DD061DC2A0}" destId="{448CD185-D465-B143-9212-690DBF2F26B9}" srcOrd="4" destOrd="0" presId="urn:microsoft.com/office/officeart/2005/8/layout/arrow2"/>
    <dgm:cxn modelId="{2610ABD3-E89C-D244-8B61-FC7C855AD524}" type="presParOf" srcId="{3AA0C88F-E9CD-BF42-8827-75DD061DC2A0}" destId="{F4B035EF-C8E9-0145-A393-1FDF1C10E4C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C074E-064B-7549-A618-357A803A60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B1A7A6-4314-5C4E-B77A-79C15128A8F7}">
      <dgm:prSet custT="1"/>
      <dgm:spPr/>
      <dgm:t>
        <a:bodyPr/>
        <a:lstStyle/>
        <a:p>
          <a:r>
            <a:rPr lang="en-US" sz="2800" dirty="0"/>
            <a:t>Enrollment data (discipline specific and institutional) </a:t>
          </a:r>
        </a:p>
      </dgm:t>
    </dgm:pt>
    <dgm:pt modelId="{617A08CD-8C17-E742-8ED3-EEAC7980B6F8}" type="parTrans" cxnId="{CF3E1ADB-8176-7A40-B307-06E0BFACE0BA}">
      <dgm:prSet/>
      <dgm:spPr/>
      <dgm:t>
        <a:bodyPr/>
        <a:lstStyle/>
        <a:p>
          <a:endParaRPr lang="en-US"/>
        </a:p>
      </dgm:t>
    </dgm:pt>
    <dgm:pt modelId="{5F56E6E5-B95E-F641-B230-3DB0E4F8FFEF}" type="sibTrans" cxnId="{CF3E1ADB-8176-7A40-B307-06E0BFACE0BA}">
      <dgm:prSet/>
      <dgm:spPr/>
      <dgm:t>
        <a:bodyPr/>
        <a:lstStyle/>
        <a:p>
          <a:endParaRPr lang="en-US"/>
        </a:p>
      </dgm:t>
    </dgm:pt>
    <dgm:pt modelId="{3EEFF0D1-B83D-8546-A813-B6F88351D647}">
      <dgm:prSet custT="1"/>
      <dgm:spPr/>
      <dgm:t>
        <a:bodyPr/>
        <a:lstStyle/>
        <a:p>
          <a:r>
            <a:rPr lang="en-US" sz="2800" dirty="0"/>
            <a:t>Student credit hour generation</a:t>
          </a:r>
        </a:p>
      </dgm:t>
    </dgm:pt>
    <dgm:pt modelId="{15C402B3-081C-3D47-8FB5-0A183858B50D}" type="parTrans" cxnId="{AE4FE184-FD0B-2F4A-823D-BE4DE5A7A7FE}">
      <dgm:prSet/>
      <dgm:spPr/>
      <dgm:t>
        <a:bodyPr/>
        <a:lstStyle/>
        <a:p>
          <a:endParaRPr lang="en-US"/>
        </a:p>
      </dgm:t>
    </dgm:pt>
    <dgm:pt modelId="{BD72A574-80D1-4D41-BF8A-5D2FC3C481B4}" type="sibTrans" cxnId="{AE4FE184-FD0B-2F4A-823D-BE4DE5A7A7FE}">
      <dgm:prSet/>
      <dgm:spPr/>
      <dgm:t>
        <a:bodyPr/>
        <a:lstStyle/>
        <a:p>
          <a:endParaRPr lang="en-US"/>
        </a:p>
      </dgm:t>
    </dgm:pt>
    <dgm:pt modelId="{52474FE5-3BE1-6741-AC43-6F4F8223D943}">
      <dgm:prSet custT="1"/>
      <dgm:spPr/>
      <dgm:t>
        <a:bodyPr/>
        <a:lstStyle/>
        <a:p>
          <a:r>
            <a:rPr lang="en-US" sz="2800" dirty="0"/>
            <a:t>Areas of specialization within a department</a:t>
          </a:r>
        </a:p>
      </dgm:t>
    </dgm:pt>
    <dgm:pt modelId="{134DDEF2-1141-CE40-868E-2F7BFCB7811D}" type="parTrans" cxnId="{0B92E4AA-438D-E241-BF28-1B399E5E1EC3}">
      <dgm:prSet/>
      <dgm:spPr/>
      <dgm:t>
        <a:bodyPr/>
        <a:lstStyle/>
        <a:p>
          <a:endParaRPr lang="en-US"/>
        </a:p>
      </dgm:t>
    </dgm:pt>
    <dgm:pt modelId="{100B1FDF-FDE2-E048-BDBD-5B2AAC5011BC}" type="sibTrans" cxnId="{0B92E4AA-438D-E241-BF28-1B399E5E1EC3}">
      <dgm:prSet/>
      <dgm:spPr/>
      <dgm:t>
        <a:bodyPr/>
        <a:lstStyle/>
        <a:p>
          <a:endParaRPr lang="en-US"/>
        </a:p>
      </dgm:t>
    </dgm:pt>
    <dgm:pt modelId="{F050AF84-7E0D-124B-8BB2-F0D8BF59223C}">
      <dgm:prSet custT="1"/>
      <dgm:spPr/>
      <dgm:t>
        <a:bodyPr/>
        <a:lstStyle/>
        <a:p>
          <a:r>
            <a:rPr lang="en-US" sz="2800" dirty="0"/>
            <a:t>Delivery of a high-quality curriculum </a:t>
          </a:r>
        </a:p>
      </dgm:t>
    </dgm:pt>
    <dgm:pt modelId="{07225FF9-85D8-7F40-8514-0C9A25F4E140}" type="parTrans" cxnId="{8F72C13D-7D78-8D4D-A751-C0A30407F7B0}">
      <dgm:prSet/>
      <dgm:spPr/>
      <dgm:t>
        <a:bodyPr/>
        <a:lstStyle/>
        <a:p>
          <a:endParaRPr lang="en-US"/>
        </a:p>
      </dgm:t>
    </dgm:pt>
    <dgm:pt modelId="{9824F43B-B7F0-A245-90AE-F04AB26BBD01}" type="sibTrans" cxnId="{8F72C13D-7D78-8D4D-A751-C0A30407F7B0}">
      <dgm:prSet/>
      <dgm:spPr/>
      <dgm:t>
        <a:bodyPr/>
        <a:lstStyle/>
        <a:p>
          <a:endParaRPr lang="en-US"/>
        </a:p>
      </dgm:t>
    </dgm:pt>
    <dgm:pt modelId="{48EDAF12-FA25-2549-BB65-1292DED9CB4C}">
      <dgm:prSet custT="1"/>
      <dgm:spPr/>
      <dgm:t>
        <a:bodyPr/>
        <a:lstStyle/>
        <a:p>
          <a:r>
            <a:rPr lang="en-US" sz="2800" dirty="0"/>
            <a:t>Demographic composition of our faculty be rank</a:t>
          </a:r>
        </a:p>
      </dgm:t>
    </dgm:pt>
    <dgm:pt modelId="{0A5FCA98-D98E-6547-8FA4-EC771059B11B}" type="parTrans" cxnId="{57F1F9F5-E7A3-5D48-BBC5-638D3657ED73}">
      <dgm:prSet/>
      <dgm:spPr/>
      <dgm:t>
        <a:bodyPr/>
        <a:lstStyle/>
        <a:p>
          <a:endParaRPr lang="en-US"/>
        </a:p>
      </dgm:t>
    </dgm:pt>
    <dgm:pt modelId="{93098F0A-7986-8748-98D4-E1FF08E44034}" type="sibTrans" cxnId="{57F1F9F5-E7A3-5D48-BBC5-638D3657ED73}">
      <dgm:prSet/>
      <dgm:spPr/>
      <dgm:t>
        <a:bodyPr/>
        <a:lstStyle/>
        <a:p>
          <a:endParaRPr lang="en-US"/>
        </a:p>
      </dgm:t>
    </dgm:pt>
    <dgm:pt modelId="{C960755F-5104-2F4F-A8E1-86394959E38B}">
      <dgm:prSet custT="1"/>
      <dgm:spPr/>
      <dgm:t>
        <a:bodyPr/>
        <a:lstStyle/>
        <a:p>
          <a:r>
            <a:rPr lang="en-US" sz="2800" dirty="0"/>
            <a:t>Close consultation with academic deans and department chairs</a:t>
          </a:r>
        </a:p>
      </dgm:t>
    </dgm:pt>
    <dgm:pt modelId="{A507BD28-AD3F-8144-8439-3A01AFAA343F}" type="parTrans" cxnId="{904B30F4-9AB4-7E4C-8EF7-FF85E647F74E}">
      <dgm:prSet/>
      <dgm:spPr/>
      <dgm:t>
        <a:bodyPr/>
        <a:lstStyle/>
        <a:p>
          <a:endParaRPr lang="en-US"/>
        </a:p>
      </dgm:t>
    </dgm:pt>
    <dgm:pt modelId="{2B424EFA-86AD-754A-8F0F-ABE79F946946}" type="sibTrans" cxnId="{904B30F4-9AB4-7E4C-8EF7-FF85E647F74E}">
      <dgm:prSet/>
      <dgm:spPr/>
      <dgm:t>
        <a:bodyPr/>
        <a:lstStyle/>
        <a:p>
          <a:endParaRPr lang="en-US"/>
        </a:p>
      </dgm:t>
    </dgm:pt>
    <dgm:pt modelId="{4FFB2DA7-0F08-4F49-9D07-4FB310D7A3C0}" type="pres">
      <dgm:prSet presAssocID="{ED7C074E-064B-7549-A618-357A803A6094}" presName="linear" presStyleCnt="0">
        <dgm:presLayoutVars>
          <dgm:animLvl val="lvl"/>
          <dgm:resizeHandles val="exact"/>
        </dgm:presLayoutVars>
      </dgm:prSet>
      <dgm:spPr/>
    </dgm:pt>
    <dgm:pt modelId="{062F144E-C62A-4F4D-BFE8-58B60526A3D3}" type="pres">
      <dgm:prSet presAssocID="{44B1A7A6-4314-5C4E-B77A-79C15128A8F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EB8F2BC-EA62-1F4C-B907-867BB7519583}" type="pres">
      <dgm:prSet presAssocID="{5F56E6E5-B95E-F641-B230-3DB0E4F8FFEF}" presName="spacer" presStyleCnt="0"/>
      <dgm:spPr/>
    </dgm:pt>
    <dgm:pt modelId="{55D881A8-8819-524E-B5C9-DA43FB6BDE68}" type="pres">
      <dgm:prSet presAssocID="{3EEFF0D1-B83D-8546-A813-B6F88351D64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C22A9D9-9FAB-6D47-AACB-824523FB1A80}" type="pres">
      <dgm:prSet presAssocID="{BD72A574-80D1-4D41-BF8A-5D2FC3C481B4}" presName="spacer" presStyleCnt="0"/>
      <dgm:spPr/>
    </dgm:pt>
    <dgm:pt modelId="{CD86868A-FD3F-9143-BF2F-93104639ACD5}" type="pres">
      <dgm:prSet presAssocID="{52474FE5-3BE1-6741-AC43-6F4F8223D94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8A9B9C-0139-2A4E-B298-BDD9465B297C}" type="pres">
      <dgm:prSet presAssocID="{100B1FDF-FDE2-E048-BDBD-5B2AAC5011BC}" presName="spacer" presStyleCnt="0"/>
      <dgm:spPr/>
    </dgm:pt>
    <dgm:pt modelId="{2536D92C-8798-0D41-8557-82AD2F303F1B}" type="pres">
      <dgm:prSet presAssocID="{F050AF84-7E0D-124B-8BB2-F0D8BF59223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AAFB2C4-2702-9A43-8DA9-F5EA8AC08090}" type="pres">
      <dgm:prSet presAssocID="{9824F43B-B7F0-A245-90AE-F04AB26BBD01}" presName="spacer" presStyleCnt="0"/>
      <dgm:spPr/>
    </dgm:pt>
    <dgm:pt modelId="{9A5B2C33-6B00-0545-A5E3-E46C2B6F9371}" type="pres">
      <dgm:prSet presAssocID="{48EDAF12-FA25-2549-BB65-1292DED9CB4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BAE46D-D30C-6A41-AD11-8212054C6BD7}" type="pres">
      <dgm:prSet presAssocID="{93098F0A-7986-8748-98D4-E1FF08E44034}" presName="spacer" presStyleCnt="0"/>
      <dgm:spPr/>
    </dgm:pt>
    <dgm:pt modelId="{12F7C871-00C7-BF4A-8663-A5DD9765E84A}" type="pres">
      <dgm:prSet presAssocID="{C960755F-5104-2F4F-A8E1-86394959E38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07CB502-BE26-AC4F-AF8E-A478F1DF986A}" type="presOf" srcId="{C960755F-5104-2F4F-A8E1-86394959E38B}" destId="{12F7C871-00C7-BF4A-8663-A5DD9765E84A}" srcOrd="0" destOrd="0" presId="urn:microsoft.com/office/officeart/2005/8/layout/vList2"/>
    <dgm:cxn modelId="{8F72C13D-7D78-8D4D-A751-C0A30407F7B0}" srcId="{ED7C074E-064B-7549-A618-357A803A6094}" destId="{F050AF84-7E0D-124B-8BB2-F0D8BF59223C}" srcOrd="3" destOrd="0" parTransId="{07225FF9-85D8-7F40-8514-0C9A25F4E140}" sibTransId="{9824F43B-B7F0-A245-90AE-F04AB26BBD01}"/>
    <dgm:cxn modelId="{AE4FE184-FD0B-2F4A-823D-BE4DE5A7A7FE}" srcId="{ED7C074E-064B-7549-A618-357A803A6094}" destId="{3EEFF0D1-B83D-8546-A813-B6F88351D647}" srcOrd="1" destOrd="0" parTransId="{15C402B3-081C-3D47-8FB5-0A183858B50D}" sibTransId="{BD72A574-80D1-4D41-BF8A-5D2FC3C481B4}"/>
    <dgm:cxn modelId="{08455F8C-694C-0C42-894A-CA585DEF2103}" type="presOf" srcId="{52474FE5-3BE1-6741-AC43-6F4F8223D943}" destId="{CD86868A-FD3F-9143-BF2F-93104639ACD5}" srcOrd="0" destOrd="0" presId="urn:microsoft.com/office/officeart/2005/8/layout/vList2"/>
    <dgm:cxn modelId="{0B92E4AA-438D-E241-BF28-1B399E5E1EC3}" srcId="{ED7C074E-064B-7549-A618-357A803A6094}" destId="{52474FE5-3BE1-6741-AC43-6F4F8223D943}" srcOrd="2" destOrd="0" parTransId="{134DDEF2-1141-CE40-868E-2F7BFCB7811D}" sibTransId="{100B1FDF-FDE2-E048-BDBD-5B2AAC5011BC}"/>
    <dgm:cxn modelId="{C5C7A2CF-A389-024D-B0CD-573AB5707440}" type="presOf" srcId="{48EDAF12-FA25-2549-BB65-1292DED9CB4C}" destId="{9A5B2C33-6B00-0545-A5E3-E46C2B6F9371}" srcOrd="0" destOrd="0" presId="urn:microsoft.com/office/officeart/2005/8/layout/vList2"/>
    <dgm:cxn modelId="{7FB18FDA-9604-0A46-AEA6-F8B6DFB646EC}" type="presOf" srcId="{ED7C074E-064B-7549-A618-357A803A6094}" destId="{4FFB2DA7-0F08-4F49-9D07-4FB310D7A3C0}" srcOrd="0" destOrd="0" presId="urn:microsoft.com/office/officeart/2005/8/layout/vList2"/>
    <dgm:cxn modelId="{CF3E1ADB-8176-7A40-B307-06E0BFACE0BA}" srcId="{ED7C074E-064B-7549-A618-357A803A6094}" destId="{44B1A7A6-4314-5C4E-B77A-79C15128A8F7}" srcOrd="0" destOrd="0" parTransId="{617A08CD-8C17-E742-8ED3-EEAC7980B6F8}" sibTransId="{5F56E6E5-B95E-F641-B230-3DB0E4F8FFEF}"/>
    <dgm:cxn modelId="{AF3365E7-600A-C141-AE5D-51B60031F926}" type="presOf" srcId="{44B1A7A6-4314-5C4E-B77A-79C15128A8F7}" destId="{062F144E-C62A-4F4D-BFE8-58B60526A3D3}" srcOrd="0" destOrd="0" presId="urn:microsoft.com/office/officeart/2005/8/layout/vList2"/>
    <dgm:cxn modelId="{904B30F4-9AB4-7E4C-8EF7-FF85E647F74E}" srcId="{ED7C074E-064B-7549-A618-357A803A6094}" destId="{C960755F-5104-2F4F-A8E1-86394959E38B}" srcOrd="5" destOrd="0" parTransId="{A507BD28-AD3F-8144-8439-3A01AFAA343F}" sibTransId="{2B424EFA-86AD-754A-8F0F-ABE79F946946}"/>
    <dgm:cxn modelId="{57F1F9F5-E7A3-5D48-BBC5-638D3657ED73}" srcId="{ED7C074E-064B-7549-A618-357A803A6094}" destId="{48EDAF12-FA25-2549-BB65-1292DED9CB4C}" srcOrd="4" destOrd="0" parTransId="{0A5FCA98-D98E-6547-8FA4-EC771059B11B}" sibTransId="{93098F0A-7986-8748-98D4-E1FF08E44034}"/>
    <dgm:cxn modelId="{3B2816FA-3AB3-564E-A412-4C8D0A3307FA}" type="presOf" srcId="{F050AF84-7E0D-124B-8BB2-F0D8BF59223C}" destId="{2536D92C-8798-0D41-8557-82AD2F303F1B}" srcOrd="0" destOrd="0" presId="urn:microsoft.com/office/officeart/2005/8/layout/vList2"/>
    <dgm:cxn modelId="{F18010FC-346C-7C4D-8556-FF1BFA6EFD11}" type="presOf" srcId="{3EEFF0D1-B83D-8546-A813-B6F88351D647}" destId="{55D881A8-8819-524E-B5C9-DA43FB6BDE68}" srcOrd="0" destOrd="0" presId="urn:microsoft.com/office/officeart/2005/8/layout/vList2"/>
    <dgm:cxn modelId="{8EC4E836-2EAE-0240-900B-5D4800936299}" type="presParOf" srcId="{4FFB2DA7-0F08-4F49-9D07-4FB310D7A3C0}" destId="{062F144E-C62A-4F4D-BFE8-58B60526A3D3}" srcOrd="0" destOrd="0" presId="urn:microsoft.com/office/officeart/2005/8/layout/vList2"/>
    <dgm:cxn modelId="{CA1F16E2-C44D-2D41-B362-85C014B2CD92}" type="presParOf" srcId="{4FFB2DA7-0F08-4F49-9D07-4FB310D7A3C0}" destId="{4EB8F2BC-EA62-1F4C-B907-867BB7519583}" srcOrd="1" destOrd="0" presId="urn:microsoft.com/office/officeart/2005/8/layout/vList2"/>
    <dgm:cxn modelId="{6D257EA8-CEF4-2A4D-884D-AA4860544275}" type="presParOf" srcId="{4FFB2DA7-0F08-4F49-9D07-4FB310D7A3C0}" destId="{55D881A8-8819-524E-B5C9-DA43FB6BDE68}" srcOrd="2" destOrd="0" presId="urn:microsoft.com/office/officeart/2005/8/layout/vList2"/>
    <dgm:cxn modelId="{37ABB301-5E70-144A-AA77-0E4F9FF1C0A7}" type="presParOf" srcId="{4FFB2DA7-0F08-4F49-9D07-4FB310D7A3C0}" destId="{6C22A9D9-9FAB-6D47-AACB-824523FB1A80}" srcOrd="3" destOrd="0" presId="urn:microsoft.com/office/officeart/2005/8/layout/vList2"/>
    <dgm:cxn modelId="{FA19923F-0399-FD41-AAF2-6755FBC27D66}" type="presParOf" srcId="{4FFB2DA7-0F08-4F49-9D07-4FB310D7A3C0}" destId="{CD86868A-FD3F-9143-BF2F-93104639ACD5}" srcOrd="4" destOrd="0" presId="urn:microsoft.com/office/officeart/2005/8/layout/vList2"/>
    <dgm:cxn modelId="{EB0AEC89-32B8-F045-BA65-C88E54681905}" type="presParOf" srcId="{4FFB2DA7-0F08-4F49-9D07-4FB310D7A3C0}" destId="{588A9B9C-0139-2A4E-B298-BDD9465B297C}" srcOrd="5" destOrd="0" presId="urn:microsoft.com/office/officeart/2005/8/layout/vList2"/>
    <dgm:cxn modelId="{894FD5E2-9CA7-1E44-9195-41C5431C325D}" type="presParOf" srcId="{4FFB2DA7-0F08-4F49-9D07-4FB310D7A3C0}" destId="{2536D92C-8798-0D41-8557-82AD2F303F1B}" srcOrd="6" destOrd="0" presId="urn:microsoft.com/office/officeart/2005/8/layout/vList2"/>
    <dgm:cxn modelId="{7C1A6988-4942-BC4F-9AA9-D0E8E4F42664}" type="presParOf" srcId="{4FFB2DA7-0F08-4F49-9D07-4FB310D7A3C0}" destId="{DAAFB2C4-2702-9A43-8DA9-F5EA8AC08090}" srcOrd="7" destOrd="0" presId="urn:microsoft.com/office/officeart/2005/8/layout/vList2"/>
    <dgm:cxn modelId="{3C9C9860-CFBC-B94B-B93D-8400B0D74B56}" type="presParOf" srcId="{4FFB2DA7-0F08-4F49-9D07-4FB310D7A3C0}" destId="{9A5B2C33-6B00-0545-A5E3-E46C2B6F9371}" srcOrd="8" destOrd="0" presId="urn:microsoft.com/office/officeart/2005/8/layout/vList2"/>
    <dgm:cxn modelId="{F168C422-E521-5B4E-9AFE-F0DC5E4575A0}" type="presParOf" srcId="{4FFB2DA7-0F08-4F49-9D07-4FB310D7A3C0}" destId="{BEBAE46D-D30C-6A41-AD11-8212054C6BD7}" srcOrd="9" destOrd="0" presId="urn:microsoft.com/office/officeart/2005/8/layout/vList2"/>
    <dgm:cxn modelId="{00519A84-AD8D-1146-AD33-7936ACEF990D}" type="presParOf" srcId="{4FFB2DA7-0F08-4F49-9D07-4FB310D7A3C0}" destId="{12F7C871-00C7-BF4A-8663-A5DD9765E8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77337-25C6-2842-99E3-A54A9DBFBF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CEC3F2-DC0A-C644-9224-D086DCA4B1E3}">
      <dgm:prSet/>
      <dgm:spPr/>
      <dgm:t>
        <a:bodyPr/>
        <a:lstStyle/>
        <a:p>
          <a:r>
            <a:rPr lang="en-US" dirty="0"/>
            <a:t>Department Goals: How will the position advance program goals? </a:t>
          </a:r>
        </a:p>
      </dgm:t>
    </dgm:pt>
    <dgm:pt modelId="{06467149-41A1-2940-BCDD-AC68E365CE9F}" type="parTrans" cxnId="{B8B13ADF-FD97-9742-9DF8-C2B88E06C529}">
      <dgm:prSet/>
      <dgm:spPr/>
      <dgm:t>
        <a:bodyPr/>
        <a:lstStyle/>
        <a:p>
          <a:endParaRPr lang="en-US"/>
        </a:p>
      </dgm:t>
    </dgm:pt>
    <dgm:pt modelId="{EF50037E-4C13-A442-8880-2093DAEFDD2D}" type="sibTrans" cxnId="{B8B13ADF-FD97-9742-9DF8-C2B88E06C529}">
      <dgm:prSet/>
      <dgm:spPr/>
      <dgm:t>
        <a:bodyPr/>
        <a:lstStyle/>
        <a:p>
          <a:endParaRPr lang="en-US"/>
        </a:p>
      </dgm:t>
    </dgm:pt>
    <dgm:pt modelId="{89C9557D-1DA1-A74D-A0F1-6B2F448FDEB1}">
      <dgm:prSet/>
      <dgm:spPr/>
      <dgm:t>
        <a:bodyPr/>
        <a:lstStyle/>
        <a:p>
          <a:r>
            <a:rPr lang="en-US" dirty="0"/>
            <a:t>Teaching Responsibilities: What courses will be taught? </a:t>
          </a:r>
        </a:p>
      </dgm:t>
    </dgm:pt>
    <dgm:pt modelId="{67050ECD-3A1F-9E4B-999E-7DFC4431FDA0}" type="parTrans" cxnId="{E4B7987F-00D7-814A-A2C7-209325B0618C}">
      <dgm:prSet/>
      <dgm:spPr/>
      <dgm:t>
        <a:bodyPr/>
        <a:lstStyle/>
        <a:p>
          <a:endParaRPr lang="en-US"/>
        </a:p>
      </dgm:t>
    </dgm:pt>
    <dgm:pt modelId="{D5C54109-5223-7F47-ADA0-222CE7CD38B8}" type="sibTrans" cxnId="{E4B7987F-00D7-814A-A2C7-209325B0618C}">
      <dgm:prSet/>
      <dgm:spPr/>
      <dgm:t>
        <a:bodyPr/>
        <a:lstStyle/>
        <a:p>
          <a:endParaRPr lang="en-US"/>
        </a:p>
      </dgm:t>
    </dgm:pt>
    <dgm:pt modelId="{D27D1C2F-05B1-7B43-8914-86C11EF58BBB}">
      <dgm:prSet/>
      <dgm:spPr/>
      <dgm:t>
        <a:bodyPr/>
        <a:lstStyle/>
        <a:p>
          <a:r>
            <a:rPr lang="en-US" dirty="0"/>
            <a:t>Strategic Priorities: Connection to Mission and Strategic/</a:t>
          </a:r>
        </a:p>
        <a:p>
          <a:r>
            <a:rPr lang="en-US" dirty="0"/>
            <a:t>Academic Plan</a:t>
          </a:r>
        </a:p>
      </dgm:t>
    </dgm:pt>
    <dgm:pt modelId="{030D2EC5-C83B-4940-A3F9-4ABB10C0A756}" type="parTrans" cxnId="{CF41232F-7487-764B-A284-1D23655DD2B0}">
      <dgm:prSet/>
      <dgm:spPr/>
      <dgm:t>
        <a:bodyPr/>
        <a:lstStyle/>
        <a:p>
          <a:endParaRPr lang="en-US"/>
        </a:p>
      </dgm:t>
    </dgm:pt>
    <dgm:pt modelId="{1278129C-85FE-9849-84C2-20C710FBEE53}" type="sibTrans" cxnId="{CF41232F-7487-764B-A284-1D23655DD2B0}">
      <dgm:prSet/>
      <dgm:spPr/>
      <dgm:t>
        <a:bodyPr/>
        <a:lstStyle/>
        <a:p>
          <a:endParaRPr lang="en-US"/>
        </a:p>
      </dgm:t>
    </dgm:pt>
    <dgm:pt modelId="{E3B23028-246F-F34C-A765-31EC58A0B9D0}">
      <dgm:prSet/>
      <dgm:spPr/>
      <dgm:t>
        <a:bodyPr/>
        <a:lstStyle/>
        <a:p>
          <a:r>
            <a:rPr lang="en-US"/>
            <a:t>Supporting Data: Course demand, seat utilization, class size, medican SCH per instructor, trend data</a:t>
          </a:r>
        </a:p>
      </dgm:t>
    </dgm:pt>
    <dgm:pt modelId="{267EF185-F990-A642-83D3-88D16F8B36CE}" type="parTrans" cxnId="{AFAB287D-910E-7B42-A563-4BADCFABCC7A}">
      <dgm:prSet/>
      <dgm:spPr/>
      <dgm:t>
        <a:bodyPr/>
        <a:lstStyle/>
        <a:p>
          <a:endParaRPr lang="en-US"/>
        </a:p>
      </dgm:t>
    </dgm:pt>
    <dgm:pt modelId="{D6BD3E00-2F92-9946-8D6B-CA516F4EAC6B}" type="sibTrans" cxnId="{AFAB287D-910E-7B42-A563-4BADCFABCC7A}">
      <dgm:prSet/>
      <dgm:spPr/>
      <dgm:t>
        <a:bodyPr/>
        <a:lstStyle/>
        <a:p>
          <a:endParaRPr lang="en-US"/>
        </a:p>
      </dgm:t>
    </dgm:pt>
    <dgm:pt modelId="{C2A5C7FF-31A1-B543-AA76-8015E2842751}" type="pres">
      <dgm:prSet presAssocID="{0CA77337-25C6-2842-99E3-A54A9DBFBF64}" presName="linear" presStyleCnt="0">
        <dgm:presLayoutVars>
          <dgm:animLvl val="lvl"/>
          <dgm:resizeHandles val="exact"/>
        </dgm:presLayoutVars>
      </dgm:prSet>
      <dgm:spPr/>
    </dgm:pt>
    <dgm:pt modelId="{38212109-3023-CE4D-872E-62254C7F305D}" type="pres">
      <dgm:prSet presAssocID="{A4CEC3F2-DC0A-C644-9224-D086DCA4B1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6C5AE1-D7FF-5741-920F-2476BB265398}" type="pres">
      <dgm:prSet presAssocID="{EF50037E-4C13-A442-8880-2093DAEFDD2D}" presName="spacer" presStyleCnt="0"/>
      <dgm:spPr/>
    </dgm:pt>
    <dgm:pt modelId="{D744B2A3-83F4-304A-A8A3-BA5B8ED98478}" type="pres">
      <dgm:prSet presAssocID="{89C9557D-1DA1-A74D-A0F1-6B2F448FDE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A2B1A0E-451E-774B-A1F8-576BA9623D2E}" type="pres">
      <dgm:prSet presAssocID="{D5C54109-5223-7F47-ADA0-222CE7CD38B8}" presName="spacer" presStyleCnt="0"/>
      <dgm:spPr/>
    </dgm:pt>
    <dgm:pt modelId="{5A51F272-5668-BC44-A75E-B7C5008E8CF7}" type="pres">
      <dgm:prSet presAssocID="{D27D1C2F-05B1-7B43-8914-86C11EF58BBB}" presName="parentText" presStyleLbl="node1" presStyleIdx="2" presStyleCnt="4" custLinFactNeighborX="142" custLinFactNeighborY="17717">
        <dgm:presLayoutVars>
          <dgm:chMax val="0"/>
          <dgm:bulletEnabled val="1"/>
        </dgm:presLayoutVars>
      </dgm:prSet>
      <dgm:spPr/>
    </dgm:pt>
    <dgm:pt modelId="{52F5036E-0CF0-E242-AB1D-08446E800919}" type="pres">
      <dgm:prSet presAssocID="{1278129C-85FE-9849-84C2-20C710FBEE53}" presName="spacer" presStyleCnt="0"/>
      <dgm:spPr/>
    </dgm:pt>
    <dgm:pt modelId="{EB67F841-1B37-474C-A242-CF010B798A3E}" type="pres">
      <dgm:prSet presAssocID="{E3B23028-246F-F34C-A765-31EC58A0B9D0}" presName="parentText" presStyleLbl="node1" presStyleIdx="3" presStyleCnt="4" custLinFactNeighborX="-125" custLinFactNeighborY="32395">
        <dgm:presLayoutVars>
          <dgm:chMax val="0"/>
          <dgm:bulletEnabled val="1"/>
        </dgm:presLayoutVars>
      </dgm:prSet>
      <dgm:spPr/>
    </dgm:pt>
  </dgm:ptLst>
  <dgm:cxnLst>
    <dgm:cxn modelId="{841B5605-A8EA-BE46-A1C4-7040F62D90FB}" type="presOf" srcId="{E3B23028-246F-F34C-A765-31EC58A0B9D0}" destId="{EB67F841-1B37-474C-A242-CF010B798A3E}" srcOrd="0" destOrd="0" presId="urn:microsoft.com/office/officeart/2005/8/layout/vList2"/>
    <dgm:cxn modelId="{8AA48411-E60E-F141-947D-1B79E2A05395}" type="presOf" srcId="{D27D1C2F-05B1-7B43-8914-86C11EF58BBB}" destId="{5A51F272-5668-BC44-A75E-B7C5008E8CF7}" srcOrd="0" destOrd="0" presId="urn:microsoft.com/office/officeart/2005/8/layout/vList2"/>
    <dgm:cxn modelId="{CF41232F-7487-764B-A284-1D23655DD2B0}" srcId="{0CA77337-25C6-2842-99E3-A54A9DBFBF64}" destId="{D27D1C2F-05B1-7B43-8914-86C11EF58BBB}" srcOrd="2" destOrd="0" parTransId="{030D2EC5-C83B-4940-A3F9-4ABB10C0A756}" sibTransId="{1278129C-85FE-9849-84C2-20C710FBEE53}"/>
    <dgm:cxn modelId="{70EFAB3A-F804-F844-A16F-84042028B186}" type="presOf" srcId="{0CA77337-25C6-2842-99E3-A54A9DBFBF64}" destId="{C2A5C7FF-31A1-B543-AA76-8015E2842751}" srcOrd="0" destOrd="0" presId="urn:microsoft.com/office/officeart/2005/8/layout/vList2"/>
    <dgm:cxn modelId="{5830256B-4D8B-7A46-B2DE-13A599481A30}" type="presOf" srcId="{A4CEC3F2-DC0A-C644-9224-D086DCA4B1E3}" destId="{38212109-3023-CE4D-872E-62254C7F305D}" srcOrd="0" destOrd="0" presId="urn:microsoft.com/office/officeart/2005/8/layout/vList2"/>
    <dgm:cxn modelId="{AFAB287D-910E-7B42-A563-4BADCFABCC7A}" srcId="{0CA77337-25C6-2842-99E3-A54A9DBFBF64}" destId="{E3B23028-246F-F34C-A765-31EC58A0B9D0}" srcOrd="3" destOrd="0" parTransId="{267EF185-F990-A642-83D3-88D16F8B36CE}" sibTransId="{D6BD3E00-2F92-9946-8D6B-CA516F4EAC6B}"/>
    <dgm:cxn modelId="{E4B7987F-00D7-814A-A2C7-209325B0618C}" srcId="{0CA77337-25C6-2842-99E3-A54A9DBFBF64}" destId="{89C9557D-1DA1-A74D-A0F1-6B2F448FDEB1}" srcOrd="1" destOrd="0" parTransId="{67050ECD-3A1F-9E4B-999E-7DFC4431FDA0}" sibTransId="{D5C54109-5223-7F47-ADA0-222CE7CD38B8}"/>
    <dgm:cxn modelId="{B8B13ADF-FD97-9742-9DF8-C2B88E06C529}" srcId="{0CA77337-25C6-2842-99E3-A54A9DBFBF64}" destId="{A4CEC3F2-DC0A-C644-9224-D086DCA4B1E3}" srcOrd="0" destOrd="0" parTransId="{06467149-41A1-2940-BCDD-AC68E365CE9F}" sibTransId="{EF50037E-4C13-A442-8880-2093DAEFDD2D}"/>
    <dgm:cxn modelId="{D7BA35F5-F614-0A45-93E7-BA3FE18535C0}" type="presOf" srcId="{89C9557D-1DA1-A74D-A0F1-6B2F448FDEB1}" destId="{D744B2A3-83F4-304A-A8A3-BA5B8ED98478}" srcOrd="0" destOrd="0" presId="urn:microsoft.com/office/officeart/2005/8/layout/vList2"/>
    <dgm:cxn modelId="{E6E68528-1B90-D34A-A510-BC2AC3AC2CD0}" type="presParOf" srcId="{C2A5C7FF-31A1-B543-AA76-8015E2842751}" destId="{38212109-3023-CE4D-872E-62254C7F305D}" srcOrd="0" destOrd="0" presId="urn:microsoft.com/office/officeart/2005/8/layout/vList2"/>
    <dgm:cxn modelId="{27861B13-68F1-AC40-A3F0-1CE986D51AA1}" type="presParOf" srcId="{C2A5C7FF-31A1-B543-AA76-8015E2842751}" destId="{526C5AE1-D7FF-5741-920F-2476BB265398}" srcOrd="1" destOrd="0" presId="urn:microsoft.com/office/officeart/2005/8/layout/vList2"/>
    <dgm:cxn modelId="{3C3A57C8-A326-5D4F-9BBC-9224F43F7F25}" type="presParOf" srcId="{C2A5C7FF-31A1-B543-AA76-8015E2842751}" destId="{D744B2A3-83F4-304A-A8A3-BA5B8ED98478}" srcOrd="2" destOrd="0" presId="urn:microsoft.com/office/officeart/2005/8/layout/vList2"/>
    <dgm:cxn modelId="{C7237F84-42FD-114B-A9FA-ABAC9222254D}" type="presParOf" srcId="{C2A5C7FF-31A1-B543-AA76-8015E2842751}" destId="{7A2B1A0E-451E-774B-A1F8-576BA9623D2E}" srcOrd="3" destOrd="0" presId="urn:microsoft.com/office/officeart/2005/8/layout/vList2"/>
    <dgm:cxn modelId="{7E264807-EB9B-1C4C-8365-CF4DE03D6644}" type="presParOf" srcId="{C2A5C7FF-31A1-B543-AA76-8015E2842751}" destId="{5A51F272-5668-BC44-A75E-B7C5008E8CF7}" srcOrd="4" destOrd="0" presId="urn:microsoft.com/office/officeart/2005/8/layout/vList2"/>
    <dgm:cxn modelId="{3238623E-A8D2-004C-A409-F084028D1DCF}" type="presParOf" srcId="{C2A5C7FF-31A1-B543-AA76-8015E2842751}" destId="{52F5036E-0CF0-E242-AB1D-08446E800919}" srcOrd="5" destOrd="0" presId="urn:microsoft.com/office/officeart/2005/8/layout/vList2"/>
    <dgm:cxn modelId="{1FFE63C9-77A1-0E43-9086-EE7C8450F0C6}" type="presParOf" srcId="{C2A5C7FF-31A1-B543-AA76-8015E2842751}" destId="{EB67F841-1B37-474C-A242-CF010B798A3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50FF8-34ED-D342-B1F3-D101536D2A51}" type="doc">
      <dgm:prSet loTypeId="urn:microsoft.com/office/officeart/2005/8/layout/hProcess9" loCatId="" qsTypeId="urn:microsoft.com/office/officeart/2005/8/quickstyle/simple1" qsCatId="simple" csTypeId="urn:microsoft.com/office/officeart/2005/8/colors/colorful5" csCatId="colorful" phldr="1"/>
      <dgm:spPr/>
    </dgm:pt>
    <dgm:pt modelId="{5DEDBA48-913F-5441-855D-71D706D61515}">
      <dgm:prSet phldrT="[Text]"/>
      <dgm:spPr/>
      <dgm:t>
        <a:bodyPr/>
        <a:lstStyle/>
        <a:p>
          <a:pPr algn="l"/>
          <a:r>
            <a:rPr lang="en-US" u="sng" dirty="0"/>
            <a:t>Requests </a:t>
          </a:r>
        </a:p>
        <a:p>
          <a:pPr algn="l"/>
          <a:endParaRPr lang="en-US" dirty="0"/>
        </a:p>
        <a:p>
          <a:pPr algn="l"/>
          <a:r>
            <a:rPr lang="en-US" dirty="0"/>
            <a:t>2 failed Searches (2022-2023)</a:t>
          </a:r>
        </a:p>
        <a:p>
          <a:pPr algn="l"/>
          <a:r>
            <a:rPr lang="en-US" dirty="0"/>
            <a:t>12 New Requests   </a:t>
          </a:r>
        </a:p>
      </dgm:t>
    </dgm:pt>
    <dgm:pt modelId="{412446C0-C351-4044-97A6-DE699DA968A9}" type="parTrans" cxnId="{E3E0E18F-076E-9645-9DDE-590F2163D803}">
      <dgm:prSet/>
      <dgm:spPr/>
      <dgm:t>
        <a:bodyPr/>
        <a:lstStyle/>
        <a:p>
          <a:endParaRPr lang="en-US"/>
        </a:p>
      </dgm:t>
    </dgm:pt>
    <dgm:pt modelId="{2CFF08C9-3021-A340-86E3-5938D3C7CA37}" type="sibTrans" cxnId="{E3E0E18F-076E-9645-9DDE-590F2163D803}">
      <dgm:prSet/>
      <dgm:spPr/>
      <dgm:t>
        <a:bodyPr/>
        <a:lstStyle/>
        <a:p>
          <a:endParaRPr lang="en-US"/>
        </a:p>
      </dgm:t>
    </dgm:pt>
    <dgm:pt modelId="{7A909DBD-E418-8F41-AB6B-84EE7DEC9922}">
      <dgm:prSet phldrT="[Text]"/>
      <dgm:spPr/>
      <dgm:t>
        <a:bodyPr/>
        <a:lstStyle/>
        <a:p>
          <a:pPr algn="l"/>
          <a:r>
            <a:rPr lang="en-US" u="sng" dirty="0"/>
            <a:t>Provost’s Recommendations</a:t>
          </a:r>
        </a:p>
        <a:p>
          <a:pPr algn="l"/>
          <a:r>
            <a:rPr lang="en-US" dirty="0"/>
            <a:t>4 to VP’s </a:t>
          </a:r>
        </a:p>
        <a:p>
          <a:pPr algn="l"/>
          <a:r>
            <a:rPr lang="en-US" dirty="0"/>
            <a:t>3 Extension current one-year temps </a:t>
          </a:r>
        </a:p>
        <a:p>
          <a:pPr algn="l"/>
          <a:r>
            <a:rPr lang="en-US" dirty="0"/>
            <a:t>5  Denied (eliminate or staff with adjuncts)</a:t>
          </a:r>
        </a:p>
      </dgm:t>
    </dgm:pt>
    <dgm:pt modelId="{9A663F75-5B48-0B42-9048-84B38976CFC0}" type="parTrans" cxnId="{3D17A452-D2F7-E34B-90B4-099CB1984A6C}">
      <dgm:prSet/>
      <dgm:spPr/>
      <dgm:t>
        <a:bodyPr/>
        <a:lstStyle/>
        <a:p>
          <a:endParaRPr lang="en-US"/>
        </a:p>
      </dgm:t>
    </dgm:pt>
    <dgm:pt modelId="{509BF217-D106-9645-AA45-44D125353325}" type="sibTrans" cxnId="{3D17A452-D2F7-E34B-90B4-099CB1984A6C}">
      <dgm:prSet/>
      <dgm:spPr/>
      <dgm:t>
        <a:bodyPr/>
        <a:lstStyle/>
        <a:p>
          <a:endParaRPr lang="en-US"/>
        </a:p>
      </dgm:t>
    </dgm:pt>
    <dgm:pt modelId="{1B920B49-901C-D249-A0FA-AFFDAA1653A4}">
      <dgm:prSet phldrT="[Text]"/>
      <dgm:spPr/>
      <dgm:t>
        <a:bodyPr/>
        <a:lstStyle/>
        <a:p>
          <a:pPr algn="l"/>
          <a:r>
            <a:rPr lang="en-US" u="sng" dirty="0"/>
            <a:t>Track Searches (2023-24)</a:t>
          </a:r>
        </a:p>
        <a:p>
          <a:pPr algn="l"/>
          <a:r>
            <a:rPr lang="en-US" u="none" dirty="0"/>
            <a:t>2 failed searches (2022-2023)</a:t>
          </a:r>
        </a:p>
        <a:p>
          <a:pPr algn="l"/>
          <a:r>
            <a:rPr lang="en-US" u="none" dirty="0"/>
            <a:t>3 new requests </a:t>
          </a:r>
        </a:p>
        <a:p>
          <a:pPr algn="l"/>
          <a:endParaRPr lang="en-US" u="sng" dirty="0"/>
        </a:p>
        <a:p>
          <a:pPr algn="ctr"/>
          <a:endParaRPr lang="en-US" dirty="0"/>
        </a:p>
      </dgm:t>
    </dgm:pt>
    <dgm:pt modelId="{7E2A9800-1BF7-A740-B82A-A0C9F067ECFA}" type="parTrans" cxnId="{1D717FDB-C40A-EA40-BDA1-860CC33913F4}">
      <dgm:prSet/>
      <dgm:spPr/>
      <dgm:t>
        <a:bodyPr/>
        <a:lstStyle/>
        <a:p>
          <a:endParaRPr lang="en-US"/>
        </a:p>
      </dgm:t>
    </dgm:pt>
    <dgm:pt modelId="{53672DD8-2954-8945-8C41-E3D0994AC213}" type="sibTrans" cxnId="{1D717FDB-C40A-EA40-BDA1-860CC33913F4}">
      <dgm:prSet/>
      <dgm:spPr/>
      <dgm:t>
        <a:bodyPr/>
        <a:lstStyle/>
        <a:p>
          <a:endParaRPr lang="en-US"/>
        </a:p>
      </dgm:t>
    </dgm:pt>
    <dgm:pt modelId="{E16DEEA8-ABFB-4043-8EB1-75A1BB57C3E3}" type="pres">
      <dgm:prSet presAssocID="{30A50FF8-34ED-D342-B1F3-D101536D2A51}" presName="CompostProcess" presStyleCnt="0">
        <dgm:presLayoutVars>
          <dgm:dir/>
          <dgm:resizeHandles val="exact"/>
        </dgm:presLayoutVars>
      </dgm:prSet>
      <dgm:spPr/>
    </dgm:pt>
    <dgm:pt modelId="{BBA0A5E0-6541-EA40-AFA3-ED69D703D2AF}" type="pres">
      <dgm:prSet presAssocID="{30A50FF8-34ED-D342-B1F3-D101536D2A51}" presName="arrow" presStyleLbl="bgShp" presStyleIdx="0" presStyleCnt="1"/>
      <dgm:spPr/>
    </dgm:pt>
    <dgm:pt modelId="{CB106E63-7FD8-B541-9A3B-22217E4F8269}" type="pres">
      <dgm:prSet presAssocID="{30A50FF8-34ED-D342-B1F3-D101536D2A51}" presName="linearProcess" presStyleCnt="0"/>
      <dgm:spPr/>
    </dgm:pt>
    <dgm:pt modelId="{DEBA1F79-970D-EB40-B1C1-172909BAC024}" type="pres">
      <dgm:prSet presAssocID="{5DEDBA48-913F-5441-855D-71D706D61515}" presName="textNode" presStyleLbl="node1" presStyleIdx="0" presStyleCnt="3">
        <dgm:presLayoutVars>
          <dgm:bulletEnabled val="1"/>
        </dgm:presLayoutVars>
      </dgm:prSet>
      <dgm:spPr/>
    </dgm:pt>
    <dgm:pt modelId="{8E34B49B-3151-CE4D-B977-FB2D06BB01C8}" type="pres">
      <dgm:prSet presAssocID="{2CFF08C9-3021-A340-86E3-5938D3C7CA37}" presName="sibTrans" presStyleCnt="0"/>
      <dgm:spPr/>
    </dgm:pt>
    <dgm:pt modelId="{BF2C89C9-1218-E04E-BA9D-71C04445FF42}" type="pres">
      <dgm:prSet presAssocID="{7A909DBD-E418-8F41-AB6B-84EE7DEC9922}" presName="textNode" presStyleLbl="node1" presStyleIdx="1" presStyleCnt="3">
        <dgm:presLayoutVars>
          <dgm:bulletEnabled val="1"/>
        </dgm:presLayoutVars>
      </dgm:prSet>
      <dgm:spPr/>
    </dgm:pt>
    <dgm:pt modelId="{6F7DF4A8-7ACD-DA40-AAEE-074A05EC40A9}" type="pres">
      <dgm:prSet presAssocID="{509BF217-D106-9645-AA45-44D125353325}" presName="sibTrans" presStyleCnt="0"/>
      <dgm:spPr/>
    </dgm:pt>
    <dgm:pt modelId="{D02E1BF6-7E35-0647-8B89-A6B2EDF09709}" type="pres">
      <dgm:prSet presAssocID="{1B920B49-901C-D249-A0FA-AFFDAA1653A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787DB09-73A7-FC45-B6F7-C8F20316B9FC}" type="presOf" srcId="{5DEDBA48-913F-5441-855D-71D706D61515}" destId="{DEBA1F79-970D-EB40-B1C1-172909BAC024}" srcOrd="0" destOrd="0" presId="urn:microsoft.com/office/officeart/2005/8/layout/hProcess9"/>
    <dgm:cxn modelId="{ABE0E94B-8F12-4A42-B4FC-BC2AC28AA5DF}" type="presOf" srcId="{30A50FF8-34ED-D342-B1F3-D101536D2A51}" destId="{E16DEEA8-ABFB-4043-8EB1-75A1BB57C3E3}" srcOrd="0" destOrd="0" presId="urn:microsoft.com/office/officeart/2005/8/layout/hProcess9"/>
    <dgm:cxn modelId="{3D17A452-D2F7-E34B-90B4-099CB1984A6C}" srcId="{30A50FF8-34ED-D342-B1F3-D101536D2A51}" destId="{7A909DBD-E418-8F41-AB6B-84EE7DEC9922}" srcOrd="1" destOrd="0" parTransId="{9A663F75-5B48-0B42-9048-84B38976CFC0}" sibTransId="{509BF217-D106-9645-AA45-44D125353325}"/>
    <dgm:cxn modelId="{CD54DF80-616E-D14A-82D0-0EEA1078FB07}" type="presOf" srcId="{1B920B49-901C-D249-A0FA-AFFDAA1653A4}" destId="{D02E1BF6-7E35-0647-8B89-A6B2EDF09709}" srcOrd="0" destOrd="0" presId="urn:microsoft.com/office/officeart/2005/8/layout/hProcess9"/>
    <dgm:cxn modelId="{E3E0E18F-076E-9645-9DDE-590F2163D803}" srcId="{30A50FF8-34ED-D342-B1F3-D101536D2A51}" destId="{5DEDBA48-913F-5441-855D-71D706D61515}" srcOrd="0" destOrd="0" parTransId="{412446C0-C351-4044-97A6-DE699DA968A9}" sibTransId="{2CFF08C9-3021-A340-86E3-5938D3C7CA37}"/>
    <dgm:cxn modelId="{1D717FDB-C40A-EA40-BDA1-860CC33913F4}" srcId="{30A50FF8-34ED-D342-B1F3-D101536D2A51}" destId="{1B920B49-901C-D249-A0FA-AFFDAA1653A4}" srcOrd="2" destOrd="0" parTransId="{7E2A9800-1BF7-A740-B82A-A0C9F067ECFA}" sibTransId="{53672DD8-2954-8945-8C41-E3D0994AC213}"/>
    <dgm:cxn modelId="{5E77C6F1-2B1E-314E-BCEE-984C9E2D1D2F}" type="presOf" srcId="{7A909DBD-E418-8F41-AB6B-84EE7DEC9922}" destId="{BF2C89C9-1218-E04E-BA9D-71C04445FF42}" srcOrd="0" destOrd="0" presId="urn:microsoft.com/office/officeart/2005/8/layout/hProcess9"/>
    <dgm:cxn modelId="{1ECCF4E7-0A21-5442-9A09-8D607F0DF748}" type="presParOf" srcId="{E16DEEA8-ABFB-4043-8EB1-75A1BB57C3E3}" destId="{BBA0A5E0-6541-EA40-AFA3-ED69D703D2AF}" srcOrd="0" destOrd="0" presId="urn:microsoft.com/office/officeart/2005/8/layout/hProcess9"/>
    <dgm:cxn modelId="{3DA04B36-57C6-B14F-BF2A-8198A1B65BC2}" type="presParOf" srcId="{E16DEEA8-ABFB-4043-8EB1-75A1BB57C3E3}" destId="{CB106E63-7FD8-B541-9A3B-22217E4F8269}" srcOrd="1" destOrd="0" presId="urn:microsoft.com/office/officeart/2005/8/layout/hProcess9"/>
    <dgm:cxn modelId="{34985CF7-1B2B-0D4D-ABA3-0C1B402614C8}" type="presParOf" srcId="{CB106E63-7FD8-B541-9A3B-22217E4F8269}" destId="{DEBA1F79-970D-EB40-B1C1-172909BAC024}" srcOrd="0" destOrd="0" presId="urn:microsoft.com/office/officeart/2005/8/layout/hProcess9"/>
    <dgm:cxn modelId="{E0B54DD5-F0EF-D347-A9A8-7761786C08DA}" type="presParOf" srcId="{CB106E63-7FD8-B541-9A3B-22217E4F8269}" destId="{8E34B49B-3151-CE4D-B977-FB2D06BB01C8}" srcOrd="1" destOrd="0" presId="urn:microsoft.com/office/officeart/2005/8/layout/hProcess9"/>
    <dgm:cxn modelId="{3FD49DC3-6F9C-014C-985A-58B82C48032B}" type="presParOf" srcId="{CB106E63-7FD8-B541-9A3B-22217E4F8269}" destId="{BF2C89C9-1218-E04E-BA9D-71C04445FF42}" srcOrd="2" destOrd="0" presId="urn:microsoft.com/office/officeart/2005/8/layout/hProcess9"/>
    <dgm:cxn modelId="{4301ED1E-22A2-2842-8904-883A809EF829}" type="presParOf" srcId="{CB106E63-7FD8-B541-9A3B-22217E4F8269}" destId="{6F7DF4A8-7ACD-DA40-AAEE-074A05EC40A9}" srcOrd="3" destOrd="0" presId="urn:microsoft.com/office/officeart/2005/8/layout/hProcess9"/>
    <dgm:cxn modelId="{3D05955E-CC1F-264A-944F-19EE4F48F3FE}" type="presParOf" srcId="{CB106E63-7FD8-B541-9A3B-22217E4F8269}" destId="{D02E1BF6-7E35-0647-8B89-A6B2EDF097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AEAF3-DFC9-D94C-BBB4-14B78EFF4CF4}">
      <dsp:nvSpPr>
        <dsp:cNvPr id="0" name=""/>
        <dsp:cNvSpPr/>
      </dsp:nvSpPr>
      <dsp:spPr>
        <a:xfrm>
          <a:off x="0" y="0"/>
          <a:ext cx="9949094" cy="535252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CF824-E222-B841-AE69-0D94A9C27699}">
      <dsp:nvSpPr>
        <dsp:cNvPr id="0" name=""/>
        <dsp:cNvSpPr/>
      </dsp:nvSpPr>
      <dsp:spPr>
        <a:xfrm>
          <a:off x="1357668" y="3863666"/>
          <a:ext cx="222664" cy="222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A7204-A907-BC43-8403-031410E2F039}">
      <dsp:nvSpPr>
        <dsp:cNvPr id="0" name=""/>
        <dsp:cNvSpPr/>
      </dsp:nvSpPr>
      <dsp:spPr>
        <a:xfrm>
          <a:off x="1569547" y="4136179"/>
          <a:ext cx="2570499" cy="106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86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Provost Council Retreat (June 2023): Establish priorities and timelines </a:t>
          </a:r>
        </a:p>
      </dsp:txBody>
      <dsp:txXfrm>
        <a:off x="1569547" y="4136179"/>
        <a:ext cx="2570499" cy="1066325"/>
      </dsp:txXfrm>
    </dsp:sp>
    <dsp:sp modelId="{A95B9DBF-01D2-5B45-90FC-9CF1E054E58E}">
      <dsp:nvSpPr>
        <dsp:cNvPr id="0" name=""/>
        <dsp:cNvSpPr/>
      </dsp:nvSpPr>
      <dsp:spPr>
        <a:xfrm>
          <a:off x="3760621" y="2266982"/>
          <a:ext cx="402509" cy="40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BB511-C5A4-094B-B504-89CE6A650656}">
      <dsp:nvSpPr>
        <dsp:cNvPr id="0" name=""/>
        <dsp:cNvSpPr/>
      </dsp:nvSpPr>
      <dsp:spPr>
        <a:xfrm>
          <a:off x="4058498" y="2422230"/>
          <a:ext cx="2863744" cy="291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81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Chairs Workshop (August): Share priorities and solicit feedback from department chairs.  Incorporate Chairs’ feedback.   </a:t>
          </a:r>
        </a:p>
      </dsp:txBody>
      <dsp:txXfrm>
        <a:off x="4058498" y="2422230"/>
        <a:ext cx="2863744" cy="2911771"/>
      </dsp:txXfrm>
    </dsp:sp>
    <dsp:sp modelId="{448CD185-D465-B143-9212-690DBF2F26B9}">
      <dsp:nvSpPr>
        <dsp:cNvPr id="0" name=""/>
        <dsp:cNvSpPr/>
      </dsp:nvSpPr>
      <dsp:spPr>
        <a:xfrm>
          <a:off x="7126323" y="1087774"/>
          <a:ext cx="556662" cy="55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035EF-C8E9-0145-A393-1FDF1C10E4CF}">
      <dsp:nvSpPr>
        <dsp:cNvPr id="0" name=""/>
        <dsp:cNvSpPr/>
      </dsp:nvSpPr>
      <dsp:spPr>
        <a:xfrm>
          <a:off x="7645547" y="1507340"/>
          <a:ext cx="2932558" cy="372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96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Development Day (September):  Share PPT from BOT retreat, academic affairs priorities shared with chairs, and solicit feedback from department chairs.  Incorporate feedback from faculty.  </a:t>
          </a:r>
        </a:p>
      </dsp:txBody>
      <dsp:txXfrm>
        <a:off x="7645547" y="1507340"/>
        <a:ext cx="2932558" cy="3720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F144E-C62A-4F4D-BFE8-58B60526A3D3}">
      <dsp:nvSpPr>
        <dsp:cNvPr id="0" name=""/>
        <dsp:cNvSpPr/>
      </dsp:nvSpPr>
      <dsp:spPr>
        <a:xfrm>
          <a:off x="0" y="14050"/>
          <a:ext cx="11530012" cy="71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Enrollment data (discipline specific and institutional) </a:t>
          </a:r>
        </a:p>
      </dsp:txBody>
      <dsp:txXfrm>
        <a:off x="34726" y="48776"/>
        <a:ext cx="11460560" cy="641908"/>
      </dsp:txXfrm>
    </dsp:sp>
    <dsp:sp modelId="{55D881A8-8819-524E-B5C9-DA43FB6BDE68}">
      <dsp:nvSpPr>
        <dsp:cNvPr id="0" name=""/>
        <dsp:cNvSpPr/>
      </dsp:nvSpPr>
      <dsp:spPr>
        <a:xfrm>
          <a:off x="0" y="834850"/>
          <a:ext cx="11530012" cy="71136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 credit hour generation</a:t>
          </a:r>
        </a:p>
      </dsp:txBody>
      <dsp:txXfrm>
        <a:off x="34726" y="869576"/>
        <a:ext cx="11460560" cy="641908"/>
      </dsp:txXfrm>
    </dsp:sp>
    <dsp:sp modelId="{CD86868A-FD3F-9143-BF2F-93104639ACD5}">
      <dsp:nvSpPr>
        <dsp:cNvPr id="0" name=""/>
        <dsp:cNvSpPr/>
      </dsp:nvSpPr>
      <dsp:spPr>
        <a:xfrm>
          <a:off x="0" y="1655650"/>
          <a:ext cx="11530012" cy="71136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Areas of specialization within a department</a:t>
          </a:r>
        </a:p>
      </dsp:txBody>
      <dsp:txXfrm>
        <a:off x="34726" y="1690376"/>
        <a:ext cx="11460560" cy="641908"/>
      </dsp:txXfrm>
    </dsp:sp>
    <dsp:sp modelId="{2536D92C-8798-0D41-8557-82AD2F303F1B}">
      <dsp:nvSpPr>
        <dsp:cNvPr id="0" name=""/>
        <dsp:cNvSpPr/>
      </dsp:nvSpPr>
      <dsp:spPr>
        <a:xfrm>
          <a:off x="0" y="2476450"/>
          <a:ext cx="11530012" cy="71136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Delivery of a high-quality curriculum </a:t>
          </a:r>
        </a:p>
      </dsp:txBody>
      <dsp:txXfrm>
        <a:off x="34726" y="2511176"/>
        <a:ext cx="11460560" cy="641908"/>
      </dsp:txXfrm>
    </dsp:sp>
    <dsp:sp modelId="{9A5B2C33-6B00-0545-A5E3-E46C2B6F9371}">
      <dsp:nvSpPr>
        <dsp:cNvPr id="0" name=""/>
        <dsp:cNvSpPr/>
      </dsp:nvSpPr>
      <dsp:spPr>
        <a:xfrm>
          <a:off x="0" y="3297251"/>
          <a:ext cx="11530012" cy="71136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Demographic composition of our faculty be rank</a:t>
          </a:r>
        </a:p>
      </dsp:txBody>
      <dsp:txXfrm>
        <a:off x="34726" y="3331977"/>
        <a:ext cx="11460560" cy="641908"/>
      </dsp:txXfrm>
    </dsp:sp>
    <dsp:sp modelId="{12F7C871-00C7-BF4A-8663-A5DD9765E84A}">
      <dsp:nvSpPr>
        <dsp:cNvPr id="0" name=""/>
        <dsp:cNvSpPr/>
      </dsp:nvSpPr>
      <dsp:spPr>
        <a:xfrm>
          <a:off x="0" y="4118051"/>
          <a:ext cx="11530012" cy="71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Close consultation with academic deans and department chairs</a:t>
          </a:r>
        </a:p>
      </dsp:txBody>
      <dsp:txXfrm>
        <a:off x="34726" y="4152777"/>
        <a:ext cx="11460560" cy="641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2109-3023-CE4D-872E-62254C7F305D}">
      <dsp:nvSpPr>
        <dsp:cNvPr id="0" name=""/>
        <dsp:cNvSpPr/>
      </dsp:nvSpPr>
      <dsp:spPr>
        <a:xfrm>
          <a:off x="0" y="81916"/>
          <a:ext cx="10941844" cy="11887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Department Goals: How will the position advance program goals? </a:t>
          </a:r>
        </a:p>
      </dsp:txBody>
      <dsp:txXfrm>
        <a:off x="58030" y="139946"/>
        <a:ext cx="10825784" cy="1072696"/>
      </dsp:txXfrm>
    </dsp:sp>
    <dsp:sp modelId="{D744B2A3-83F4-304A-A8A3-BA5B8ED98478}">
      <dsp:nvSpPr>
        <dsp:cNvPr id="0" name=""/>
        <dsp:cNvSpPr/>
      </dsp:nvSpPr>
      <dsp:spPr>
        <a:xfrm>
          <a:off x="0" y="1345552"/>
          <a:ext cx="10941844" cy="118875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Teaching Responsibilities: What courses will be taught? </a:t>
          </a:r>
        </a:p>
      </dsp:txBody>
      <dsp:txXfrm>
        <a:off x="58030" y="1403582"/>
        <a:ext cx="10825784" cy="1072696"/>
      </dsp:txXfrm>
    </dsp:sp>
    <dsp:sp modelId="{5A51F272-5668-BC44-A75E-B7C5008E8CF7}">
      <dsp:nvSpPr>
        <dsp:cNvPr id="0" name=""/>
        <dsp:cNvSpPr/>
      </dsp:nvSpPr>
      <dsp:spPr>
        <a:xfrm>
          <a:off x="0" y="2622455"/>
          <a:ext cx="10941844" cy="118875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Priorities: Connection to Mission and Strategic/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Academic Plan</a:t>
          </a:r>
        </a:p>
      </dsp:txBody>
      <dsp:txXfrm>
        <a:off x="58030" y="2680485"/>
        <a:ext cx="10825784" cy="1072696"/>
      </dsp:txXfrm>
    </dsp:sp>
    <dsp:sp modelId="{EB67F841-1B37-474C-A242-CF010B798A3E}">
      <dsp:nvSpPr>
        <dsp:cNvPr id="0" name=""/>
        <dsp:cNvSpPr/>
      </dsp:nvSpPr>
      <dsp:spPr>
        <a:xfrm>
          <a:off x="0" y="3897083"/>
          <a:ext cx="10941844" cy="11887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Supporting Data: Course demand, seat utilization, class size, medican SCH per instructor, trend data</a:t>
          </a:r>
        </a:p>
      </dsp:txBody>
      <dsp:txXfrm>
        <a:off x="58030" y="3955113"/>
        <a:ext cx="10825784" cy="1072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0A5E0-6541-EA40-AFA3-ED69D703D2AF}">
      <dsp:nvSpPr>
        <dsp:cNvPr id="0" name=""/>
        <dsp:cNvSpPr/>
      </dsp:nvSpPr>
      <dsp:spPr>
        <a:xfrm>
          <a:off x="914399" y="0"/>
          <a:ext cx="10363199" cy="551497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1F79-970D-EB40-B1C1-172909BAC024}">
      <dsp:nvSpPr>
        <dsp:cNvPr id="0" name=""/>
        <dsp:cNvSpPr/>
      </dsp:nvSpPr>
      <dsp:spPr>
        <a:xfrm>
          <a:off x="7013" y="1654492"/>
          <a:ext cx="3912877" cy="2205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Requests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 failed Searches (2022-2023)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12 New Requests   </a:t>
          </a:r>
        </a:p>
      </dsp:txBody>
      <dsp:txXfrm>
        <a:off x="114701" y="1762180"/>
        <a:ext cx="3697501" cy="1990614"/>
      </dsp:txXfrm>
    </dsp:sp>
    <dsp:sp modelId="{BF2C89C9-1218-E04E-BA9D-71C04445FF42}">
      <dsp:nvSpPr>
        <dsp:cNvPr id="0" name=""/>
        <dsp:cNvSpPr/>
      </dsp:nvSpPr>
      <dsp:spPr>
        <a:xfrm>
          <a:off x="4139560" y="1654492"/>
          <a:ext cx="3912877" cy="2205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Provost’s Recommendations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to VP’s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 Extension current one-year temps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  Denied (eliminate or staff with adjuncts)</a:t>
          </a:r>
        </a:p>
      </dsp:txBody>
      <dsp:txXfrm>
        <a:off x="4247248" y="1762180"/>
        <a:ext cx="3697501" cy="1990614"/>
      </dsp:txXfrm>
    </dsp:sp>
    <dsp:sp modelId="{D02E1BF6-7E35-0647-8B89-A6B2EDF09709}">
      <dsp:nvSpPr>
        <dsp:cNvPr id="0" name=""/>
        <dsp:cNvSpPr/>
      </dsp:nvSpPr>
      <dsp:spPr>
        <a:xfrm>
          <a:off x="8272108" y="1654492"/>
          <a:ext cx="3912877" cy="2205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Track Searches (2023-24)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none" kern="1200" dirty="0"/>
            <a:t>2 failed searches (2022-2023)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none" kern="1200" dirty="0"/>
            <a:t>3 new requests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u="sng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8379796" y="1762180"/>
        <a:ext cx="3697501" cy="199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B4A62-2FF1-F346-8057-B7BE5D8B7B2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B9DC-297E-4F41-868A-AB7AB8C3A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B9DC-297E-4F41-868A-AB7AB8C3A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1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B9DC-297E-4F41-868A-AB7AB8C3A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2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B9DC-297E-4F41-868A-AB7AB8C3A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B9DC-297E-4F41-868A-AB7AB8C3A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B9DC-297E-4F41-868A-AB7AB8C3A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1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B9DC-297E-4F41-868A-AB7AB8C3A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B9DC-297E-4F41-868A-AB7AB8C3A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3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F497-7C61-43BB-805D-EDA768A73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59D74-09BB-465C-9B28-6792C7F3A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54A12-A26C-4CBE-A6D9-DD17F996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85463-79D9-4B20-AC1C-ADD53221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409CF-61E2-4AF7-B6DD-368E33B0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7008-1A04-44EB-8D0C-0AFF208C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C666-82AC-4EB5-A01F-C1214006B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DE3F-96B7-454B-9244-46001A80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A6D68-B30C-4915-AE12-A5ADFEBA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39946-BAC0-4F13-90DD-72BFA51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8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B4084-3974-4239-9CBF-8BFB301DE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F0948-9DF3-4EEC-9CB5-23872BB3E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DD42-392B-4A26-BD8F-013D0070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C750E-E558-4348-9B66-AAF369D5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C60B-0A64-4135-9B65-96A38259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F7D7-4C64-4D9D-8560-BFD21941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8DB6-2960-4938-BFC7-25D4FCE37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15DF5-46CD-4486-9068-F8FD3404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53028-1664-4848-8E1C-F923132F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521C-D839-48CD-AA29-D9104095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94E1-E1B5-4BF5-8725-515786D5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241A4-275D-46CA-83AB-50A3E814E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AC99-9DDF-4AF7-83CB-98598655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4E67B-0FA0-4CD6-99A4-8E49A61F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36EA7-1C8B-46A0-956D-007E354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EFCD-31BA-44A1-BEEF-366B2A22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E5C88-A305-49C5-AD65-3569C1DCB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81953-2071-4D72-8ACA-AC7BA4DDD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415EC-7A19-4033-888F-BFCE46A4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440D1-5E99-4940-AA3C-32CBFF97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7CF49-7FC9-4C60-8FA4-62A63C24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C003-73F8-4C36-9482-E6F85766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AC4C3-A511-4667-ABAF-903AE258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18A82-3A97-47F3-AC11-E29F07C1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EAB2C-491C-4CBD-BF1B-290CE7AB2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2EE3D-D930-4346-BC51-CE1DB07D9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A0EC4-E806-46D6-9343-18DAB9F3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26A6C-CFA4-4553-A377-78B55688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FDDFF-DF34-4063-AD1D-2A24F743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8777-3DA7-497C-B130-740BCA48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243AE-01D6-45A7-BA80-05294961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70A89-1161-443C-AC8E-F977CEE4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B636A-F848-43D1-AB48-4EEA26F4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21F5E-CA39-4DCB-BF80-2033CCB6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711B7-007A-45E0-8426-BAF2B764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11E74-DE2D-431B-BBA4-B7DB5765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BA98-60F9-4F2D-9698-9E9C698C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CF64-0BA5-4282-9983-E3606F421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C9CBC-C353-49D3-97E3-DB62DCEDF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F47B-9107-4DD5-A364-5807A1D4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C7862-5F61-4EE8-B16C-1342789A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6C03E-9895-4D2C-B96C-9E834A95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CC9A-CC51-477E-B410-A08A45F2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18390-9741-458C-AA0E-0620AB2EC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0D17F-F501-4E2F-A742-4CA57425B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94937-18EC-48F5-8781-044205D5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58335-58E8-4319-B928-B441AA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D03E5-3CA9-4F75-A85D-C40F70A2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D2E2F-122F-49BA-83D9-CC7CCBB9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028B3-B629-4E2C-8A02-C8E8340D0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5D023-4C09-4EEA-AF70-1BFA5FD7F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3B34-7388-48E3-8538-2ED3D10861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D3BC4-3BDA-493F-B049-409652842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55C74-B582-4B12-86F6-B252DE986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EDEE-8266-491D-AFE5-7C8152A5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67C2-2B90-4E13-A335-6EEB8E3CA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Board of Trustees </a:t>
            </a:r>
            <a:br>
              <a:rPr lang="en-US" sz="4400" b="1" dirty="0"/>
            </a:br>
            <a:r>
              <a:rPr lang="en-US" sz="4400" b="1" dirty="0"/>
              <a:t>Academic Affairs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10F23-6B67-487D-A3FB-9C65C061F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October 17, 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669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B23DB-893E-DB4C-EDFB-EAB945CF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02" y="141436"/>
            <a:ext cx="8510796" cy="6575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5C9261-DA2E-B778-1824-339853AD5724}"/>
              </a:ext>
            </a:extLst>
          </p:cNvPr>
          <p:cNvSpPr txBox="1"/>
          <p:nvPr/>
        </p:nvSpPr>
        <p:spPr>
          <a:xfrm>
            <a:off x="10136221" y="6182341"/>
            <a:ext cx="1682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 of 10/3/2023 </a:t>
            </a:r>
          </a:p>
        </p:txBody>
      </p:sp>
    </p:spTree>
    <p:extLst>
      <p:ext uri="{BB962C8B-B14F-4D97-AF65-F5344CB8AC3E}">
        <p14:creationId xmlns:p14="http://schemas.microsoft.com/office/powerpoint/2010/main" val="215294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29A0-3BBB-5B43-368F-B5C34A94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0"/>
            <a:ext cx="11249296" cy="1325563"/>
          </a:xfrm>
        </p:spPr>
        <p:txBody>
          <a:bodyPr/>
          <a:lstStyle/>
          <a:p>
            <a:r>
              <a:rPr lang="en-US" dirty="0">
                <a:solidFill>
                  <a:srgbClr val="70AD47"/>
                </a:solidFill>
              </a:rPr>
              <a:t>Establishing Priorities AY (2023-2024):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5EB19-2AA3-B978-3860-3BDB81767663}"/>
              </a:ext>
            </a:extLst>
          </p:cNvPr>
          <p:cNvSpPr txBox="1"/>
          <p:nvPr/>
        </p:nvSpPr>
        <p:spPr>
          <a:xfrm>
            <a:off x="744583" y="1325563"/>
            <a:ext cx="105155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lvl="2"/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7B6CB6-E4F2-82D1-0A1D-91666F9B1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677600"/>
              </p:ext>
            </p:extLst>
          </p:nvPr>
        </p:nvGraphicFramePr>
        <p:xfrm>
          <a:off x="510814" y="1057275"/>
          <a:ext cx="11249296" cy="535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31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3A6B2-F4D7-AA2B-CE32-AF1B79F44C19}"/>
              </a:ext>
            </a:extLst>
          </p:cNvPr>
          <p:cNvSpPr/>
          <p:nvPr/>
        </p:nvSpPr>
        <p:spPr>
          <a:xfrm>
            <a:off x="308894" y="428263"/>
            <a:ext cx="3614924" cy="11111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Short-Term </a:t>
            </a:r>
          </a:p>
          <a:p>
            <a:pPr algn="ctr"/>
            <a:r>
              <a:rPr lang="en-US" dirty="0"/>
              <a:t>AY 23-24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9F2DA-39A7-95F7-9F94-B6A3810FBE38}"/>
              </a:ext>
            </a:extLst>
          </p:cNvPr>
          <p:cNvSpPr/>
          <p:nvPr/>
        </p:nvSpPr>
        <p:spPr>
          <a:xfrm>
            <a:off x="4120589" y="428263"/>
            <a:ext cx="3449254" cy="11111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E02D8B-598E-FECB-F806-3856F0A85FB3}"/>
              </a:ext>
            </a:extLst>
          </p:cNvPr>
          <p:cNvSpPr/>
          <p:nvPr/>
        </p:nvSpPr>
        <p:spPr>
          <a:xfrm>
            <a:off x="7910164" y="428263"/>
            <a:ext cx="3471608" cy="1111170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Long-Term</a:t>
            </a:r>
          </a:p>
          <a:p>
            <a:pPr algn="ctr"/>
            <a:r>
              <a:rPr lang="en-US" dirty="0"/>
              <a:t>AY 23-26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F3E21A-5C5F-A767-7CF2-062087BBEB99}"/>
              </a:ext>
            </a:extLst>
          </p:cNvPr>
          <p:cNvSpPr/>
          <p:nvPr/>
        </p:nvSpPr>
        <p:spPr>
          <a:xfrm>
            <a:off x="308894" y="1846162"/>
            <a:ext cx="3614924" cy="44967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8C022A-6DCC-B268-5642-4F67697BA481}"/>
              </a:ext>
            </a:extLst>
          </p:cNvPr>
          <p:cNvSpPr/>
          <p:nvPr/>
        </p:nvSpPr>
        <p:spPr>
          <a:xfrm>
            <a:off x="4120564" y="1860630"/>
            <a:ext cx="3449254" cy="44822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F436A-39CB-7022-9EBB-180357C557F6}"/>
              </a:ext>
            </a:extLst>
          </p:cNvPr>
          <p:cNvSpPr/>
          <p:nvPr/>
        </p:nvSpPr>
        <p:spPr>
          <a:xfrm>
            <a:off x="7910164" y="1846162"/>
            <a:ext cx="3471608" cy="44822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10D24-1D2A-7937-2B01-6ED2BCC3D612}"/>
              </a:ext>
            </a:extLst>
          </p:cNvPr>
          <p:cNvSpPr txBox="1"/>
          <p:nvPr/>
        </p:nvSpPr>
        <p:spPr>
          <a:xfrm>
            <a:off x="5116807" y="776429"/>
            <a:ext cx="150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Medium Term</a:t>
            </a:r>
          </a:p>
          <a:p>
            <a:pPr algn="ctr"/>
            <a:r>
              <a:rPr lang="en-US" dirty="0"/>
              <a:t>AY 23-25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9B3B0-30E3-BBAF-E133-EB768B7C4007}"/>
              </a:ext>
            </a:extLst>
          </p:cNvPr>
          <p:cNvSpPr txBox="1"/>
          <p:nvPr/>
        </p:nvSpPr>
        <p:spPr>
          <a:xfrm>
            <a:off x="536271" y="2141316"/>
            <a:ext cx="3020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Institutional Learning Priorities (ILP’s)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Committees &amp; Charges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NECHE Projections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Departmental Policies &amp; </a:t>
            </a:r>
          </a:p>
          <a:p>
            <a:r>
              <a:rPr lang="en-US" dirty="0"/>
              <a:t>      Procedures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Classroom Inventory &amp; Scheduling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Faculty/Librarian Hiring Plan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Internship Manual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89EB0-484A-C3FE-C6E7-89CDECF66C0E}"/>
              </a:ext>
            </a:extLst>
          </p:cNvPr>
          <p:cNvSpPr txBox="1"/>
          <p:nvPr/>
        </p:nvSpPr>
        <p:spPr>
          <a:xfrm>
            <a:off x="4259483" y="2141316"/>
            <a:ext cx="33142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First-year Experience (FYE)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Pre-Registration &amp; Orientation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Faculty and Librarian</a:t>
            </a:r>
          </a:p>
          <a:p>
            <a:r>
              <a:rPr lang="en-US" dirty="0"/>
              <a:t>     Work/Workload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Examining Academic Program </a:t>
            </a:r>
          </a:p>
          <a:p>
            <a:r>
              <a:rPr lang="en-US" dirty="0"/>
              <a:t>      Array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Academic Integrity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Internationalization Plan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C2097-D9A7-7C3D-FE62-D793F324569C}"/>
              </a:ext>
            </a:extLst>
          </p:cNvPr>
          <p:cNvSpPr txBox="1"/>
          <p:nvPr/>
        </p:nvSpPr>
        <p:spPr>
          <a:xfrm>
            <a:off x="8137003" y="2141316"/>
            <a:ext cx="3244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General Education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Better Integration with SGOCE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Modality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Morale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00B0F0"/>
                </a:solidFill>
              </a:rPr>
              <a:t>Diversifying Faculty/Librarians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6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7D54-4BEA-105D-1833-CDBA4556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1"/>
            <a:ext cx="10925175" cy="141138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9748"/>
                </a:solidFill>
              </a:rPr>
              <a:t>How are decisions made about hiring faculty and librarians? </a:t>
            </a:r>
            <a:br>
              <a:rPr lang="en-US" sz="4400" dirty="0"/>
            </a:br>
            <a:endParaRPr lang="en-US" dirty="0">
              <a:solidFill>
                <a:srgbClr val="009748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382C14-49C6-FE36-41E1-7783A8D24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71584"/>
              </p:ext>
            </p:extLst>
          </p:nvPr>
        </p:nvGraphicFramePr>
        <p:xfrm>
          <a:off x="542924" y="1714501"/>
          <a:ext cx="11530013" cy="484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79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7D54-4BEA-105D-1833-CDBA4556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71" y="228599"/>
            <a:ext cx="11630026" cy="11001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748"/>
                </a:solidFill>
              </a:rPr>
              <a:t>What information do we request?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A4558-40E5-2B9F-62E4-F34EF531E841}"/>
              </a:ext>
            </a:extLst>
          </p:cNvPr>
          <p:cNvSpPr txBox="1"/>
          <p:nvPr/>
        </p:nvSpPr>
        <p:spPr>
          <a:xfrm>
            <a:off x="838200" y="1931095"/>
            <a:ext cx="10265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14848E-B0C5-FB5F-159D-C33B31981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454788"/>
              </p:ext>
            </p:extLst>
          </p:nvPr>
        </p:nvGraphicFramePr>
        <p:xfrm>
          <a:off x="625078" y="1328737"/>
          <a:ext cx="10941844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34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07F0-3DAB-8BB8-DE31-5060758A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E0E53-B251-2889-50E7-AF4853D3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" y="205239"/>
            <a:ext cx="10515601" cy="64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5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3A88-C9C2-92B6-770C-94688497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017D5-0664-67F2-4AED-24C84B12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9838"/>
            <a:ext cx="10699878" cy="61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4121-A2FF-FD25-E067-B8F992BF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30" y="141057"/>
            <a:ext cx="10515600" cy="1325563"/>
          </a:xfrm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E876B-5A0E-ED0B-A715-FA84B09CC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1" y="655075"/>
            <a:ext cx="10321701" cy="5833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0D0EF-EFDD-E173-23AE-08E501F5E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881" y="655075"/>
            <a:ext cx="2975528" cy="23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6DC0-A5BC-4176-BD8F-A6EB071C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2651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9748"/>
                </a:solidFill>
              </a:rPr>
              <a:t>AY 2022-2023 (Searches in AY 2023-2024): Faculty Request Process Results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4C179-3D62-72B3-6F60-2829BA763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43023"/>
              </p:ext>
            </p:extLst>
          </p:nvPr>
        </p:nvGraphicFramePr>
        <p:xfrm>
          <a:off x="0" y="1343026"/>
          <a:ext cx="12191999" cy="551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90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323</Words>
  <Application>Microsoft Office PowerPoint</Application>
  <PresentationFormat>Widescreen</PresentationFormat>
  <Paragraphs>69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Board of Trustees  Academic Affairs Update </vt:lpstr>
      <vt:lpstr>Establishing Priorities AY (2023-2024): Process</vt:lpstr>
      <vt:lpstr>PowerPoint Presentation</vt:lpstr>
      <vt:lpstr>How are decisions made about hiring faculty and librarians?  </vt:lpstr>
      <vt:lpstr>What information do we request?   </vt:lpstr>
      <vt:lpstr>PowerPoint Presentation</vt:lpstr>
      <vt:lpstr>PowerPoint Presentation</vt:lpstr>
      <vt:lpstr>PowerPoint Presentation</vt:lpstr>
      <vt:lpstr>AY 2022-2023 (Searches in AY 2023-2024): Faculty Request Process Results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Torres-Serrano</dc:creator>
  <cp:lastModifiedBy>Gail Doiron</cp:lastModifiedBy>
  <cp:revision>82</cp:revision>
  <cp:lastPrinted>2023-09-01T17:03:14Z</cp:lastPrinted>
  <dcterms:created xsi:type="dcterms:W3CDTF">2022-08-17T14:48:44Z</dcterms:created>
  <dcterms:modified xsi:type="dcterms:W3CDTF">2023-10-17T19:31:56Z</dcterms:modified>
</cp:coreProperties>
</file>