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17"/>
  </p:notesMasterIdLst>
  <p:sldIdLst>
    <p:sldId id="256" r:id="rId2"/>
    <p:sldId id="257" r:id="rId3"/>
    <p:sldId id="264" r:id="rId4"/>
    <p:sldId id="258" r:id="rId5"/>
    <p:sldId id="261" r:id="rId6"/>
    <p:sldId id="265" r:id="rId7"/>
    <p:sldId id="266" r:id="rId8"/>
    <p:sldId id="267" r:id="rId9"/>
    <p:sldId id="268" r:id="rId10"/>
    <p:sldId id="269" r:id="rId11"/>
    <p:sldId id="270" r:id="rId12"/>
    <p:sldId id="262" r:id="rId13"/>
    <p:sldId id="263" r:id="rId14"/>
    <p:sldId id="259" r:id="rId15"/>
    <p:sldId id="26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CAAFE1-C596-4AF6-99F0-BB2388690ABC}" type="datetimeFigureOut">
              <a:rPr lang="en-US" smtClean="0"/>
              <a:t>10/17/2023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879C04-CF17-49D9-9776-4EA4310AB8D7}" type="slidenum">
              <a:rPr lang="en-US" smtClean="0"/>
              <a:t>‹#›</a:t>
            </a:fld>
            <a:endParaRPr lang="en-US"/>
          </a:p>
        </p:txBody>
      </p:sp>
    </p:spTree>
    <p:extLst>
      <p:ext uri="{BB962C8B-B14F-4D97-AF65-F5344CB8AC3E}">
        <p14:creationId xmlns:p14="http://schemas.microsoft.com/office/powerpoint/2010/main" val="42554342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4879C04-CF17-49D9-9776-4EA4310AB8D7}" type="slidenum">
              <a:rPr lang="en-US" smtClean="0"/>
              <a:t>5</a:t>
            </a:fld>
            <a:endParaRPr lang="en-US"/>
          </a:p>
        </p:txBody>
      </p:sp>
    </p:spTree>
    <p:extLst>
      <p:ext uri="{BB962C8B-B14F-4D97-AF65-F5344CB8AC3E}">
        <p14:creationId xmlns:p14="http://schemas.microsoft.com/office/powerpoint/2010/main" val="26955523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4879C04-CF17-49D9-9776-4EA4310AB8D7}" type="slidenum">
              <a:rPr lang="en-US" smtClean="0"/>
              <a:t>12</a:t>
            </a:fld>
            <a:endParaRPr lang="en-US"/>
          </a:p>
        </p:txBody>
      </p:sp>
    </p:spTree>
    <p:extLst>
      <p:ext uri="{BB962C8B-B14F-4D97-AF65-F5344CB8AC3E}">
        <p14:creationId xmlns:p14="http://schemas.microsoft.com/office/powerpoint/2010/main" val="13554301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10/17/2023</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7470945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10/17/2023</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518642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10/17/2023</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76016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10/17/2023</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493898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10/17/2023</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267473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10/17/2023</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627541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10/17/2023</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48406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10/17/2023</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06268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10/17/2023</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629500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10/17/2023</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3098875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10/17/2023</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667380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800">
                <a:solidFill>
                  <a:srgbClr val="FFFFFF"/>
                </a:solidFill>
              </a:defRPr>
            </a:lvl1pPr>
          </a:lstStyle>
          <a:p>
            <a:fld id="{62D6E202-B606-4609-B914-27C9371A1F6D}" type="datetime1">
              <a:rPr lang="en-US" smtClean="0"/>
              <a:t>10/17/2023</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8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80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3159772"/>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hf sldNum="0" hdr="0" ftr="0" dt="0"/>
  <p:txStyles>
    <p:titleStyle>
      <a:lvl1pPr algn="l" defTabSz="914400" rtl="0" eaLnBrk="1" latinLnBrk="0" hangingPunct="1">
        <a:lnSpc>
          <a:spcPct val="90000"/>
        </a:lnSpc>
        <a:spcBef>
          <a:spcPct val="0"/>
        </a:spcBef>
        <a:buNone/>
        <a:defRPr sz="47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1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1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1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1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21">
            <a:extLst>
              <a:ext uri="{FF2B5EF4-FFF2-40B4-BE49-F238E27FC236}">
                <a16:creationId xmlns:a16="http://schemas.microsoft.com/office/drawing/2014/main" id="{4C869C3B-5565-4AAC-86A8-9EB0AB1C65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AD18231-F6BA-7E59-D558-4855E61A7009}"/>
              </a:ext>
            </a:extLst>
          </p:cNvPr>
          <p:cNvSpPr>
            <a:spLocks noGrp="1"/>
          </p:cNvSpPr>
          <p:nvPr>
            <p:ph type="ctrTitle"/>
          </p:nvPr>
        </p:nvSpPr>
        <p:spPr>
          <a:xfrm>
            <a:off x="638423" y="3807725"/>
            <a:ext cx="10909073" cy="1447062"/>
          </a:xfrm>
        </p:spPr>
        <p:txBody>
          <a:bodyPr>
            <a:normAutofit/>
          </a:bodyPr>
          <a:lstStyle/>
          <a:p>
            <a:pPr algn="ctr"/>
            <a:r>
              <a:rPr lang="en-US" sz="2400" dirty="0"/>
              <a:t>Fitchburg State University</a:t>
            </a:r>
            <a:br>
              <a:rPr lang="en-US" sz="2400" dirty="0"/>
            </a:br>
            <a:r>
              <a:rPr lang="en-US" sz="2400" dirty="0"/>
              <a:t>Fitchburg State University Foundation</a:t>
            </a:r>
            <a:br>
              <a:rPr lang="en-US" sz="2400" dirty="0"/>
            </a:br>
            <a:r>
              <a:rPr lang="en-US" sz="2400" dirty="0"/>
              <a:t>FSU Foundation Supporting Organization</a:t>
            </a:r>
            <a:br>
              <a:rPr lang="en-US" sz="2400" dirty="0"/>
            </a:br>
            <a:r>
              <a:rPr lang="en-US" sz="2400" dirty="0"/>
              <a:t>Financial Statements for the Year Ended June 30, 2023</a:t>
            </a:r>
          </a:p>
        </p:txBody>
      </p:sp>
      <p:sp>
        <p:nvSpPr>
          <p:cNvPr id="3" name="Subtitle 2">
            <a:extLst>
              <a:ext uri="{FF2B5EF4-FFF2-40B4-BE49-F238E27FC236}">
                <a16:creationId xmlns:a16="http://schemas.microsoft.com/office/drawing/2014/main" id="{63BC2538-2ADF-39F2-D116-14C0C5002AEF}"/>
              </a:ext>
            </a:extLst>
          </p:cNvPr>
          <p:cNvSpPr>
            <a:spLocks noGrp="1"/>
          </p:cNvSpPr>
          <p:nvPr>
            <p:ph type="subTitle" idx="1"/>
          </p:nvPr>
        </p:nvSpPr>
        <p:spPr>
          <a:xfrm>
            <a:off x="1281474" y="5576520"/>
            <a:ext cx="9622971" cy="691312"/>
          </a:xfrm>
        </p:spPr>
        <p:txBody>
          <a:bodyPr>
            <a:normAutofit/>
          </a:bodyPr>
          <a:lstStyle/>
          <a:p>
            <a:pPr algn="ctr"/>
            <a:r>
              <a:rPr lang="en-US" sz="2600" dirty="0">
                <a:solidFill>
                  <a:schemeClr val="bg1"/>
                </a:solidFill>
                <a:highlight>
                  <a:srgbClr val="000000"/>
                </a:highlight>
                <a:latin typeface="Copperplate Gothic Bold" panose="020E0705020206020404" pitchFamily="34" charset="0"/>
              </a:rPr>
              <a:t>Bollus </a:t>
            </a:r>
            <a:r>
              <a:rPr lang="en-US" sz="2600" dirty="0">
                <a:solidFill>
                  <a:schemeClr val="tx1">
                    <a:lumMod val="85000"/>
                    <a:lumOff val="15000"/>
                  </a:schemeClr>
                </a:solidFill>
                <a:latin typeface="Copperplate Gothic Bold" panose="020E0705020206020404" pitchFamily="34" charset="0"/>
              </a:rPr>
              <a:t>Lynch</a:t>
            </a:r>
          </a:p>
          <a:p>
            <a:pPr algn="ctr">
              <a:spcBef>
                <a:spcPts val="0"/>
              </a:spcBef>
            </a:pPr>
            <a:r>
              <a:rPr lang="en-US" sz="700" dirty="0">
                <a:solidFill>
                  <a:schemeClr val="tx1">
                    <a:lumMod val="85000"/>
                    <a:lumOff val="15000"/>
                  </a:schemeClr>
                </a:solidFill>
                <a:latin typeface="Arial Unicode MS"/>
              </a:rPr>
              <a:t>CERTIFIED PUBLIC ACCOUNTANTS &amp; CONSULTANTS</a:t>
            </a:r>
          </a:p>
        </p:txBody>
      </p:sp>
      <p:pic>
        <p:nvPicPr>
          <p:cNvPr id="4" name="Picture 6">
            <a:extLst>
              <a:ext uri="{FF2B5EF4-FFF2-40B4-BE49-F238E27FC236}">
                <a16:creationId xmlns:a16="http://schemas.microsoft.com/office/drawing/2014/main" id="{BFF080B7-F99D-1079-DF3F-20C2E6738508}"/>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947650" y="951562"/>
            <a:ext cx="10284036" cy="1876836"/>
          </a:xfrm>
          <a:prstGeom prst="rect">
            <a:avLst/>
          </a:prstGeom>
          <a:noFill/>
        </p:spPr>
      </p:pic>
      <p:cxnSp>
        <p:nvCxnSpPr>
          <p:cNvPr id="33" name="Straight Connector 23">
            <a:extLst>
              <a:ext uri="{FF2B5EF4-FFF2-40B4-BE49-F238E27FC236}">
                <a16:creationId xmlns:a16="http://schemas.microsoft.com/office/drawing/2014/main" id="{F41136EC-EC34-4D08-B5AB-8CE5870B1C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752600" y="5415653"/>
            <a:ext cx="86868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4" name="Rectangle 25">
            <a:extLst>
              <a:ext uri="{FF2B5EF4-FFF2-40B4-BE49-F238E27FC236}">
                <a16:creationId xmlns:a16="http://schemas.microsoft.com/office/drawing/2014/main" id="{9995470A-422C-4D09-B47E-C2E326495B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39979138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AD3F6-6ED0-DEC7-860D-6747C187A288}"/>
              </a:ext>
            </a:extLst>
          </p:cNvPr>
          <p:cNvSpPr txBox="1">
            <a:spLocks/>
          </p:cNvSpPr>
          <p:nvPr/>
        </p:nvSpPr>
        <p:spPr>
          <a:xfrm>
            <a:off x="667406" y="357352"/>
            <a:ext cx="10925504" cy="1143000"/>
          </a:xfrm>
          <a:prstGeom prst="rect">
            <a:avLst/>
          </a:prstGeom>
        </p:spPr>
        <p:txBody>
          <a:bodyPr>
            <a:normAutofit/>
          </a:bodyPr>
          <a:lstStyle>
            <a:lvl1pPr algn="l" defTabSz="914400" rtl="0" eaLnBrk="1" latinLnBrk="0" hangingPunct="1">
              <a:lnSpc>
                <a:spcPct val="90000"/>
              </a:lnSpc>
              <a:spcBef>
                <a:spcPct val="0"/>
              </a:spcBef>
              <a:buNone/>
              <a:defRPr sz="4700" kern="1200" spc="-50" baseline="0">
                <a:solidFill>
                  <a:schemeClr val="tx1">
                    <a:lumMod val="75000"/>
                    <a:lumOff val="25000"/>
                  </a:schemeClr>
                </a:solidFill>
                <a:latin typeface="+mj-lt"/>
                <a:ea typeface="+mj-ea"/>
                <a:cs typeface="+mj-cs"/>
              </a:defRPr>
            </a:lvl1pPr>
          </a:lstStyle>
          <a:p>
            <a:pPr algn="ctr"/>
            <a:r>
              <a:rPr lang="en-US" dirty="0"/>
              <a:t>Footnotes and Disclosures</a:t>
            </a:r>
            <a:br>
              <a:rPr lang="en-US" sz="2000" dirty="0"/>
            </a:br>
            <a:br>
              <a:rPr lang="en-US" sz="1000" b="1" dirty="0"/>
            </a:br>
            <a:endParaRPr lang="en-US" sz="1000" b="1" dirty="0"/>
          </a:p>
        </p:txBody>
      </p:sp>
      <p:sp>
        <p:nvSpPr>
          <p:cNvPr id="3" name="Content Placeholder 2">
            <a:extLst>
              <a:ext uri="{FF2B5EF4-FFF2-40B4-BE49-F238E27FC236}">
                <a16:creationId xmlns:a16="http://schemas.microsoft.com/office/drawing/2014/main" id="{2B397422-97F1-EBCE-9144-A16E0D53ECC4}"/>
              </a:ext>
            </a:extLst>
          </p:cNvPr>
          <p:cNvSpPr txBox="1">
            <a:spLocks/>
          </p:cNvSpPr>
          <p:nvPr/>
        </p:nvSpPr>
        <p:spPr>
          <a:xfrm>
            <a:off x="599090" y="1267119"/>
            <a:ext cx="10838794" cy="4648200"/>
          </a:xfrm>
          <a:prstGeom prst="rect">
            <a:avLst/>
          </a:prstGeom>
        </p:spPr>
        <p:txBody>
          <a:bodyPr>
            <a:normAutofit/>
          </a:bodyPr>
          <a:lst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1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1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1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1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342900" indent="-342900" algn="just">
              <a:buClrTx/>
              <a:buFont typeface="Arial" panose="020B0604020202020204" pitchFamily="34" charset="0"/>
              <a:buChar char="•"/>
            </a:pPr>
            <a:r>
              <a:rPr lang="en-US" sz="2200" dirty="0"/>
              <a:t>Footnote 13 – explains all of the leases and SBITA  of the University, Foundation and Supporting Organization.</a:t>
            </a:r>
          </a:p>
          <a:p>
            <a:pPr marL="342900" indent="-342900" algn="just">
              <a:buClrTx/>
              <a:buFont typeface="Arial" panose="020B0604020202020204" pitchFamily="34" charset="0"/>
              <a:buChar char="•"/>
            </a:pPr>
            <a:r>
              <a:rPr lang="en-US" sz="2200" dirty="0"/>
              <a:t>Footnotes 21 &amp; 22 – Information on the University’s participation in the Commonwealth’s retirement and OPEB plans.</a:t>
            </a:r>
          </a:p>
          <a:p>
            <a:pPr marL="342900" indent="-342900" algn="just">
              <a:buClrTx/>
              <a:buFont typeface="Arial" panose="020B0604020202020204" pitchFamily="34" charset="0"/>
              <a:buChar char="•"/>
            </a:pPr>
            <a:r>
              <a:rPr lang="en-US" sz="2200" dirty="0"/>
              <a:t>Footnote 28 – Information about the restatement in FY2023 due to the adoption of GASB 87.</a:t>
            </a:r>
          </a:p>
        </p:txBody>
      </p:sp>
    </p:spTree>
    <p:extLst>
      <p:ext uri="{BB962C8B-B14F-4D97-AF65-F5344CB8AC3E}">
        <p14:creationId xmlns:p14="http://schemas.microsoft.com/office/powerpoint/2010/main" val="33713440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AD3F6-6ED0-DEC7-860D-6747C187A288}"/>
              </a:ext>
            </a:extLst>
          </p:cNvPr>
          <p:cNvSpPr txBox="1">
            <a:spLocks/>
          </p:cNvSpPr>
          <p:nvPr/>
        </p:nvSpPr>
        <p:spPr>
          <a:xfrm>
            <a:off x="667406" y="357352"/>
            <a:ext cx="10925504" cy="1143000"/>
          </a:xfrm>
          <a:prstGeom prst="rect">
            <a:avLst/>
          </a:prstGeom>
        </p:spPr>
        <p:txBody>
          <a:bodyPr>
            <a:normAutofit/>
          </a:bodyPr>
          <a:lstStyle>
            <a:lvl1pPr algn="l" defTabSz="914400" rtl="0" eaLnBrk="1" latinLnBrk="0" hangingPunct="1">
              <a:lnSpc>
                <a:spcPct val="90000"/>
              </a:lnSpc>
              <a:spcBef>
                <a:spcPct val="0"/>
              </a:spcBef>
              <a:buNone/>
              <a:defRPr sz="4700" kern="1200" spc="-50" baseline="0">
                <a:solidFill>
                  <a:schemeClr val="tx1">
                    <a:lumMod val="75000"/>
                    <a:lumOff val="25000"/>
                  </a:schemeClr>
                </a:solidFill>
                <a:latin typeface="+mj-lt"/>
                <a:ea typeface="+mj-ea"/>
                <a:cs typeface="+mj-cs"/>
              </a:defRPr>
            </a:lvl1pPr>
          </a:lstStyle>
          <a:p>
            <a:pPr algn="ctr"/>
            <a:r>
              <a:rPr lang="en-US" dirty="0"/>
              <a:t>Upcoming Pronouncements</a:t>
            </a:r>
            <a:br>
              <a:rPr lang="en-US" sz="2000" dirty="0"/>
            </a:br>
            <a:br>
              <a:rPr lang="en-US" sz="1000" b="1" dirty="0"/>
            </a:br>
            <a:endParaRPr lang="en-US" sz="1000" b="1" dirty="0"/>
          </a:p>
        </p:txBody>
      </p:sp>
      <p:sp>
        <p:nvSpPr>
          <p:cNvPr id="3" name="Content Placeholder 2">
            <a:extLst>
              <a:ext uri="{FF2B5EF4-FFF2-40B4-BE49-F238E27FC236}">
                <a16:creationId xmlns:a16="http://schemas.microsoft.com/office/drawing/2014/main" id="{2B397422-97F1-EBCE-9144-A16E0D53ECC4}"/>
              </a:ext>
            </a:extLst>
          </p:cNvPr>
          <p:cNvSpPr txBox="1">
            <a:spLocks/>
          </p:cNvSpPr>
          <p:nvPr/>
        </p:nvSpPr>
        <p:spPr>
          <a:xfrm>
            <a:off x="599090" y="1267119"/>
            <a:ext cx="10838794" cy="4648200"/>
          </a:xfrm>
          <a:prstGeom prst="rect">
            <a:avLst/>
          </a:prstGeom>
        </p:spPr>
        <p:txBody>
          <a:bodyPr>
            <a:normAutofit/>
          </a:bodyPr>
          <a:lst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1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1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1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1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342900" indent="-342900" algn="just">
              <a:buClrTx/>
              <a:buFont typeface="Arial" panose="020B0604020202020204" pitchFamily="34" charset="0"/>
              <a:buChar char="•"/>
            </a:pPr>
            <a:endParaRPr lang="en-US" sz="2200" dirty="0"/>
          </a:p>
          <a:p>
            <a:pPr marL="342900" indent="-342900" algn="just">
              <a:buClrTx/>
              <a:buFont typeface="Arial" panose="020B0604020202020204" pitchFamily="34" charset="0"/>
              <a:buChar char="•"/>
            </a:pPr>
            <a:r>
              <a:rPr lang="en-US" sz="2200" dirty="0"/>
              <a:t>GASB Statement No. 101, Compensated Absences</a:t>
            </a:r>
          </a:p>
          <a:p>
            <a:pPr marL="635508" lvl="1" indent="-342900" algn="just">
              <a:buFont typeface="Arial" panose="020B0604020202020204" pitchFamily="34" charset="0"/>
              <a:buChar char="•"/>
            </a:pPr>
            <a:endParaRPr lang="en-US" sz="2000" dirty="0"/>
          </a:p>
          <a:p>
            <a:pPr marL="635508" lvl="1" indent="-342900" algn="just">
              <a:buFont typeface="Arial" panose="020B0604020202020204" pitchFamily="34" charset="0"/>
              <a:buChar char="•"/>
            </a:pPr>
            <a:r>
              <a:rPr lang="en-US" sz="2000" dirty="0"/>
              <a:t>Effective for periods beginning after December 15, 2023 (FSU fiscal 2025)</a:t>
            </a:r>
          </a:p>
          <a:p>
            <a:pPr marL="635508" lvl="1" indent="-342900" algn="just">
              <a:buFont typeface="Arial" panose="020B0604020202020204" pitchFamily="34" charset="0"/>
              <a:buChar char="•"/>
            </a:pPr>
            <a:r>
              <a:rPr lang="en-US" sz="2000" dirty="0"/>
              <a:t>Updates recognition and measurement guidance for compensated absences, aligning such guidance under a unified model and by amending certain previously required disclosures</a:t>
            </a:r>
          </a:p>
        </p:txBody>
      </p:sp>
    </p:spTree>
    <p:extLst>
      <p:ext uri="{BB962C8B-B14F-4D97-AF65-F5344CB8AC3E}">
        <p14:creationId xmlns:p14="http://schemas.microsoft.com/office/powerpoint/2010/main" val="19014566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4F6A1F0-613B-7D4C-14F9-2600F33EBB96}"/>
              </a:ext>
            </a:extLst>
          </p:cNvPr>
          <p:cNvSpPr txBox="1"/>
          <p:nvPr/>
        </p:nvSpPr>
        <p:spPr>
          <a:xfrm>
            <a:off x="1405260" y="2690336"/>
            <a:ext cx="9381479" cy="738664"/>
          </a:xfrm>
          <a:prstGeom prst="rect">
            <a:avLst/>
          </a:prstGeom>
          <a:noFill/>
        </p:spPr>
        <p:txBody>
          <a:bodyPr wrap="none" rtlCol="0">
            <a:spAutoFit/>
          </a:bodyPr>
          <a:lstStyle/>
          <a:p>
            <a:r>
              <a:rPr lang="en-US" sz="4200" dirty="0"/>
              <a:t>Fitchburg State University Foundation</a:t>
            </a:r>
          </a:p>
        </p:txBody>
      </p:sp>
    </p:spTree>
    <p:extLst>
      <p:ext uri="{BB962C8B-B14F-4D97-AF65-F5344CB8AC3E}">
        <p14:creationId xmlns:p14="http://schemas.microsoft.com/office/powerpoint/2010/main" val="25986799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AD3F6-6ED0-DEC7-860D-6747C187A288}"/>
              </a:ext>
            </a:extLst>
          </p:cNvPr>
          <p:cNvSpPr txBox="1">
            <a:spLocks/>
          </p:cNvSpPr>
          <p:nvPr/>
        </p:nvSpPr>
        <p:spPr>
          <a:xfrm>
            <a:off x="667406" y="357352"/>
            <a:ext cx="10925504" cy="1143000"/>
          </a:xfrm>
          <a:prstGeom prst="rect">
            <a:avLst/>
          </a:prstGeom>
        </p:spPr>
        <p:txBody>
          <a:bodyPr>
            <a:normAutofit fontScale="85000" lnSpcReduction="10000"/>
          </a:bodyPr>
          <a:lstStyle>
            <a:lvl1pPr algn="l" defTabSz="914400" rtl="0" eaLnBrk="1" latinLnBrk="0" hangingPunct="1">
              <a:lnSpc>
                <a:spcPct val="90000"/>
              </a:lnSpc>
              <a:spcBef>
                <a:spcPct val="0"/>
              </a:spcBef>
              <a:buNone/>
              <a:defRPr sz="4700" kern="1200" spc="-50" baseline="0">
                <a:solidFill>
                  <a:schemeClr val="tx1">
                    <a:lumMod val="75000"/>
                    <a:lumOff val="25000"/>
                  </a:schemeClr>
                </a:solidFill>
                <a:latin typeface="+mj-lt"/>
                <a:ea typeface="+mj-ea"/>
                <a:cs typeface="+mj-cs"/>
              </a:defRPr>
            </a:lvl1pPr>
          </a:lstStyle>
          <a:p>
            <a:pPr algn="ctr"/>
            <a:r>
              <a:rPr lang="en-US" dirty="0"/>
              <a:t>Consolidated Statements of Financial Position</a:t>
            </a:r>
            <a:br>
              <a:rPr lang="en-US" sz="2000" dirty="0"/>
            </a:br>
            <a:br>
              <a:rPr lang="en-US" sz="1000" b="1" dirty="0"/>
            </a:br>
            <a:endParaRPr lang="en-US" sz="1000" b="1" dirty="0"/>
          </a:p>
        </p:txBody>
      </p:sp>
      <p:sp>
        <p:nvSpPr>
          <p:cNvPr id="3" name="Content Placeholder 2">
            <a:extLst>
              <a:ext uri="{FF2B5EF4-FFF2-40B4-BE49-F238E27FC236}">
                <a16:creationId xmlns:a16="http://schemas.microsoft.com/office/drawing/2014/main" id="{2B397422-97F1-EBCE-9144-A16E0D53ECC4}"/>
              </a:ext>
            </a:extLst>
          </p:cNvPr>
          <p:cNvSpPr txBox="1">
            <a:spLocks/>
          </p:cNvSpPr>
          <p:nvPr/>
        </p:nvSpPr>
        <p:spPr>
          <a:xfrm>
            <a:off x="685800" y="1295400"/>
            <a:ext cx="10838794" cy="4648200"/>
          </a:xfrm>
          <a:prstGeom prst="rect">
            <a:avLst/>
          </a:prstGeom>
        </p:spPr>
        <p:txBody>
          <a:bodyPr>
            <a:normAutofit lnSpcReduction="10000"/>
          </a:bodyPr>
          <a:lst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1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1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1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1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342900" indent="-342900" algn="just">
              <a:buClrTx/>
              <a:buFont typeface="Arial" panose="020B0604020202020204" pitchFamily="34" charset="0"/>
              <a:buChar char="•"/>
            </a:pPr>
            <a:r>
              <a:rPr lang="en-US" sz="2200" dirty="0"/>
              <a:t>Investments increased by approximately $2.5 million, primarily due to market unrealized market appreciation of $1.6 million during the year.</a:t>
            </a:r>
          </a:p>
          <a:p>
            <a:pPr marL="342900" indent="-342900" algn="just">
              <a:buClrTx/>
              <a:buFont typeface="Arial" panose="020B0604020202020204" pitchFamily="34" charset="0"/>
              <a:buChar char="•"/>
            </a:pPr>
            <a:r>
              <a:rPr lang="en-US" sz="2200" dirty="0"/>
              <a:t>Contributions receivable of $1.5m mostly current including the Massachusetts Endowment Incentive Program and two large bequests.</a:t>
            </a:r>
          </a:p>
          <a:p>
            <a:pPr marL="342900" indent="-342900" algn="just">
              <a:buClrTx/>
              <a:buFont typeface="Arial" panose="020B0604020202020204" pitchFamily="34" charset="0"/>
              <a:buChar char="•"/>
            </a:pPr>
            <a:r>
              <a:rPr lang="en-US" sz="2200" dirty="0"/>
              <a:t>Property and equipment increased by approximately $166 thousand, primarily due two property acquisitions (9 Ross Street and 227-229 Highland Avenue), offset by 188 thousand of depreciation.</a:t>
            </a:r>
            <a:endParaRPr lang="en-US" sz="2200" dirty="0">
              <a:highlight>
                <a:srgbClr val="FFFF00"/>
              </a:highlight>
            </a:endParaRPr>
          </a:p>
          <a:p>
            <a:pPr marL="342900" indent="-342900" algn="just">
              <a:buClrTx/>
              <a:buFont typeface="Arial" panose="020B0604020202020204" pitchFamily="34" charset="0"/>
              <a:buChar char="•"/>
            </a:pPr>
            <a:r>
              <a:rPr lang="en-US" sz="2200" dirty="0"/>
              <a:t>Liabilities increased by approximately $600 thousand primarily due to $500 thousand of affiliate payables and a line of credit draw of $125 thousand to fund a property purchase.</a:t>
            </a:r>
          </a:p>
          <a:p>
            <a:pPr marL="342900" indent="-342900" algn="just">
              <a:buClrTx/>
              <a:buFont typeface="Arial" panose="020B0604020202020204" pitchFamily="34" charset="0"/>
              <a:buChar char="•"/>
            </a:pPr>
            <a:r>
              <a:rPr lang="en-US" sz="2200" dirty="0"/>
              <a:t>Net assets increased by approximately $4.5 million during the year.</a:t>
            </a:r>
          </a:p>
          <a:p>
            <a:endParaRPr lang="en-US" sz="2200" dirty="0"/>
          </a:p>
        </p:txBody>
      </p:sp>
    </p:spTree>
    <p:extLst>
      <p:ext uri="{BB962C8B-B14F-4D97-AF65-F5344CB8AC3E}">
        <p14:creationId xmlns:p14="http://schemas.microsoft.com/office/powerpoint/2010/main" val="27681165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72FC0-D975-069A-D51F-3C37C67281DD}"/>
              </a:ext>
            </a:extLst>
          </p:cNvPr>
          <p:cNvSpPr txBox="1">
            <a:spLocks/>
          </p:cNvSpPr>
          <p:nvPr/>
        </p:nvSpPr>
        <p:spPr>
          <a:xfrm>
            <a:off x="667406" y="357352"/>
            <a:ext cx="10925504" cy="1143000"/>
          </a:xfrm>
          <a:prstGeom prst="rect">
            <a:avLst/>
          </a:prstGeom>
        </p:spPr>
        <p:txBody>
          <a:bodyPr>
            <a:normAutofit/>
          </a:bodyPr>
          <a:lstStyle>
            <a:lvl1pPr algn="l" defTabSz="914400" rtl="0" eaLnBrk="1" latinLnBrk="0" hangingPunct="1">
              <a:lnSpc>
                <a:spcPct val="90000"/>
              </a:lnSpc>
              <a:spcBef>
                <a:spcPct val="0"/>
              </a:spcBef>
              <a:buNone/>
              <a:defRPr sz="4700" kern="1200" spc="-50" baseline="0">
                <a:solidFill>
                  <a:schemeClr val="tx1">
                    <a:lumMod val="75000"/>
                    <a:lumOff val="25000"/>
                  </a:schemeClr>
                </a:solidFill>
                <a:latin typeface="+mj-lt"/>
                <a:ea typeface="+mj-ea"/>
                <a:cs typeface="+mj-cs"/>
              </a:defRPr>
            </a:lvl1pPr>
          </a:lstStyle>
          <a:p>
            <a:pPr algn="ctr"/>
            <a:r>
              <a:rPr lang="en-US" sz="4000" dirty="0"/>
              <a:t>Consolidated Statements of Activities</a:t>
            </a:r>
            <a:br>
              <a:rPr lang="en-US" sz="2000" dirty="0"/>
            </a:br>
            <a:br>
              <a:rPr lang="en-US" sz="1000" b="1" dirty="0"/>
            </a:br>
            <a:endParaRPr lang="en-US" sz="1000" b="1" dirty="0"/>
          </a:p>
        </p:txBody>
      </p:sp>
      <p:sp>
        <p:nvSpPr>
          <p:cNvPr id="3" name="Content Placeholder 2">
            <a:extLst>
              <a:ext uri="{FF2B5EF4-FFF2-40B4-BE49-F238E27FC236}">
                <a16:creationId xmlns:a16="http://schemas.microsoft.com/office/drawing/2014/main" id="{677E0E54-99D2-ED16-5263-C767F6A30007}"/>
              </a:ext>
            </a:extLst>
          </p:cNvPr>
          <p:cNvSpPr txBox="1">
            <a:spLocks/>
          </p:cNvSpPr>
          <p:nvPr/>
        </p:nvSpPr>
        <p:spPr>
          <a:xfrm>
            <a:off x="990600" y="1600201"/>
            <a:ext cx="10602310" cy="4038600"/>
          </a:xfrm>
          <a:prstGeom prst="rect">
            <a:avLst/>
          </a:prstGeom>
        </p:spPr>
        <p:txBody>
          <a:bodyPr>
            <a:normAutofit lnSpcReduction="10000"/>
          </a:bodyPr>
          <a:lst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1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1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1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1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342900" indent="-342900" algn="just">
              <a:buClr>
                <a:schemeClr val="tx1"/>
              </a:buClr>
              <a:buFont typeface="Arial" panose="020B0604020202020204" pitchFamily="34" charset="0"/>
              <a:buChar char="•"/>
            </a:pPr>
            <a:r>
              <a:rPr lang="en-US" sz="2200" dirty="0"/>
              <a:t>Program revenues (excluding contributed services) increased $2.2 million.</a:t>
            </a:r>
          </a:p>
          <a:p>
            <a:pPr marL="342900" indent="-342900" algn="just">
              <a:buClr>
                <a:schemeClr val="tx1"/>
              </a:buClr>
              <a:buFont typeface="Arial" panose="020B0604020202020204" pitchFamily="34" charset="0"/>
              <a:buChar char="•"/>
            </a:pPr>
            <a:r>
              <a:rPr lang="en-US" sz="2200" dirty="0"/>
              <a:t>Gifts and donations increased by $342 thousand with large bequests</a:t>
            </a:r>
          </a:p>
          <a:p>
            <a:pPr marL="342900" indent="-342900" algn="just">
              <a:buClr>
                <a:schemeClr val="tx1"/>
              </a:buClr>
              <a:buFont typeface="Arial" panose="020B0604020202020204" pitchFamily="34" charset="0"/>
              <a:buChar char="•"/>
            </a:pPr>
            <a:r>
              <a:rPr lang="en-US" sz="2200" dirty="0"/>
              <a:t>Grant income increased by $1.9m due to Massachusetts Endowment Incentive Program and UPP Grant.</a:t>
            </a:r>
          </a:p>
          <a:p>
            <a:pPr marL="342900" indent="-342900" algn="just">
              <a:buClr>
                <a:schemeClr val="tx1"/>
              </a:buClr>
              <a:buFont typeface="Arial" panose="020B0604020202020204" pitchFamily="34" charset="0"/>
              <a:buChar char="•"/>
            </a:pPr>
            <a:r>
              <a:rPr lang="en-US" sz="2200" dirty="0"/>
              <a:t>Net investment gains noted of $2.5 million, consistent with observed market activity during the current fiscal year.</a:t>
            </a:r>
          </a:p>
          <a:p>
            <a:pPr marL="342900" indent="-342900" algn="just">
              <a:buClr>
                <a:schemeClr val="tx1"/>
              </a:buClr>
              <a:buFont typeface="Arial" panose="020B0604020202020204" pitchFamily="34" charset="0"/>
              <a:buChar char="•"/>
            </a:pPr>
            <a:r>
              <a:rPr lang="en-US" sz="2200" dirty="0"/>
              <a:t>Program expenses increasing $1 million, with noted increases in awards and grants to FSU ($556 thousand) and equipment and maintenance ($400 thousand). </a:t>
            </a:r>
          </a:p>
        </p:txBody>
      </p:sp>
    </p:spTree>
    <p:extLst>
      <p:ext uri="{BB962C8B-B14F-4D97-AF65-F5344CB8AC3E}">
        <p14:creationId xmlns:p14="http://schemas.microsoft.com/office/powerpoint/2010/main" val="2788435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D3785-49BF-7648-BA39-6E28B65B15DF}"/>
              </a:ext>
            </a:extLst>
          </p:cNvPr>
          <p:cNvSpPr txBox="1">
            <a:spLocks/>
          </p:cNvSpPr>
          <p:nvPr/>
        </p:nvSpPr>
        <p:spPr>
          <a:xfrm>
            <a:off x="667406" y="357352"/>
            <a:ext cx="10925504" cy="1143000"/>
          </a:xfrm>
          <a:prstGeom prst="rect">
            <a:avLst/>
          </a:prstGeom>
        </p:spPr>
        <p:txBody>
          <a:bodyPr>
            <a:normAutofit/>
          </a:bodyPr>
          <a:lstStyle>
            <a:lvl1pPr algn="l" defTabSz="914400" rtl="0" eaLnBrk="1" latinLnBrk="0" hangingPunct="1">
              <a:lnSpc>
                <a:spcPct val="90000"/>
              </a:lnSpc>
              <a:spcBef>
                <a:spcPct val="0"/>
              </a:spcBef>
              <a:buNone/>
              <a:defRPr sz="4700" kern="1200" spc="-50" baseline="0">
                <a:solidFill>
                  <a:schemeClr val="tx1">
                    <a:lumMod val="75000"/>
                    <a:lumOff val="25000"/>
                  </a:schemeClr>
                </a:solidFill>
                <a:latin typeface="+mj-lt"/>
                <a:ea typeface="+mj-ea"/>
                <a:cs typeface="+mj-cs"/>
              </a:defRPr>
            </a:lvl1pPr>
          </a:lstStyle>
          <a:p>
            <a:pPr algn="ctr"/>
            <a:r>
              <a:rPr lang="en-US" sz="4000" dirty="0"/>
              <a:t>Footnotes &amp; Disclosures</a:t>
            </a:r>
            <a:br>
              <a:rPr lang="en-US" sz="2000" dirty="0"/>
            </a:br>
            <a:br>
              <a:rPr lang="en-US" sz="1000" b="1" dirty="0"/>
            </a:br>
            <a:endParaRPr lang="en-US" sz="1000" b="1" dirty="0"/>
          </a:p>
        </p:txBody>
      </p:sp>
      <p:sp>
        <p:nvSpPr>
          <p:cNvPr id="3" name="Content Placeholder 2">
            <a:extLst>
              <a:ext uri="{FF2B5EF4-FFF2-40B4-BE49-F238E27FC236}">
                <a16:creationId xmlns:a16="http://schemas.microsoft.com/office/drawing/2014/main" id="{E63E28E4-2894-8FF2-2267-26EC3C19C7E9}"/>
              </a:ext>
            </a:extLst>
          </p:cNvPr>
          <p:cNvSpPr txBox="1">
            <a:spLocks/>
          </p:cNvSpPr>
          <p:nvPr/>
        </p:nvSpPr>
        <p:spPr>
          <a:xfrm>
            <a:off x="533400" y="1447800"/>
            <a:ext cx="11059510" cy="4343400"/>
          </a:xfrm>
          <a:prstGeom prst="rect">
            <a:avLst/>
          </a:prstGeom>
        </p:spPr>
        <p:txBody>
          <a:bodyPr>
            <a:normAutofit fontScale="62500" lnSpcReduction="20000"/>
          </a:bodyPr>
          <a:lst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1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1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1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1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342900" indent="-342900" algn="just">
              <a:buFont typeface="Arial" panose="020B0604020202020204" pitchFamily="34" charset="0"/>
              <a:buChar char="•"/>
            </a:pPr>
            <a:r>
              <a:rPr lang="en-US" sz="2200" dirty="0"/>
              <a:t>Adoption of ASC 842 (Leases) – </a:t>
            </a:r>
          </a:p>
          <a:p>
            <a:pPr marL="738187" lvl="1" indent="-342900" algn="just">
              <a:spcBef>
                <a:spcPts val="600"/>
              </a:spcBef>
              <a:buFont typeface="Courier New" panose="02070309020205020404" pitchFamily="49" charset="0"/>
              <a:buChar char="o"/>
            </a:pPr>
            <a:r>
              <a:rPr lang="en-US" sz="2000" dirty="0"/>
              <a:t>No significant financial impact on the Foundation</a:t>
            </a:r>
          </a:p>
          <a:p>
            <a:pPr marL="738187" lvl="1" indent="-342900" algn="just">
              <a:buSzPct val="92000"/>
              <a:buFont typeface="Courier New" panose="02070309020205020404" pitchFamily="49" charset="0"/>
              <a:buChar char="o"/>
            </a:pPr>
            <a:r>
              <a:rPr lang="en-US" sz="2000" dirty="0"/>
              <a:t>Add disclosures to  footnote 2 (summary of significant accounting policies) for lessee and lessor arrangements.</a:t>
            </a:r>
          </a:p>
          <a:p>
            <a:pPr marL="342900" indent="-342900" algn="just">
              <a:buFont typeface="Arial" panose="020B0604020202020204" pitchFamily="34" charset="0"/>
              <a:buChar char="•"/>
            </a:pPr>
            <a:r>
              <a:rPr lang="en-US" sz="2200" dirty="0"/>
              <a:t>Footnotes 3 (Cash and Equivalents):</a:t>
            </a:r>
          </a:p>
          <a:p>
            <a:pPr lvl="2" algn="just">
              <a:spcBef>
                <a:spcPts val="600"/>
              </a:spcBef>
            </a:pPr>
            <a:r>
              <a:rPr lang="en-US" sz="2000" dirty="0"/>
              <a:t>Cash and cash equivalents of approximately $2.1 million is represented primarily by money market and checking funds invested with a number of financial institutions.</a:t>
            </a:r>
          </a:p>
          <a:p>
            <a:pPr marL="342900" indent="-342900" algn="just">
              <a:buFont typeface="Arial" panose="020B0604020202020204" pitchFamily="34" charset="0"/>
              <a:buChar char="•"/>
            </a:pPr>
            <a:r>
              <a:rPr lang="en-US" sz="2200" dirty="0"/>
              <a:t>Footnote 5 (Investments)</a:t>
            </a:r>
          </a:p>
          <a:p>
            <a:pPr marL="573088" lvl="1" indent="-176213" algn="just">
              <a:spcBef>
                <a:spcPts val="600"/>
              </a:spcBef>
              <a:buSzPct val="50000"/>
              <a:buFont typeface="Courier New" panose="02070309020205020404" pitchFamily="49" charset="0"/>
              <a:buChar char="o"/>
            </a:pPr>
            <a:r>
              <a:rPr lang="en-US" sz="2200" dirty="0"/>
              <a:t>Investments at $25.6 million and $23.1 million at June 30, 2023 and 2022, respectively.  The portfolio includes the Foundation’s Board Designated and Donor restricted Endowment of $21.9 million at June 30, 2022. </a:t>
            </a:r>
          </a:p>
          <a:p>
            <a:pPr marL="573088" lvl="1" indent="-176213" algn="just">
              <a:spcBef>
                <a:spcPts val="600"/>
              </a:spcBef>
              <a:buSzPct val="50000"/>
              <a:buFont typeface="Courier New" panose="02070309020205020404" pitchFamily="49" charset="0"/>
              <a:buChar char="o"/>
            </a:pPr>
            <a:r>
              <a:rPr lang="en-US" sz="2200" dirty="0"/>
              <a:t>Investments held by Eaton Vance collateralize the Foundation’s Line of Credit (see footnote 11) and  investments held by Enterprise collateralize the Supporting Organization’s Enterprise Bank &amp; Trust Company loan (see footnote 13).</a:t>
            </a:r>
          </a:p>
          <a:p>
            <a:pPr marL="342900" indent="-342900" algn="just">
              <a:buFont typeface="Arial" panose="020B0604020202020204" pitchFamily="34" charset="0"/>
              <a:buChar char="•"/>
            </a:pPr>
            <a:r>
              <a:rPr lang="en-US" sz="2200" dirty="0"/>
              <a:t>Footnotes 11, 12 and 13 (Lines of credit and other debt):</a:t>
            </a:r>
          </a:p>
          <a:p>
            <a:pPr marL="573088" lvl="1" indent="-176213" algn="just">
              <a:spcBef>
                <a:spcPts val="600"/>
              </a:spcBef>
              <a:buSzPct val="50000"/>
              <a:buFont typeface="Courier New" panose="02070309020205020404" pitchFamily="49" charset="0"/>
              <a:buChar char="o"/>
            </a:pPr>
            <a:r>
              <a:rPr lang="en-US" sz="2000" dirty="0"/>
              <a:t>Noted an outstanding balance of $125 thousand on lines of credit at June 30, 2023. </a:t>
            </a:r>
          </a:p>
          <a:p>
            <a:pPr marL="573088" lvl="1" indent="-176213" algn="just">
              <a:spcBef>
                <a:spcPts val="600"/>
              </a:spcBef>
              <a:buSzPct val="50000"/>
              <a:buFont typeface="Courier New" panose="02070309020205020404" pitchFamily="49" charset="0"/>
              <a:buChar char="o"/>
            </a:pPr>
            <a:r>
              <a:rPr lang="en-US" sz="2000" dirty="0"/>
              <a:t>Mortgages and other bank notes payable are being paid down as scheduled.  No major financing obligations taken on during FY 2023.</a:t>
            </a:r>
          </a:p>
          <a:p>
            <a:endParaRPr lang="en-US" sz="2200" dirty="0"/>
          </a:p>
        </p:txBody>
      </p:sp>
    </p:spTree>
    <p:extLst>
      <p:ext uri="{BB962C8B-B14F-4D97-AF65-F5344CB8AC3E}">
        <p14:creationId xmlns:p14="http://schemas.microsoft.com/office/powerpoint/2010/main" val="20682608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7540926-C5B8-6B46-C7C4-49054DB41140}"/>
              </a:ext>
            </a:extLst>
          </p:cNvPr>
          <p:cNvSpPr txBox="1">
            <a:spLocks/>
          </p:cNvSpPr>
          <p:nvPr/>
        </p:nvSpPr>
        <p:spPr>
          <a:xfrm>
            <a:off x="457200" y="228601"/>
            <a:ext cx="11125200" cy="1219199"/>
          </a:xfrm>
          <a:prstGeom prst="rect">
            <a:avLst/>
          </a:prstGeom>
        </p:spPr>
        <p:txBody>
          <a:bodyPr/>
          <a:lstStyle>
            <a:lvl1pPr algn="l" defTabSz="914400" rtl="0" eaLnBrk="1" latinLnBrk="0" hangingPunct="1">
              <a:lnSpc>
                <a:spcPct val="90000"/>
              </a:lnSpc>
              <a:spcBef>
                <a:spcPct val="0"/>
              </a:spcBef>
              <a:buNone/>
              <a:defRPr sz="4700" kern="1200" spc="-50" baseline="0">
                <a:solidFill>
                  <a:schemeClr val="tx1">
                    <a:lumMod val="75000"/>
                    <a:lumOff val="25000"/>
                  </a:schemeClr>
                </a:solidFill>
                <a:latin typeface="+mj-lt"/>
                <a:ea typeface="+mj-ea"/>
                <a:cs typeface="+mj-cs"/>
              </a:defRPr>
            </a:lvl1pPr>
          </a:lstStyle>
          <a:p>
            <a:pPr algn="ctr"/>
            <a:r>
              <a:rPr lang="en-US" dirty="0"/>
              <a:t>Introductions</a:t>
            </a:r>
          </a:p>
        </p:txBody>
      </p:sp>
      <p:sp>
        <p:nvSpPr>
          <p:cNvPr id="5" name="Content Placeholder 2">
            <a:extLst>
              <a:ext uri="{FF2B5EF4-FFF2-40B4-BE49-F238E27FC236}">
                <a16:creationId xmlns:a16="http://schemas.microsoft.com/office/drawing/2014/main" id="{14B52B59-B868-4604-35E5-3ACB0DF674A0}"/>
              </a:ext>
            </a:extLst>
          </p:cNvPr>
          <p:cNvSpPr txBox="1">
            <a:spLocks/>
          </p:cNvSpPr>
          <p:nvPr/>
        </p:nvSpPr>
        <p:spPr>
          <a:xfrm>
            <a:off x="762000" y="1752600"/>
            <a:ext cx="7391400" cy="3276600"/>
          </a:xfrm>
          <a:prstGeom prst="rect">
            <a:avLst/>
          </a:prstGeom>
        </p:spPr>
        <p:txBody>
          <a:bodyPr>
            <a:normAutofit/>
          </a:bodyPr>
          <a:lst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1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1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1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1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285750" indent="-285750">
              <a:buClrTx/>
              <a:buFont typeface="Arial" panose="020B0604020202020204" pitchFamily="34" charset="0"/>
              <a:buChar char="•"/>
            </a:pPr>
            <a:r>
              <a:rPr lang="en-US" dirty="0"/>
              <a:t>Jim Johnston, Partner </a:t>
            </a:r>
          </a:p>
          <a:p>
            <a:pPr marL="285750" indent="-285750">
              <a:buClr>
                <a:schemeClr val="tx1"/>
              </a:buClr>
              <a:buFont typeface="Arial" panose="020B0604020202020204" pitchFamily="34" charset="0"/>
              <a:buChar char="•"/>
            </a:pPr>
            <a:r>
              <a:rPr lang="en-US" dirty="0"/>
              <a:t>Laura Pizzimenti, Partner</a:t>
            </a:r>
          </a:p>
          <a:p>
            <a:endParaRPr lang="en-US" dirty="0"/>
          </a:p>
        </p:txBody>
      </p:sp>
    </p:spTree>
    <p:extLst>
      <p:ext uri="{BB962C8B-B14F-4D97-AF65-F5344CB8AC3E}">
        <p14:creationId xmlns:p14="http://schemas.microsoft.com/office/powerpoint/2010/main" val="379371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AD3F6-6ED0-DEC7-860D-6747C187A288}"/>
              </a:ext>
            </a:extLst>
          </p:cNvPr>
          <p:cNvSpPr txBox="1">
            <a:spLocks/>
          </p:cNvSpPr>
          <p:nvPr/>
        </p:nvSpPr>
        <p:spPr>
          <a:xfrm>
            <a:off x="667406" y="357352"/>
            <a:ext cx="10925504" cy="1143000"/>
          </a:xfrm>
          <a:prstGeom prst="rect">
            <a:avLst/>
          </a:prstGeom>
        </p:spPr>
        <p:txBody>
          <a:bodyPr>
            <a:normAutofit/>
          </a:bodyPr>
          <a:lstStyle>
            <a:lvl1pPr algn="l" defTabSz="914400" rtl="0" eaLnBrk="1" latinLnBrk="0" hangingPunct="1">
              <a:lnSpc>
                <a:spcPct val="90000"/>
              </a:lnSpc>
              <a:spcBef>
                <a:spcPct val="0"/>
              </a:spcBef>
              <a:buNone/>
              <a:defRPr sz="4700" kern="1200" spc="-50" baseline="0">
                <a:solidFill>
                  <a:schemeClr val="tx1">
                    <a:lumMod val="75000"/>
                    <a:lumOff val="25000"/>
                  </a:schemeClr>
                </a:solidFill>
                <a:latin typeface="+mj-lt"/>
                <a:ea typeface="+mj-ea"/>
                <a:cs typeface="+mj-cs"/>
              </a:defRPr>
            </a:lvl1pPr>
          </a:lstStyle>
          <a:p>
            <a:pPr algn="ctr"/>
            <a:r>
              <a:rPr lang="en-US" dirty="0"/>
              <a:t>2023 Audit Results</a:t>
            </a:r>
            <a:br>
              <a:rPr lang="en-US" sz="2000" dirty="0"/>
            </a:br>
            <a:br>
              <a:rPr lang="en-US" sz="1000" b="1" dirty="0"/>
            </a:br>
            <a:endParaRPr lang="en-US" sz="1000" b="1" dirty="0"/>
          </a:p>
        </p:txBody>
      </p:sp>
      <p:sp>
        <p:nvSpPr>
          <p:cNvPr id="3" name="Content Placeholder 2">
            <a:extLst>
              <a:ext uri="{FF2B5EF4-FFF2-40B4-BE49-F238E27FC236}">
                <a16:creationId xmlns:a16="http://schemas.microsoft.com/office/drawing/2014/main" id="{2B397422-97F1-EBCE-9144-A16E0D53ECC4}"/>
              </a:ext>
            </a:extLst>
          </p:cNvPr>
          <p:cNvSpPr txBox="1">
            <a:spLocks/>
          </p:cNvSpPr>
          <p:nvPr/>
        </p:nvSpPr>
        <p:spPr>
          <a:xfrm>
            <a:off x="685800" y="1295400"/>
            <a:ext cx="10838794" cy="4648200"/>
          </a:xfrm>
          <a:prstGeom prst="rect">
            <a:avLst/>
          </a:prstGeom>
        </p:spPr>
        <p:txBody>
          <a:bodyPr>
            <a:normAutofit/>
          </a:bodyPr>
          <a:lst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1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1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1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1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342900" indent="-342900" algn="just">
              <a:buClrTx/>
              <a:buFont typeface="Arial" panose="020B0604020202020204" pitchFamily="34" charset="0"/>
              <a:buChar char="•"/>
            </a:pPr>
            <a:r>
              <a:rPr lang="en-US" sz="2200" dirty="0"/>
              <a:t>Unmodified opinions for FSU, FSU Foundation, and Supporting Organization</a:t>
            </a:r>
          </a:p>
          <a:p>
            <a:pPr marL="342900" indent="-342900" algn="just">
              <a:buClrTx/>
              <a:buFont typeface="Arial" panose="020B0604020202020204" pitchFamily="34" charset="0"/>
              <a:buChar char="•"/>
            </a:pPr>
            <a:r>
              <a:rPr lang="en-US" sz="2200" dirty="0"/>
              <a:t>Emphasis of matter – Adoption of GASB 96 on FSU</a:t>
            </a:r>
          </a:p>
          <a:p>
            <a:pPr marL="342900" indent="-342900" algn="just">
              <a:buClrTx/>
              <a:buFont typeface="Arial" panose="020B0604020202020204" pitchFamily="34" charset="0"/>
              <a:buChar char="•"/>
            </a:pPr>
            <a:r>
              <a:rPr lang="en-US" sz="2200" dirty="0"/>
              <a:t>Required supplementary information on FSU (unaudited)</a:t>
            </a:r>
          </a:p>
          <a:p>
            <a:pPr marL="635508" lvl="1" indent="-342900" algn="just">
              <a:buFont typeface="Arial" panose="020B0604020202020204" pitchFamily="34" charset="0"/>
              <a:buChar char="•"/>
            </a:pPr>
            <a:r>
              <a:rPr lang="en-US" sz="2200" dirty="0"/>
              <a:t>Management’s Discussion and Analysis</a:t>
            </a:r>
          </a:p>
          <a:p>
            <a:pPr marL="635508" lvl="1" indent="-342900" algn="just">
              <a:buFont typeface="Arial" panose="020B0604020202020204" pitchFamily="34" charset="0"/>
              <a:buChar char="•"/>
            </a:pPr>
            <a:r>
              <a:rPr lang="en-US" sz="2200" dirty="0"/>
              <a:t>GASB 68 (pension) and GASB 75 (OPEB) disclosures</a:t>
            </a:r>
          </a:p>
          <a:p>
            <a:pPr marL="342900" indent="-342900" algn="just">
              <a:buClrTx/>
              <a:buFont typeface="Arial" panose="020B0604020202020204" pitchFamily="34" charset="0"/>
              <a:buChar char="•"/>
            </a:pPr>
            <a:r>
              <a:rPr lang="en-US" sz="2200" dirty="0"/>
              <a:t>Uniform Guidance audit is still in progress though we are not anticipating and findings or issues in Compliance or Internal Controls.</a:t>
            </a:r>
          </a:p>
          <a:p>
            <a:pPr marL="342900" indent="-342900" algn="just">
              <a:buClrTx/>
              <a:buFont typeface="Arial" panose="020B0604020202020204" pitchFamily="34" charset="0"/>
              <a:buChar char="•"/>
            </a:pPr>
            <a:r>
              <a:rPr lang="en-US" sz="2200" dirty="0"/>
              <a:t>Thank you for your patience</a:t>
            </a:r>
          </a:p>
          <a:p>
            <a:endParaRPr lang="en-US" sz="2200" dirty="0"/>
          </a:p>
        </p:txBody>
      </p:sp>
    </p:spTree>
    <p:extLst>
      <p:ext uri="{BB962C8B-B14F-4D97-AF65-F5344CB8AC3E}">
        <p14:creationId xmlns:p14="http://schemas.microsoft.com/office/powerpoint/2010/main" val="33003867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AD3F6-6ED0-DEC7-860D-6747C187A288}"/>
              </a:ext>
            </a:extLst>
          </p:cNvPr>
          <p:cNvSpPr txBox="1">
            <a:spLocks/>
          </p:cNvSpPr>
          <p:nvPr/>
        </p:nvSpPr>
        <p:spPr>
          <a:xfrm>
            <a:off x="667406" y="357352"/>
            <a:ext cx="10925504" cy="1143000"/>
          </a:xfrm>
          <a:prstGeom prst="rect">
            <a:avLst/>
          </a:prstGeom>
        </p:spPr>
        <p:txBody>
          <a:bodyPr>
            <a:normAutofit/>
          </a:bodyPr>
          <a:lstStyle>
            <a:lvl1pPr algn="l" defTabSz="914400" rtl="0" eaLnBrk="1" latinLnBrk="0" hangingPunct="1">
              <a:lnSpc>
                <a:spcPct val="90000"/>
              </a:lnSpc>
              <a:spcBef>
                <a:spcPct val="0"/>
              </a:spcBef>
              <a:buNone/>
              <a:defRPr sz="4700" kern="1200" spc="-50" baseline="0">
                <a:solidFill>
                  <a:schemeClr val="tx1">
                    <a:lumMod val="75000"/>
                    <a:lumOff val="25000"/>
                  </a:schemeClr>
                </a:solidFill>
                <a:latin typeface="+mj-lt"/>
                <a:ea typeface="+mj-ea"/>
                <a:cs typeface="+mj-cs"/>
              </a:defRPr>
            </a:lvl1pPr>
          </a:lstStyle>
          <a:p>
            <a:pPr algn="ctr"/>
            <a:r>
              <a:rPr lang="en-US" dirty="0"/>
              <a:t>2023 Audit Results</a:t>
            </a:r>
            <a:br>
              <a:rPr lang="en-US" sz="2000" dirty="0"/>
            </a:br>
            <a:br>
              <a:rPr lang="en-US" sz="1000" b="1" dirty="0"/>
            </a:br>
            <a:endParaRPr lang="en-US" sz="1000" b="1" dirty="0"/>
          </a:p>
        </p:txBody>
      </p:sp>
      <p:sp>
        <p:nvSpPr>
          <p:cNvPr id="3" name="Content Placeholder 2">
            <a:extLst>
              <a:ext uri="{FF2B5EF4-FFF2-40B4-BE49-F238E27FC236}">
                <a16:creationId xmlns:a16="http://schemas.microsoft.com/office/drawing/2014/main" id="{2B397422-97F1-EBCE-9144-A16E0D53ECC4}"/>
              </a:ext>
            </a:extLst>
          </p:cNvPr>
          <p:cNvSpPr txBox="1">
            <a:spLocks/>
          </p:cNvSpPr>
          <p:nvPr/>
        </p:nvSpPr>
        <p:spPr>
          <a:xfrm>
            <a:off x="685800" y="1295400"/>
            <a:ext cx="10838794" cy="4648200"/>
          </a:xfrm>
          <a:prstGeom prst="rect">
            <a:avLst/>
          </a:prstGeom>
        </p:spPr>
        <p:txBody>
          <a:bodyPr>
            <a:normAutofit/>
          </a:bodyPr>
          <a:lst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1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1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1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1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342900" indent="-342900" algn="just">
              <a:buClrTx/>
              <a:buFont typeface="Arial" panose="020B0604020202020204" pitchFamily="34" charset="0"/>
              <a:buChar char="•"/>
            </a:pPr>
            <a:r>
              <a:rPr lang="en-US" sz="2200" dirty="0"/>
              <a:t>AU-C Section 260 – Communications with those charged with governance (all engagements)</a:t>
            </a:r>
          </a:p>
          <a:p>
            <a:pPr marL="635508" lvl="1" indent="-342900" algn="just">
              <a:spcBef>
                <a:spcPts val="1200"/>
              </a:spcBef>
              <a:buFont typeface="Arial" panose="020B0604020202020204" pitchFamily="34" charset="0"/>
              <a:buChar char="•"/>
            </a:pPr>
            <a:r>
              <a:rPr lang="en-US" sz="2200" dirty="0"/>
              <a:t>Adoption of GASB 96</a:t>
            </a:r>
          </a:p>
          <a:p>
            <a:pPr marL="635508" lvl="1" indent="-342900" algn="just">
              <a:buFont typeface="Arial" panose="020B0604020202020204" pitchFamily="34" charset="0"/>
              <a:buChar char="•"/>
            </a:pPr>
            <a:r>
              <a:rPr lang="en-US" sz="2200" dirty="0"/>
              <a:t>No alternative treatments, significant or unusual transactions noted</a:t>
            </a:r>
          </a:p>
          <a:p>
            <a:pPr marL="635508" lvl="1" indent="-342900" algn="just">
              <a:buFont typeface="Arial" panose="020B0604020202020204" pitchFamily="34" charset="0"/>
              <a:buChar char="•"/>
            </a:pPr>
            <a:r>
              <a:rPr lang="en-US" sz="2200" dirty="0"/>
              <a:t>Accounting Estimates</a:t>
            </a:r>
          </a:p>
          <a:p>
            <a:pPr marL="635508" lvl="1" indent="-342900" algn="just">
              <a:buFont typeface="Arial" panose="020B0604020202020204" pitchFamily="34" charset="0"/>
              <a:buChar char="•"/>
            </a:pPr>
            <a:r>
              <a:rPr lang="en-US" sz="2200" dirty="0"/>
              <a:t>No audit adjustments</a:t>
            </a:r>
          </a:p>
          <a:p>
            <a:pPr marL="635508" lvl="1" indent="-342900" algn="just">
              <a:buFont typeface="Arial" panose="020B0604020202020204" pitchFamily="34" charset="0"/>
              <a:buChar char="•"/>
            </a:pPr>
            <a:r>
              <a:rPr lang="en-US" sz="2200" dirty="0"/>
              <a:t>No disagreements with management</a:t>
            </a:r>
          </a:p>
          <a:p>
            <a:pPr marL="635508" lvl="1" indent="-342900" algn="just">
              <a:buFont typeface="Arial" panose="020B0604020202020204" pitchFamily="34" charset="0"/>
              <a:buChar char="•"/>
            </a:pPr>
            <a:r>
              <a:rPr lang="en-US" sz="2200" dirty="0"/>
              <a:t>No consultations with other accountants</a:t>
            </a:r>
          </a:p>
          <a:p>
            <a:pPr marL="635508" lvl="1" indent="-342900" algn="just">
              <a:buFont typeface="Arial" panose="020B0604020202020204" pitchFamily="34" charset="0"/>
              <a:buChar char="•"/>
            </a:pPr>
            <a:r>
              <a:rPr lang="en-US" sz="2200" dirty="0"/>
              <a:t>Documents containing audited financial statements</a:t>
            </a:r>
          </a:p>
          <a:p>
            <a:endParaRPr lang="en-US" sz="2200" dirty="0"/>
          </a:p>
        </p:txBody>
      </p:sp>
    </p:spTree>
    <p:extLst>
      <p:ext uri="{BB962C8B-B14F-4D97-AF65-F5344CB8AC3E}">
        <p14:creationId xmlns:p14="http://schemas.microsoft.com/office/powerpoint/2010/main" val="2584823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4F6A1F0-613B-7D4C-14F9-2600F33EBB96}"/>
              </a:ext>
            </a:extLst>
          </p:cNvPr>
          <p:cNvSpPr txBox="1"/>
          <p:nvPr/>
        </p:nvSpPr>
        <p:spPr>
          <a:xfrm>
            <a:off x="2873323" y="2690336"/>
            <a:ext cx="6445354" cy="738664"/>
          </a:xfrm>
          <a:prstGeom prst="rect">
            <a:avLst/>
          </a:prstGeom>
          <a:noFill/>
        </p:spPr>
        <p:txBody>
          <a:bodyPr wrap="none" rtlCol="0">
            <a:spAutoFit/>
          </a:bodyPr>
          <a:lstStyle/>
          <a:p>
            <a:r>
              <a:rPr lang="en-US" sz="4200" dirty="0"/>
              <a:t>Fitchburg State University</a:t>
            </a:r>
          </a:p>
        </p:txBody>
      </p:sp>
    </p:spTree>
    <p:extLst>
      <p:ext uri="{BB962C8B-B14F-4D97-AF65-F5344CB8AC3E}">
        <p14:creationId xmlns:p14="http://schemas.microsoft.com/office/powerpoint/2010/main" val="5931551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AD3F6-6ED0-DEC7-860D-6747C187A288}"/>
              </a:ext>
            </a:extLst>
          </p:cNvPr>
          <p:cNvSpPr txBox="1">
            <a:spLocks/>
          </p:cNvSpPr>
          <p:nvPr/>
        </p:nvSpPr>
        <p:spPr>
          <a:xfrm>
            <a:off x="667406" y="357352"/>
            <a:ext cx="10925504" cy="1143000"/>
          </a:xfrm>
          <a:prstGeom prst="rect">
            <a:avLst/>
          </a:prstGeom>
        </p:spPr>
        <p:txBody>
          <a:bodyPr>
            <a:normAutofit/>
          </a:bodyPr>
          <a:lstStyle>
            <a:lvl1pPr algn="l" defTabSz="914400" rtl="0" eaLnBrk="1" latinLnBrk="0" hangingPunct="1">
              <a:lnSpc>
                <a:spcPct val="90000"/>
              </a:lnSpc>
              <a:spcBef>
                <a:spcPct val="0"/>
              </a:spcBef>
              <a:buNone/>
              <a:defRPr sz="4700" kern="1200" spc="-50" baseline="0">
                <a:solidFill>
                  <a:schemeClr val="tx1">
                    <a:lumMod val="75000"/>
                    <a:lumOff val="25000"/>
                  </a:schemeClr>
                </a:solidFill>
                <a:latin typeface="+mj-lt"/>
                <a:ea typeface="+mj-ea"/>
                <a:cs typeface="+mj-cs"/>
              </a:defRPr>
            </a:lvl1pPr>
          </a:lstStyle>
          <a:p>
            <a:pPr algn="ctr"/>
            <a:r>
              <a:rPr lang="en-US" dirty="0"/>
              <a:t>Statements of Net Position</a:t>
            </a:r>
            <a:br>
              <a:rPr lang="en-US" sz="2000" dirty="0"/>
            </a:br>
            <a:br>
              <a:rPr lang="en-US" sz="1000" b="1" dirty="0"/>
            </a:br>
            <a:endParaRPr lang="en-US" sz="1000" b="1" dirty="0"/>
          </a:p>
        </p:txBody>
      </p:sp>
      <p:sp>
        <p:nvSpPr>
          <p:cNvPr id="3" name="Content Placeholder 2">
            <a:extLst>
              <a:ext uri="{FF2B5EF4-FFF2-40B4-BE49-F238E27FC236}">
                <a16:creationId xmlns:a16="http://schemas.microsoft.com/office/drawing/2014/main" id="{2B397422-97F1-EBCE-9144-A16E0D53ECC4}"/>
              </a:ext>
            </a:extLst>
          </p:cNvPr>
          <p:cNvSpPr txBox="1">
            <a:spLocks/>
          </p:cNvSpPr>
          <p:nvPr/>
        </p:nvSpPr>
        <p:spPr>
          <a:xfrm>
            <a:off x="685800" y="1295400"/>
            <a:ext cx="10838794" cy="4648200"/>
          </a:xfrm>
          <a:prstGeom prst="rect">
            <a:avLst/>
          </a:prstGeom>
        </p:spPr>
        <p:txBody>
          <a:bodyPr>
            <a:normAutofit fontScale="92500" lnSpcReduction="10000"/>
          </a:bodyPr>
          <a:lst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1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1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1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1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342900" indent="-342900" algn="just">
              <a:buClrTx/>
              <a:buFont typeface="Arial" panose="020B0604020202020204" pitchFamily="34" charset="0"/>
              <a:buChar char="•"/>
            </a:pPr>
            <a:r>
              <a:rPr lang="en-US" sz="2200" dirty="0"/>
              <a:t>Total assets decreased by $13.7 million. The decrease is primarily due to decreased grant activity with offsetting increases in cash capital and SBITA assets.</a:t>
            </a:r>
          </a:p>
          <a:p>
            <a:pPr marL="342900" indent="-342900" algn="just">
              <a:buClrTx/>
              <a:buFont typeface="Arial" panose="020B0604020202020204" pitchFamily="34" charset="0"/>
              <a:buChar char="•"/>
            </a:pPr>
            <a:r>
              <a:rPr lang="en-US" sz="2200" dirty="0"/>
              <a:t>Deferred outflows of resources decreased by $3.0 million associated with the net pension liability (footnote 21) OPEB liability (footnote 22).</a:t>
            </a:r>
          </a:p>
          <a:p>
            <a:pPr marL="342900" indent="-342900" algn="just">
              <a:buClrTx/>
              <a:buFont typeface="Arial" panose="020B0604020202020204" pitchFamily="34" charset="0"/>
              <a:buChar char="•"/>
            </a:pPr>
            <a:r>
              <a:rPr lang="en-US" sz="2200" dirty="0"/>
              <a:t>Total liabilities decreased by approximately $16.1 million primarily due to decreases in net OPEB liability ($6.1 million) and net pension liability ($1.7 million), and repayment of debt ($4.3m) and lease ($3.9) obligations.</a:t>
            </a:r>
          </a:p>
          <a:p>
            <a:pPr marL="342900" indent="-342900" algn="just">
              <a:buClrTx/>
              <a:buFont typeface="Arial" panose="020B0604020202020204" pitchFamily="34" charset="0"/>
              <a:buChar char="•"/>
            </a:pPr>
            <a:r>
              <a:rPr lang="en-US" sz="2200" dirty="0"/>
              <a:t>Deferred inflows of resources consistent with FY 2022, decreasing only $300 thousand in total with offsetting shifts in OPEB ($1.4m increase) and net pension liability ($1.3m decrease).</a:t>
            </a:r>
          </a:p>
          <a:p>
            <a:pPr marL="342900" indent="-342900" algn="just">
              <a:buClrTx/>
              <a:buFont typeface="Arial" panose="020B0604020202020204" pitchFamily="34" charset="0"/>
              <a:buChar char="•"/>
            </a:pPr>
            <a:r>
              <a:rPr lang="en-US" sz="2200" dirty="0"/>
              <a:t>Net Position increased by $1.0 million to $144 million. This is more fully explained in the Statements of Revenues, Expenses and Changes in Net Position.</a:t>
            </a:r>
          </a:p>
        </p:txBody>
      </p:sp>
    </p:spTree>
    <p:extLst>
      <p:ext uri="{BB962C8B-B14F-4D97-AF65-F5344CB8AC3E}">
        <p14:creationId xmlns:p14="http://schemas.microsoft.com/office/powerpoint/2010/main" val="24488109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AD3F6-6ED0-DEC7-860D-6747C187A288}"/>
              </a:ext>
            </a:extLst>
          </p:cNvPr>
          <p:cNvSpPr txBox="1">
            <a:spLocks/>
          </p:cNvSpPr>
          <p:nvPr/>
        </p:nvSpPr>
        <p:spPr>
          <a:xfrm>
            <a:off x="667406" y="357352"/>
            <a:ext cx="10925504" cy="1143000"/>
          </a:xfrm>
          <a:prstGeom prst="rect">
            <a:avLst/>
          </a:prstGeom>
        </p:spPr>
        <p:txBody>
          <a:bodyPr>
            <a:normAutofit/>
          </a:bodyPr>
          <a:lstStyle>
            <a:lvl1pPr algn="l" defTabSz="914400" rtl="0" eaLnBrk="1" latinLnBrk="0" hangingPunct="1">
              <a:lnSpc>
                <a:spcPct val="90000"/>
              </a:lnSpc>
              <a:spcBef>
                <a:spcPct val="0"/>
              </a:spcBef>
              <a:buNone/>
              <a:defRPr sz="4700" kern="1200" spc="-50" baseline="0">
                <a:solidFill>
                  <a:schemeClr val="tx1">
                    <a:lumMod val="75000"/>
                    <a:lumOff val="25000"/>
                  </a:schemeClr>
                </a:solidFill>
                <a:latin typeface="+mj-lt"/>
                <a:ea typeface="+mj-ea"/>
                <a:cs typeface="+mj-cs"/>
              </a:defRPr>
            </a:lvl1pPr>
          </a:lstStyle>
          <a:p>
            <a:pPr algn="ctr"/>
            <a:r>
              <a:rPr lang="en-US" dirty="0"/>
              <a:t>Statements of Changes in Net Position</a:t>
            </a:r>
            <a:br>
              <a:rPr lang="en-US" sz="2000" dirty="0"/>
            </a:br>
            <a:br>
              <a:rPr lang="en-US" sz="1000" b="1" dirty="0"/>
            </a:br>
            <a:endParaRPr lang="en-US" sz="1000" b="1" dirty="0"/>
          </a:p>
        </p:txBody>
      </p:sp>
      <p:sp>
        <p:nvSpPr>
          <p:cNvPr id="3" name="Content Placeholder 2">
            <a:extLst>
              <a:ext uri="{FF2B5EF4-FFF2-40B4-BE49-F238E27FC236}">
                <a16:creationId xmlns:a16="http://schemas.microsoft.com/office/drawing/2014/main" id="{2B397422-97F1-EBCE-9144-A16E0D53ECC4}"/>
              </a:ext>
            </a:extLst>
          </p:cNvPr>
          <p:cNvSpPr txBox="1">
            <a:spLocks/>
          </p:cNvSpPr>
          <p:nvPr/>
        </p:nvSpPr>
        <p:spPr>
          <a:xfrm>
            <a:off x="685800" y="1295400"/>
            <a:ext cx="10838794" cy="4648200"/>
          </a:xfrm>
          <a:prstGeom prst="rect">
            <a:avLst/>
          </a:prstGeom>
        </p:spPr>
        <p:txBody>
          <a:bodyPr>
            <a:normAutofit/>
          </a:bodyPr>
          <a:lst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1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1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1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1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342900" indent="-342900" algn="just">
              <a:buClrTx/>
              <a:buFont typeface="Arial" panose="020B0604020202020204" pitchFamily="34" charset="0"/>
              <a:buChar char="•"/>
            </a:pPr>
            <a:r>
              <a:rPr lang="en-US" sz="2200" dirty="0"/>
              <a:t>Operating revenues of $64.2 million for FY 2023, a decrease of $9.1 million  attributed to a $12.2 million decrease in Federal grants (i.e. HEERF), offset but increases in net tuition ($2.0 million) and State/local grants ($1.1 million)</a:t>
            </a:r>
          </a:p>
          <a:p>
            <a:pPr marL="342900" indent="-342900" algn="just">
              <a:buClrTx/>
              <a:buFont typeface="Arial" panose="020B0604020202020204" pitchFamily="34" charset="0"/>
              <a:buChar char="•"/>
            </a:pPr>
            <a:r>
              <a:rPr lang="en-US" sz="2200" dirty="0"/>
              <a:t>Operating expenses of $116.2 million for FY 2023, a decrease of $6.0 million, education and general instruction of $1.9 million, institutional support of $3 million, and scholarships/awards $3.5 million.</a:t>
            </a:r>
          </a:p>
          <a:p>
            <a:pPr marL="342900" indent="-342900" algn="just">
              <a:buClrTx/>
              <a:buFont typeface="Arial" panose="020B0604020202020204" pitchFamily="34" charset="0"/>
              <a:buChar char="•"/>
            </a:pPr>
            <a:r>
              <a:rPr lang="en-US" sz="2200" dirty="0"/>
              <a:t>Net non-operating revenues of $53.0 million for FY 2023, a decrease of $7.8 million reflects decreases in state capital appropriation ($13.4 million) and increased investments returns of ($4.7 million).</a:t>
            </a:r>
          </a:p>
          <a:p>
            <a:pPr marL="0" indent="0" algn="just">
              <a:buClrTx/>
              <a:buNone/>
            </a:pPr>
            <a:endParaRPr lang="en-US" sz="2200" dirty="0">
              <a:highlight>
                <a:srgbClr val="FFFF00"/>
              </a:highlight>
            </a:endParaRPr>
          </a:p>
        </p:txBody>
      </p:sp>
    </p:spTree>
    <p:extLst>
      <p:ext uri="{BB962C8B-B14F-4D97-AF65-F5344CB8AC3E}">
        <p14:creationId xmlns:p14="http://schemas.microsoft.com/office/powerpoint/2010/main" val="9751699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AD3F6-6ED0-DEC7-860D-6747C187A288}"/>
              </a:ext>
            </a:extLst>
          </p:cNvPr>
          <p:cNvSpPr txBox="1">
            <a:spLocks/>
          </p:cNvSpPr>
          <p:nvPr/>
        </p:nvSpPr>
        <p:spPr>
          <a:xfrm>
            <a:off x="667406" y="357352"/>
            <a:ext cx="10925504" cy="1143000"/>
          </a:xfrm>
          <a:prstGeom prst="rect">
            <a:avLst/>
          </a:prstGeom>
        </p:spPr>
        <p:txBody>
          <a:bodyPr>
            <a:normAutofit/>
          </a:bodyPr>
          <a:lstStyle>
            <a:lvl1pPr algn="l" defTabSz="914400" rtl="0" eaLnBrk="1" latinLnBrk="0" hangingPunct="1">
              <a:lnSpc>
                <a:spcPct val="90000"/>
              </a:lnSpc>
              <a:spcBef>
                <a:spcPct val="0"/>
              </a:spcBef>
              <a:buNone/>
              <a:defRPr sz="4700" kern="1200" spc="-50" baseline="0">
                <a:solidFill>
                  <a:schemeClr val="tx1">
                    <a:lumMod val="75000"/>
                    <a:lumOff val="25000"/>
                  </a:schemeClr>
                </a:solidFill>
                <a:latin typeface="+mj-lt"/>
                <a:ea typeface="+mj-ea"/>
                <a:cs typeface="+mj-cs"/>
              </a:defRPr>
            </a:lvl1pPr>
          </a:lstStyle>
          <a:p>
            <a:pPr algn="ctr"/>
            <a:r>
              <a:rPr lang="en-US" dirty="0"/>
              <a:t>Statements of Cash Flows</a:t>
            </a:r>
            <a:br>
              <a:rPr lang="en-US" sz="2000" dirty="0"/>
            </a:br>
            <a:br>
              <a:rPr lang="en-US" sz="1000" b="1" dirty="0"/>
            </a:br>
            <a:endParaRPr lang="en-US" sz="1000" b="1" dirty="0"/>
          </a:p>
        </p:txBody>
      </p:sp>
      <p:sp>
        <p:nvSpPr>
          <p:cNvPr id="3" name="Content Placeholder 2">
            <a:extLst>
              <a:ext uri="{FF2B5EF4-FFF2-40B4-BE49-F238E27FC236}">
                <a16:creationId xmlns:a16="http://schemas.microsoft.com/office/drawing/2014/main" id="{2B397422-97F1-EBCE-9144-A16E0D53ECC4}"/>
              </a:ext>
            </a:extLst>
          </p:cNvPr>
          <p:cNvSpPr txBox="1">
            <a:spLocks/>
          </p:cNvSpPr>
          <p:nvPr/>
        </p:nvSpPr>
        <p:spPr>
          <a:xfrm>
            <a:off x="599090" y="1267119"/>
            <a:ext cx="10838794" cy="4648200"/>
          </a:xfrm>
          <a:prstGeom prst="rect">
            <a:avLst/>
          </a:prstGeom>
        </p:spPr>
        <p:txBody>
          <a:bodyPr>
            <a:normAutofit/>
          </a:bodyPr>
          <a:lst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1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1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1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1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342900" indent="-342900" algn="just">
              <a:buClrTx/>
              <a:buFont typeface="Arial" panose="020B0604020202020204" pitchFamily="34" charset="0"/>
              <a:buChar char="•"/>
            </a:pPr>
            <a:r>
              <a:rPr lang="en-US" sz="2200" dirty="0"/>
              <a:t>Cash and cash equivalents decreased by $13 million to $36.2 million, primarily due to decreases from state capital appropriations and additional payments for capital assets.</a:t>
            </a:r>
            <a:endParaRPr lang="en-US" sz="2200" dirty="0">
              <a:highlight>
                <a:srgbClr val="FFFF00"/>
              </a:highlight>
            </a:endParaRPr>
          </a:p>
          <a:p>
            <a:pPr marL="342900" indent="-342900" algn="just">
              <a:buClrTx/>
              <a:buFont typeface="Arial" panose="020B0604020202020204" pitchFamily="34" charset="0"/>
              <a:buChar char="•"/>
            </a:pPr>
            <a:r>
              <a:rPr lang="en-US" sz="2200" dirty="0"/>
              <a:t>Net cash used in operating activities of $25.1 million reflects a decrease of $11.8 million, primarily due to noted decreases in Federal grants and contracts.</a:t>
            </a:r>
          </a:p>
          <a:p>
            <a:pPr marL="342900" indent="-342900" algn="just">
              <a:buClrTx/>
              <a:buFont typeface="Arial" panose="020B0604020202020204" pitchFamily="34" charset="0"/>
              <a:buChar char="•"/>
            </a:pPr>
            <a:r>
              <a:rPr lang="en-US" sz="2200" dirty="0"/>
              <a:t>Net cash provided by noncapital financing activities includes State appropriation cash received of $37.7 million to fund this use of operating cash, but presented separately due to GASB presentation standards.</a:t>
            </a:r>
          </a:p>
        </p:txBody>
      </p:sp>
    </p:spTree>
    <p:extLst>
      <p:ext uri="{BB962C8B-B14F-4D97-AF65-F5344CB8AC3E}">
        <p14:creationId xmlns:p14="http://schemas.microsoft.com/office/powerpoint/2010/main" val="42608515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AD3F6-6ED0-DEC7-860D-6747C187A288}"/>
              </a:ext>
            </a:extLst>
          </p:cNvPr>
          <p:cNvSpPr txBox="1">
            <a:spLocks/>
          </p:cNvSpPr>
          <p:nvPr/>
        </p:nvSpPr>
        <p:spPr>
          <a:xfrm>
            <a:off x="667406" y="357352"/>
            <a:ext cx="10925504" cy="1143000"/>
          </a:xfrm>
          <a:prstGeom prst="rect">
            <a:avLst/>
          </a:prstGeom>
        </p:spPr>
        <p:txBody>
          <a:bodyPr>
            <a:normAutofit/>
          </a:bodyPr>
          <a:lstStyle>
            <a:lvl1pPr algn="l" defTabSz="914400" rtl="0" eaLnBrk="1" latinLnBrk="0" hangingPunct="1">
              <a:lnSpc>
                <a:spcPct val="90000"/>
              </a:lnSpc>
              <a:spcBef>
                <a:spcPct val="0"/>
              </a:spcBef>
              <a:buNone/>
              <a:defRPr sz="4700" kern="1200" spc="-50" baseline="0">
                <a:solidFill>
                  <a:schemeClr val="tx1">
                    <a:lumMod val="75000"/>
                    <a:lumOff val="25000"/>
                  </a:schemeClr>
                </a:solidFill>
                <a:latin typeface="+mj-lt"/>
                <a:ea typeface="+mj-ea"/>
                <a:cs typeface="+mj-cs"/>
              </a:defRPr>
            </a:lvl1pPr>
          </a:lstStyle>
          <a:p>
            <a:pPr algn="ctr"/>
            <a:r>
              <a:rPr lang="en-US" dirty="0"/>
              <a:t>Footnotes and Disclosures</a:t>
            </a:r>
            <a:br>
              <a:rPr lang="en-US" sz="2000" dirty="0"/>
            </a:br>
            <a:br>
              <a:rPr lang="en-US" sz="1000" b="1" dirty="0"/>
            </a:br>
            <a:endParaRPr lang="en-US" sz="1000" b="1" dirty="0"/>
          </a:p>
        </p:txBody>
      </p:sp>
      <p:sp>
        <p:nvSpPr>
          <p:cNvPr id="3" name="Content Placeholder 2">
            <a:extLst>
              <a:ext uri="{FF2B5EF4-FFF2-40B4-BE49-F238E27FC236}">
                <a16:creationId xmlns:a16="http://schemas.microsoft.com/office/drawing/2014/main" id="{2B397422-97F1-EBCE-9144-A16E0D53ECC4}"/>
              </a:ext>
            </a:extLst>
          </p:cNvPr>
          <p:cNvSpPr txBox="1">
            <a:spLocks/>
          </p:cNvSpPr>
          <p:nvPr/>
        </p:nvSpPr>
        <p:spPr>
          <a:xfrm>
            <a:off x="599090" y="1267119"/>
            <a:ext cx="10838794" cy="4648200"/>
          </a:xfrm>
          <a:prstGeom prst="rect">
            <a:avLst/>
          </a:prstGeom>
        </p:spPr>
        <p:txBody>
          <a:bodyPr>
            <a:normAutofit/>
          </a:bodyPr>
          <a:lst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1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1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1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1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342900" indent="-342900" algn="just">
              <a:buClrTx/>
              <a:buFont typeface="Arial" panose="020B0604020202020204" pitchFamily="34" charset="0"/>
              <a:buChar char="•"/>
            </a:pPr>
            <a:r>
              <a:rPr lang="en-US" sz="2200" dirty="0"/>
              <a:t>Footnote 1 – Change in accounting principle due to GASB 96 – Subscription Based Information Technology Arrangements (SBITA).</a:t>
            </a:r>
            <a:endParaRPr lang="en-US" sz="2200" dirty="0">
              <a:highlight>
                <a:srgbClr val="FFFF00"/>
              </a:highlight>
            </a:endParaRPr>
          </a:p>
          <a:p>
            <a:pPr marL="342900" indent="-342900" algn="just">
              <a:buClrTx/>
              <a:buFont typeface="Arial" panose="020B0604020202020204" pitchFamily="34" charset="0"/>
              <a:buChar char="•"/>
            </a:pPr>
            <a:r>
              <a:rPr lang="en-US" sz="2200" dirty="0"/>
              <a:t>Footnote 2 – Information on where funds are invested and what types of investments are held, investment and credit risks associated with investments, fair value measurement information, and detail on Foundation’s endowment fund activity.</a:t>
            </a:r>
          </a:p>
          <a:p>
            <a:pPr marL="342900" indent="-342900" algn="just">
              <a:buClrTx/>
              <a:buFont typeface="Arial" panose="020B0604020202020204" pitchFamily="34" charset="0"/>
              <a:buChar char="•"/>
            </a:pPr>
            <a:r>
              <a:rPr lang="en-US" sz="2200" dirty="0"/>
              <a:t>Footnote 5 – Information capital assets of the University, Foundation, and Supporting Organization, including leased assets and SBITA</a:t>
            </a:r>
          </a:p>
          <a:p>
            <a:pPr marL="342900" indent="-342900" algn="just">
              <a:buClrTx/>
              <a:buFont typeface="Arial" panose="020B0604020202020204" pitchFamily="34" charset="0"/>
              <a:buChar char="•"/>
            </a:pPr>
            <a:r>
              <a:rPr lang="en-US" sz="2200" dirty="0"/>
              <a:t>Footnotes 12 &amp; 14 – Detail on University, Foundation, and Supporting Organization debt obligations, including future maturities.</a:t>
            </a:r>
          </a:p>
        </p:txBody>
      </p:sp>
    </p:spTree>
    <p:extLst>
      <p:ext uri="{BB962C8B-B14F-4D97-AF65-F5344CB8AC3E}">
        <p14:creationId xmlns:p14="http://schemas.microsoft.com/office/powerpoint/2010/main" val="2857772276"/>
      </p:ext>
    </p:extLst>
  </p:cSld>
  <p:clrMapOvr>
    <a:masterClrMapping/>
  </p:clrMapOvr>
</p:sld>
</file>

<file path=ppt/theme/theme1.xml><?xml version="1.0" encoding="utf-8"?>
<a:theme xmlns:a="http://schemas.openxmlformats.org/drawingml/2006/main" name="RetrospectVTI">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Avenir Next LT Pro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venir Next LT Pro"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TM03457485[[fn=Mesh]]</Template>
  <TotalTime>362</TotalTime>
  <Words>1210</Words>
  <Application>Microsoft Office PowerPoint</Application>
  <PresentationFormat>Widescreen</PresentationFormat>
  <Paragraphs>80</Paragraphs>
  <Slides>15</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Arial Unicode MS</vt:lpstr>
      <vt:lpstr>Avenir Next LT Pro</vt:lpstr>
      <vt:lpstr>Avenir Next LT Pro Light</vt:lpstr>
      <vt:lpstr>Calibri</vt:lpstr>
      <vt:lpstr>Copperplate Gothic Bold</vt:lpstr>
      <vt:lpstr>Courier New</vt:lpstr>
      <vt:lpstr>RetrospectVTI</vt:lpstr>
      <vt:lpstr>Fitchburg State University Fitchburg State University Foundation FSU Foundation Supporting Organization Financial Statements for the Year Ended June 30, 2023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Fitchburg State University Foundation Financial Statements for the Year Ended June 30, 2022</dc:title>
  <dc:creator>James Johnston</dc:creator>
  <cp:lastModifiedBy>Gail Doiron</cp:lastModifiedBy>
  <cp:revision>75</cp:revision>
  <dcterms:created xsi:type="dcterms:W3CDTF">2022-10-17T14:07:19Z</dcterms:created>
  <dcterms:modified xsi:type="dcterms:W3CDTF">2023-10-17T19:13:01Z</dcterms:modified>
</cp:coreProperties>
</file>