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7"/>
  </p:notesMasterIdLst>
  <p:sldIdLst>
    <p:sldId id="260" r:id="rId2"/>
    <p:sldId id="290" r:id="rId3"/>
    <p:sldId id="263" r:id="rId4"/>
    <p:sldId id="264" r:id="rId5"/>
    <p:sldId id="257" r:id="rId6"/>
    <p:sldId id="274" r:id="rId7"/>
    <p:sldId id="1126" r:id="rId8"/>
    <p:sldId id="265" r:id="rId9"/>
    <p:sldId id="266" r:id="rId10"/>
    <p:sldId id="269" r:id="rId11"/>
    <p:sldId id="288" r:id="rId12"/>
    <p:sldId id="270" r:id="rId13"/>
    <p:sldId id="271" r:id="rId14"/>
    <p:sldId id="272" r:id="rId15"/>
    <p:sldId id="289" r:id="rId16"/>
    <p:sldId id="275" r:id="rId17"/>
    <p:sldId id="277" r:id="rId18"/>
    <p:sldId id="279" r:id="rId19"/>
    <p:sldId id="278" r:id="rId20"/>
    <p:sldId id="291" r:id="rId21"/>
    <p:sldId id="280" r:id="rId22"/>
    <p:sldId id="281" r:id="rId23"/>
    <p:sldId id="1127" r:id="rId24"/>
    <p:sldId id="1128"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7" autoAdjust="0"/>
    <p:restoredTop sz="79279"/>
  </p:normalViewPr>
  <p:slideViewPr>
    <p:cSldViewPr snapToGrid="0">
      <p:cViewPr varScale="1">
        <p:scale>
          <a:sx n="91" d="100"/>
          <a:sy n="91"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39486-D290-DB40-9569-6D05EB15CC2A}"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15939-E4C3-AA4B-9FA5-D6475F314329}" type="slidenum">
              <a:rPr lang="en-US" smtClean="0"/>
              <a:t>‹#›</a:t>
            </a:fld>
            <a:endParaRPr lang="en-US"/>
          </a:p>
        </p:txBody>
      </p:sp>
    </p:spTree>
    <p:extLst>
      <p:ext uri="{BB962C8B-B14F-4D97-AF65-F5344CB8AC3E}">
        <p14:creationId xmlns:p14="http://schemas.microsoft.com/office/powerpoint/2010/main" val="273162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1: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10</a:t>
            </a:fld>
            <a:endParaRPr lang="en-US"/>
          </a:p>
        </p:txBody>
      </p:sp>
    </p:spTree>
    <p:extLst>
      <p:ext uri="{BB962C8B-B14F-4D97-AF65-F5344CB8AC3E}">
        <p14:creationId xmlns:p14="http://schemas.microsoft.com/office/powerpoint/2010/main" val="53620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11</a:t>
            </a:fld>
            <a:endParaRPr lang="en-US"/>
          </a:p>
        </p:txBody>
      </p:sp>
    </p:spTree>
    <p:extLst>
      <p:ext uri="{BB962C8B-B14F-4D97-AF65-F5344CB8AC3E}">
        <p14:creationId xmlns:p14="http://schemas.microsoft.com/office/powerpoint/2010/main" val="95596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12</a:t>
            </a:fld>
            <a:endParaRPr lang="en-US"/>
          </a:p>
        </p:txBody>
      </p:sp>
    </p:spTree>
    <p:extLst>
      <p:ext uri="{BB962C8B-B14F-4D97-AF65-F5344CB8AC3E}">
        <p14:creationId xmlns:p14="http://schemas.microsoft.com/office/powerpoint/2010/main" val="412725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13</a:t>
            </a:fld>
            <a:endParaRPr lang="en-US"/>
          </a:p>
        </p:txBody>
      </p:sp>
    </p:spTree>
    <p:extLst>
      <p:ext uri="{BB962C8B-B14F-4D97-AF65-F5344CB8AC3E}">
        <p14:creationId xmlns:p14="http://schemas.microsoft.com/office/powerpoint/2010/main" val="135150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14</a:t>
            </a:fld>
            <a:endParaRPr lang="en-US"/>
          </a:p>
        </p:txBody>
      </p:sp>
    </p:spTree>
    <p:extLst>
      <p:ext uri="{BB962C8B-B14F-4D97-AF65-F5344CB8AC3E}">
        <p14:creationId xmlns:p14="http://schemas.microsoft.com/office/powerpoint/2010/main" val="3979986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latin typeface="Times New Roman" panose="02020603050405020304" pitchFamily="18" charset="0"/>
              </a:rPr>
              <a:t>Phase 1</a:t>
            </a:r>
            <a:r>
              <a:rPr lang="en-US" sz="1800" b="0" i="0" u="none" strike="noStrike" dirty="0">
                <a:solidFill>
                  <a:srgbClr val="000000"/>
                </a:solidFill>
                <a:effectLst/>
                <a:latin typeface="Times New Roman" panose="02020603050405020304" pitchFamily="18" charset="0"/>
              </a:rPr>
              <a:t>, completed in August 2018, was a $4 million transformation of the Block’s 7,500-square foot second floor into a state-of-the-art game design studio for FSU’s Game Design Program. Phase 1 also includes a University/community coworking </a:t>
            </a:r>
            <a:r>
              <a:rPr lang="en-US" sz="1800" b="0" i="0" u="none" strike="noStrike" dirty="0" err="1">
                <a:solidFill>
                  <a:srgbClr val="000000"/>
                </a:solidFill>
                <a:effectLst/>
                <a:latin typeface="Times New Roman" panose="02020603050405020304" pitchFamily="18" charset="0"/>
              </a:rPr>
              <a:t>IdeaLab</a:t>
            </a:r>
            <a:r>
              <a:rPr lang="en-US" sz="1800" b="0" i="0" u="none" strike="noStrike" dirty="0">
                <a:solidFill>
                  <a:srgbClr val="000000"/>
                </a:solidFill>
                <a:effectLst/>
                <a:latin typeface="Times New Roman" panose="02020603050405020304" pitchFamily="18" charset="0"/>
              </a:rPr>
              <a:t> designed to foster creativity and entrepreneurial innovation for local small business start-ups and owners. Since its inception, it has provided grants and loans totaling $3.37 million and served 257 businesses including 150 Low-Moderate Income (LMI) owners, 115 women owners, and 88 immigrant/ESL owners. </a:t>
            </a:r>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15</a:t>
            </a:fld>
            <a:endParaRPr lang="en-US"/>
          </a:p>
        </p:txBody>
      </p:sp>
    </p:spTree>
    <p:extLst>
      <p:ext uri="{BB962C8B-B14F-4D97-AF65-F5344CB8AC3E}">
        <p14:creationId xmlns:p14="http://schemas.microsoft.com/office/powerpoint/2010/main" val="229996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0" name="Google Shape;150;p6: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9" name="Google Shape;179;p9: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18</a:t>
            </a:fld>
            <a:endParaRPr lang="en-US"/>
          </a:p>
        </p:txBody>
      </p:sp>
    </p:spTree>
    <p:extLst>
      <p:ext uri="{BB962C8B-B14F-4D97-AF65-F5344CB8AC3E}">
        <p14:creationId xmlns:p14="http://schemas.microsoft.com/office/powerpoint/2010/main" val="288940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19</a:t>
            </a:fld>
            <a:endParaRPr lang="en-US"/>
          </a:p>
        </p:txBody>
      </p:sp>
    </p:spTree>
    <p:extLst>
      <p:ext uri="{BB962C8B-B14F-4D97-AF65-F5344CB8AC3E}">
        <p14:creationId xmlns:p14="http://schemas.microsoft.com/office/powerpoint/2010/main" val="105308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2</a:t>
            </a:fld>
            <a:endParaRPr lang="en-US"/>
          </a:p>
        </p:txBody>
      </p:sp>
    </p:spTree>
    <p:extLst>
      <p:ext uri="{BB962C8B-B14F-4D97-AF65-F5344CB8AC3E}">
        <p14:creationId xmlns:p14="http://schemas.microsoft.com/office/powerpoint/2010/main" val="3754320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20</a:t>
            </a:fld>
            <a:endParaRPr lang="en-US"/>
          </a:p>
        </p:txBody>
      </p:sp>
    </p:spTree>
    <p:extLst>
      <p:ext uri="{BB962C8B-B14F-4D97-AF65-F5344CB8AC3E}">
        <p14:creationId xmlns:p14="http://schemas.microsoft.com/office/powerpoint/2010/main" val="218294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7: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7: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Funding: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As the largest and most ambitious public-private project in North Central Massachusetts, it has been a local, state, and federal effort to make this project possible: </a:t>
            </a:r>
          </a:p>
          <a:p>
            <a:pPr marL="295275" marR="3810"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State and Federal Historic Tax Credits – working on finding this number now </a:t>
            </a:r>
            <a:endParaRPr lang="en-US" sz="1200" dirty="0"/>
          </a:p>
          <a:p>
            <a:pPr marL="295275" marR="3810"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New Market Tax Credits </a:t>
            </a:r>
          </a:p>
          <a:p>
            <a:pPr marL="295275" marR="3810" indent="-285750">
              <a:lnSpc>
                <a:spcPct val="84375"/>
              </a:lnSpc>
              <a:spcBef>
                <a:spcPts val="900"/>
              </a:spcBef>
              <a:buSzPts val="1600"/>
              <a:buFont typeface="Arial"/>
              <a:buChar char="•"/>
            </a:pPr>
            <a:r>
              <a:rPr lang="en-US" sz="1200" dirty="0">
                <a:solidFill>
                  <a:srgbClr val="000000"/>
                </a:solidFill>
                <a:latin typeface="Calibri"/>
                <a:cs typeface="Calibri"/>
                <a:sym typeface="Calibri"/>
              </a:rPr>
              <a:t>Community Project Funding: $2 million – Thank Congresswoman Trahan for cheerleading this funding, and support by Senator Markey and Warren </a:t>
            </a:r>
          </a:p>
          <a:p>
            <a:pPr marL="295275" marR="3810" indent="-285750">
              <a:lnSpc>
                <a:spcPct val="84375"/>
              </a:lnSpc>
              <a:spcBef>
                <a:spcPts val="900"/>
              </a:spcBef>
              <a:buSzPts val="1600"/>
              <a:buFont typeface="Arial"/>
              <a:buChar char="•"/>
            </a:pPr>
            <a:r>
              <a:rPr lang="en-US" sz="1200" dirty="0">
                <a:solidFill>
                  <a:srgbClr val="000000"/>
                </a:solidFill>
                <a:latin typeface="Calibri"/>
                <a:cs typeface="Calibri"/>
                <a:sym typeface="Calibri"/>
              </a:rPr>
              <a:t>American Rescue Plan Act: $3 million  - Thank Senator Cronin, Representative </a:t>
            </a:r>
            <a:r>
              <a:rPr lang="en-US" sz="1200" dirty="0" err="1">
                <a:solidFill>
                  <a:srgbClr val="000000"/>
                </a:solidFill>
                <a:latin typeface="Calibri"/>
                <a:cs typeface="Calibri"/>
                <a:sym typeface="Calibri"/>
              </a:rPr>
              <a:t>Kushmerek</a:t>
            </a:r>
            <a:r>
              <a:rPr lang="en-US" sz="1200" dirty="0">
                <a:solidFill>
                  <a:srgbClr val="000000"/>
                </a:solidFill>
                <a:latin typeface="Calibri"/>
                <a:cs typeface="Calibri"/>
                <a:sym typeface="Calibri"/>
              </a:rPr>
              <a:t>, and the entire state delegation for their support. </a:t>
            </a:r>
            <a:endParaRPr lang="en-US" sz="1200" dirty="0"/>
          </a:p>
          <a:p>
            <a:pPr marL="295275" marR="3810"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Community Development Block Grant </a:t>
            </a:r>
            <a:endParaRPr lang="en-US" sz="1200" dirty="0"/>
          </a:p>
          <a:p>
            <a:pPr marL="295275" marR="3810"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Capital Campaign: Received $600,000 in commitments </a:t>
            </a:r>
          </a:p>
          <a:p>
            <a:pPr marL="295275" marR="3810"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Revenue Bonds</a:t>
            </a:r>
          </a:p>
          <a:p>
            <a:pPr marL="295275" marR="3810"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Granting Opportunities  </a:t>
            </a:r>
          </a:p>
          <a:p>
            <a:pPr marL="1209675" marR="3810" lvl="2"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National Endowment for the Humanities </a:t>
            </a:r>
          </a:p>
          <a:p>
            <a:pPr marL="1209675" marR="3810" lvl="2"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Massachusetts Cultural Council, Facilities Grant </a:t>
            </a:r>
          </a:p>
          <a:p>
            <a:pPr marL="1209675" marR="3810" lvl="2"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Federal Economic Development Administration  </a:t>
            </a:r>
          </a:p>
          <a:p>
            <a:pPr marL="1209675" marR="3810" lvl="2" indent="-285750">
              <a:lnSpc>
                <a:spcPct val="84375"/>
              </a:lnSpc>
              <a:spcBef>
                <a:spcPts val="900"/>
              </a:spcBef>
              <a:buSzPts val="1600"/>
              <a:buFont typeface="Arial"/>
              <a:buChar char="•"/>
            </a:pPr>
            <a:r>
              <a:rPr lang="en-US" sz="1200" dirty="0">
                <a:solidFill>
                  <a:srgbClr val="000000"/>
                </a:solidFill>
                <a:latin typeface="Calibri"/>
                <a:ea typeface="Calibri"/>
                <a:cs typeface="Calibri"/>
                <a:sym typeface="Calibri"/>
              </a:rPr>
              <a:t>Local Partners (Fitchburg Redevelopment Authority) </a:t>
            </a:r>
          </a:p>
          <a:p>
            <a:pPr marL="0" lvl="0" indent="0" algn="l" rtl="0">
              <a:lnSpc>
                <a:spcPct val="100000"/>
              </a:lnSpc>
              <a:spcBef>
                <a:spcPts val="0"/>
              </a:spcBef>
              <a:spcAft>
                <a:spcPts val="0"/>
              </a:spcAft>
              <a:buSzPts val="1400"/>
              <a:buNone/>
            </a:pPr>
            <a:endParaRPr dirty="0"/>
          </a:p>
        </p:txBody>
      </p:sp>
      <p:sp>
        <p:nvSpPr>
          <p:cNvPr id="271" name="Google Shape;271;p1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23</a:t>
            </a:fld>
            <a:endParaRPr lang="en-US"/>
          </a:p>
        </p:txBody>
      </p:sp>
    </p:spTree>
    <p:extLst>
      <p:ext uri="{BB962C8B-B14F-4D97-AF65-F5344CB8AC3E}">
        <p14:creationId xmlns:p14="http://schemas.microsoft.com/office/powerpoint/2010/main" val="1677196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2:notes"/>
          <p:cNvSpPr txBox="1">
            <a:spLocks noGrp="1"/>
          </p:cNvSpPr>
          <p:nvPr>
            <p:ph type="body" idx="1"/>
          </p:nvPr>
        </p:nvSpPr>
        <p:spPr>
          <a:xfrm>
            <a:off x="685800" y="4424085"/>
            <a:ext cx="5486400" cy="41912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DF015939-E4C3-AA4B-9FA5-D6475F314329}" type="slidenum">
              <a:rPr lang="en-US" smtClean="0"/>
              <a:t>25</a:t>
            </a:fld>
            <a:endParaRPr lang="en-US"/>
          </a:p>
        </p:txBody>
      </p:sp>
    </p:spTree>
    <p:extLst>
      <p:ext uri="{BB962C8B-B14F-4D97-AF65-F5344CB8AC3E}">
        <p14:creationId xmlns:p14="http://schemas.microsoft.com/office/powerpoint/2010/main" val="376575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3</a:t>
            </a:fld>
            <a:endParaRPr lang="en-US"/>
          </a:p>
        </p:txBody>
      </p:sp>
    </p:spTree>
    <p:extLst>
      <p:ext uri="{BB962C8B-B14F-4D97-AF65-F5344CB8AC3E}">
        <p14:creationId xmlns:p14="http://schemas.microsoft.com/office/powerpoint/2010/main" val="394072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4</a:t>
            </a:fld>
            <a:endParaRPr lang="en-US"/>
          </a:p>
        </p:txBody>
      </p:sp>
    </p:spTree>
    <p:extLst>
      <p:ext uri="{BB962C8B-B14F-4D97-AF65-F5344CB8AC3E}">
        <p14:creationId xmlns:p14="http://schemas.microsoft.com/office/powerpoint/2010/main" val="385864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5</a:t>
            </a:fld>
            <a:endParaRPr lang="en-US"/>
          </a:p>
        </p:txBody>
      </p:sp>
    </p:spTree>
    <p:extLst>
      <p:ext uri="{BB962C8B-B14F-4D97-AF65-F5344CB8AC3E}">
        <p14:creationId xmlns:p14="http://schemas.microsoft.com/office/powerpoint/2010/main" val="110657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6</a:t>
            </a:fld>
            <a:endParaRPr lang="en-US"/>
          </a:p>
        </p:txBody>
      </p:sp>
    </p:spTree>
    <p:extLst>
      <p:ext uri="{BB962C8B-B14F-4D97-AF65-F5344CB8AC3E}">
        <p14:creationId xmlns:p14="http://schemas.microsoft.com/office/powerpoint/2010/main" val="198763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3e655d5bbd_0_2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3e655d5bbd_0_24:notes"/>
          <p:cNvSpPr txBox="1">
            <a:spLocks noGrp="1"/>
          </p:cNvSpPr>
          <p:nvPr>
            <p:ph type="body" idx="1"/>
          </p:nvPr>
        </p:nvSpPr>
        <p:spPr>
          <a:xfrm>
            <a:off x="685800" y="4424085"/>
            <a:ext cx="5486400" cy="419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13e655d5bbd_0_24:notes"/>
          <p:cNvSpPr txBox="1">
            <a:spLocks noGrp="1"/>
          </p:cNvSpPr>
          <p:nvPr>
            <p:ph type="sldNum" idx="12"/>
          </p:nvPr>
        </p:nvSpPr>
        <p:spPr>
          <a:xfrm>
            <a:off x="3884613" y="8846553"/>
            <a:ext cx="2971800" cy="4656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Thank/recognize: </a:t>
            </a:r>
          </a:p>
          <a:p>
            <a:r>
              <a:rPr lang="en-US" dirty="0"/>
              <a:t>-Tsongas </a:t>
            </a:r>
          </a:p>
          <a:p>
            <a:r>
              <a:rPr lang="en-US" dirty="0"/>
              <a:t>-Trahan's Office </a:t>
            </a:r>
          </a:p>
          <a:p>
            <a:r>
              <a:rPr lang="en-US" dirty="0"/>
              <a:t>- Cronin and </a:t>
            </a:r>
            <a:r>
              <a:rPr lang="en-US" dirty="0" err="1"/>
              <a:t>Kushmerek</a:t>
            </a:r>
            <a:r>
              <a:rPr lang="en-US" dirty="0"/>
              <a:t> </a:t>
            </a:r>
          </a:p>
        </p:txBody>
      </p:sp>
      <p:sp>
        <p:nvSpPr>
          <p:cNvPr id="4" name="Slide Number Placeholder 3"/>
          <p:cNvSpPr>
            <a:spLocks noGrp="1"/>
          </p:cNvSpPr>
          <p:nvPr>
            <p:ph type="sldNum" sz="quarter" idx="5"/>
          </p:nvPr>
        </p:nvSpPr>
        <p:spPr/>
        <p:txBody>
          <a:bodyPr/>
          <a:lstStyle/>
          <a:p>
            <a:fld id="{DF015939-E4C3-AA4B-9FA5-D6475F314329}" type="slidenum">
              <a:rPr lang="en-US" smtClean="0"/>
              <a:t>8</a:t>
            </a:fld>
            <a:endParaRPr lang="en-US"/>
          </a:p>
        </p:txBody>
      </p:sp>
    </p:spTree>
    <p:extLst>
      <p:ext uri="{BB962C8B-B14F-4D97-AF65-F5344CB8AC3E}">
        <p14:creationId xmlns:p14="http://schemas.microsoft.com/office/powerpoint/2010/main" val="261489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15939-E4C3-AA4B-9FA5-D6475F314329}" type="slidenum">
              <a:rPr lang="en-US" smtClean="0"/>
              <a:t>9</a:t>
            </a:fld>
            <a:endParaRPr lang="en-US"/>
          </a:p>
        </p:txBody>
      </p:sp>
    </p:spTree>
    <p:extLst>
      <p:ext uri="{BB962C8B-B14F-4D97-AF65-F5344CB8AC3E}">
        <p14:creationId xmlns:p14="http://schemas.microsoft.com/office/powerpoint/2010/main" val="142321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7846-2CC9-1F21-C0D3-C6028808A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B7FE00-B435-696B-3B44-E9DB2FDCB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909DE-B63F-7E72-FC7A-642DF8B9B889}"/>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5" name="Footer Placeholder 4">
            <a:extLst>
              <a:ext uri="{FF2B5EF4-FFF2-40B4-BE49-F238E27FC236}">
                <a16:creationId xmlns:a16="http://schemas.microsoft.com/office/drawing/2014/main" id="{5965FBD6-B65D-201A-3542-5721D4F9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A98BD-2AFA-2965-F77C-602B4D69AC1C}"/>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5060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0423-0FBA-A1EF-AD02-38894D9A6A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CEB65-778B-B8BC-3FD9-C1C12B49EB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494D6-D389-A798-117D-8EB92DFC75C2}"/>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5" name="Footer Placeholder 4">
            <a:extLst>
              <a:ext uri="{FF2B5EF4-FFF2-40B4-BE49-F238E27FC236}">
                <a16:creationId xmlns:a16="http://schemas.microsoft.com/office/drawing/2014/main" id="{DE3FA58F-EC84-24B0-8BFC-549B4A4CD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8772B-4048-C5B8-89DD-796DF98BE875}"/>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89390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CFED3-73FB-9798-E4D0-00CF40A8A8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7D6BAC-3EA5-14CF-FE4E-E5F8DF5339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38836-B7BC-578B-6D4D-766C146696A6}"/>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5" name="Footer Placeholder 4">
            <a:extLst>
              <a:ext uri="{FF2B5EF4-FFF2-40B4-BE49-F238E27FC236}">
                <a16:creationId xmlns:a16="http://schemas.microsoft.com/office/drawing/2014/main" id="{3808201F-A319-8FD5-7B55-82B738DAE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E1CEF-60D4-3204-06AE-8FC90B56D1FC}"/>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410936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
        <p:cNvGrpSpPr/>
        <p:nvPr/>
      </p:nvGrpSpPr>
      <p:grpSpPr>
        <a:xfrm>
          <a:off x="0" y="0"/>
          <a:ext cx="0" cy="0"/>
          <a:chOff x="0" y="0"/>
          <a:chExt cx="0" cy="0"/>
        </a:xfrm>
      </p:grpSpPr>
      <p:sp>
        <p:nvSpPr>
          <p:cNvPr id="14" name="Google Shape;14;p28"/>
          <p:cNvSpPr txBox="1">
            <a:spLocks noGrp="1"/>
          </p:cNvSpPr>
          <p:nvPr>
            <p:ph type="title"/>
          </p:nvPr>
        </p:nvSpPr>
        <p:spPr>
          <a:xfrm>
            <a:off x="1219202" y="6240154"/>
            <a:ext cx="10446065" cy="484909"/>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Clr>
                <a:srgbClr val="9291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873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6722-A2B4-2923-BB29-41BD897E2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50BE02-5897-A148-322F-0AD50489E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CAA3F-C564-983E-FD06-AE82D208C672}"/>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5" name="Footer Placeholder 4">
            <a:extLst>
              <a:ext uri="{FF2B5EF4-FFF2-40B4-BE49-F238E27FC236}">
                <a16:creationId xmlns:a16="http://schemas.microsoft.com/office/drawing/2014/main" id="{7472B5FB-F227-428E-D9E0-31D76707F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121AA-F82F-0261-61E2-D54601E98D97}"/>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68390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A8F6A-6FF5-0D77-BC1B-FDA321C4B9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46D856-1828-B067-A7C6-76810455BA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96A63D-69C1-EE65-922D-D6989AE76B50}"/>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5" name="Footer Placeholder 4">
            <a:extLst>
              <a:ext uri="{FF2B5EF4-FFF2-40B4-BE49-F238E27FC236}">
                <a16:creationId xmlns:a16="http://schemas.microsoft.com/office/drawing/2014/main" id="{2D20956D-B08D-DB6F-3E3A-C8D6261C8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35DD3-72CF-FC99-C4B4-8CE3949D2D3B}"/>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227717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58FE-7CF6-6799-6D95-8029F4A40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D7692-F81F-C689-EF6D-36A250B9FF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B0D78-1B2C-7FE4-165B-3FB70D4208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66CD9-E052-7F5F-4E40-58F5A1E701FA}"/>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6" name="Footer Placeholder 5">
            <a:extLst>
              <a:ext uri="{FF2B5EF4-FFF2-40B4-BE49-F238E27FC236}">
                <a16:creationId xmlns:a16="http://schemas.microsoft.com/office/drawing/2014/main" id="{91C5ED6E-18F8-D2AA-11A0-9F1B6BDF3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6670E-767C-83AE-DA02-0F1E213259F0}"/>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20343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83EF-2268-1FDD-957F-47A533123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3DFDB5-FBAC-4777-8B7C-506B6DD08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26EF1D-B987-21BE-6AE0-48218A30BF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F130D0-BED4-0D58-D880-23C982153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C8F09-7BDD-EFE2-2D9D-469BCA2F4E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E48394-3577-C1B3-D12D-3C96E71C835B}"/>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8" name="Footer Placeholder 7">
            <a:extLst>
              <a:ext uri="{FF2B5EF4-FFF2-40B4-BE49-F238E27FC236}">
                <a16:creationId xmlns:a16="http://schemas.microsoft.com/office/drawing/2014/main" id="{585C08FD-5DE4-6631-594F-96CB542DB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5F0032-6FC2-760C-EE8C-BD1340477054}"/>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148253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9A4F-59E4-367E-95F6-E24B31F37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F3E39B-45F2-B7FC-3C7D-B53718887F37}"/>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4" name="Footer Placeholder 3">
            <a:extLst>
              <a:ext uri="{FF2B5EF4-FFF2-40B4-BE49-F238E27FC236}">
                <a16:creationId xmlns:a16="http://schemas.microsoft.com/office/drawing/2014/main" id="{4F387909-A8C2-53A0-5E41-470037ABE2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75F074-2EB9-D3D1-1285-0AAD1D6D5B6E}"/>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258895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D2E9-32C8-B9D8-4B75-CEE972EF2F6A}"/>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3" name="Footer Placeholder 2">
            <a:extLst>
              <a:ext uri="{FF2B5EF4-FFF2-40B4-BE49-F238E27FC236}">
                <a16:creationId xmlns:a16="http://schemas.microsoft.com/office/drawing/2014/main" id="{FBAEFA67-8C83-D36D-EBA2-886B5854A1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E8B3C-3909-34A2-FBBB-D5CC0E5E85CE}"/>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363505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F52A-FCD5-16E3-89F3-1DFFA223B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4C34B0-8126-0F11-75BF-9E35A6A406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86BA9C-DBC7-E146-306C-B19C2FCE5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811D4A-9711-4428-4B9B-FCA782C85EA8}"/>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6" name="Footer Placeholder 5">
            <a:extLst>
              <a:ext uri="{FF2B5EF4-FFF2-40B4-BE49-F238E27FC236}">
                <a16:creationId xmlns:a16="http://schemas.microsoft.com/office/drawing/2014/main" id="{73030F39-0308-EA6D-BF4D-4764FFDEF2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24978-5242-DA04-91FF-3126E7CB408B}"/>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33543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1E903-1574-273C-267B-26DD6DD9B7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2732B5-6A70-F980-20E8-7F95C32B2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D04FF5-32C2-8FA1-9B54-D479C1107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1BBC9-774F-61D1-6283-9F4BA2A6900C}"/>
              </a:ext>
            </a:extLst>
          </p:cNvPr>
          <p:cNvSpPr>
            <a:spLocks noGrp="1"/>
          </p:cNvSpPr>
          <p:nvPr>
            <p:ph type="dt" sz="half" idx="10"/>
          </p:nvPr>
        </p:nvSpPr>
        <p:spPr/>
        <p:txBody>
          <a:bodyPr/>
          <a:lstStyle/>
          <a:p>
            <a:fld id="{ABDD3B34-7388-48E3-8538-2ED3D10861FB}" type="datetimeFigureOut">
              <a:rPr lang="en-US" smtClean="0"/>
              <a:t>1/31/2023</a:t>
            </a:fld>
            <a:endParaRPr lang="en-US"/>
          </a:p>
        </p:txBody>
      </p:sp>
      <p:sp>
        <p:nvSpPr>
          <p:cNvPr id="6" name="Footer Placeholder 5">
            <a:extLst>
              <a:ext uri="{FF2B5EF4-FFF2-40B4-BE49-F238E27FC236}">
                <a16:creationId xmlns:a16="http://schemas.microsoft.com/office/drawing/2014/main" id="{170F7132-0833-F592-F9D6-4E20EC7E2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633B1-B7D6-020C-9366-148B92104C0A}"/>
              </a:ext>
            </a:extLst>
          </p:cNvPr>
          <p:cNvSpPr>
            <a:spLocks noGrp="1"/>
          </p:cNvSpPr>
          <p:nvPr>
            <p:ph type="sldNum" sz="quarter" idx="12"/>
          </p:nvPr>
        </p:nvSpPr>
        <p:spPr/>
        <p:txBody>
          <a:bodyPr/>
          <a:lstStyle/>
          <a:p>
            <a:fld id="{C04FEDEE-8266-491D-AFE5-7C8152A50436}" type="slidenum">
              <a:rPr lang="en-US" smtClean="0"/>
              <a:t>‹#›</a:t>
            </a:fld>
            <a:endParaRPr lang="en-US"/>
          </a:p>
        </p:txBody>
      </p:sp>
    </p:spTree>
    <p:extLst>
      <p:ext uri="{BB962C8B-B14F-4D97-AF65-F5344CB8AC3E}">
        <p14:creationId xmlns:p14="http://schemas.microsoft.com/office/powerpoint/2010/main" val="253156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F956B-5894-2056-1F3E-6E48325D5E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9CC0CC-9908-EB40-E5EB-729B9B560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CA634-2DEA-9ACD-A529-4A0A4F7EE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D3B34-7388-48E3-8538-2ED3D10861FB}" type="datetimeFigureOut">
              <a:rPr lang="en-US" smtClean="0"/>
              <a:t>1/31/2023</a:t>
            </a:fld>
            <a:endParaRPr lang="en-US"/>
          </a:p>
        </p:txBody>
      </p:sp>
      <p:sp>
        <p:nvSpPr>
          <p:cNvPr id="5" name="Footer Placeholder 4">
            <a:extLst>
              <a:ext uri="{FF2B5EF4-FFF2-40B4-BE49-F238E27FC236}">
                <a16:creationId xmlns:a16="http://schemas.microsoft.com/office/drawing/2014/main" id="{27D647E4-AD44-101E-98DE-BE049E0A7E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E7B43E-EEFD-9132-44A8-CBBFD6C0CE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FEDEE-8266-491D-AFE5-7C8152A50436}" type="slidenum">
              <a:rPr lang="en-US" smtClean="0"/>
              <a:t>‹#›</a:t>
            </a:fld>
            <a:endParaRPr lang="en-US"/>
          </a:p>
        </p:txBody>
      </p:sp>
    </p:spTree>
    <p:extLst>
      <p:ext uri="{BB962C8B-B14F-4D97-AF65-F5344CB8AC3E}">
        <p14:creationId xmlns:p14="http://schemas.microsoft.com/office/powerpoint/2010/main" val="38307582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package" Target="../embeddings/Microsoft_Excel_Worksheet.xlsx"/></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2000">
              <a:schemeClr val="accent1">
                <a:lumMod val="0"/>
                <a:lumOff val="100000"/>
                <a:alpha val="14023"/>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11"/>
        <p:cNvGrpSpPr/>
        <p:nvPr/>
      </p:nvGrpSpPr>
      <p:grpSpPr>
        <a:xfrm>
          <a:off x="0" y="0"/>
          <a:ext cx="0" cy="0"/>
          <a:chOff x="0" y="0"/>
          <a:chExt cx="0" cy="0"/>
        </a:xfrm>
      </p:grpSpPr>
      <p:pic>
        <p:nvPicPr>
          <p:cNvPr id="112" name="Google Shape;112;p1" descr="A picture containing text, building, outdoor, road&#10;&#10;Description automatically generated"/>
          <p:cNvPicPr preferRelativeResize="0"/>
          <p:nvPr/>
        </p:nvPicPr>
        <p:blipFill rotWithShape="1">
          <a:blip r:embed="rId3">
            <a:alphaModFix/>
          </a:blip>
          <a:srcRect l="588" r="10521"/>
          <a:stretch/>
        </p:blipFill>
        <p:spPr>
          <a:xfrm>
            <a:off x="0" y="0"/>
            <a:ext cx="12192001" cy="6858000"/>
          </a:xfrm>
          <a:prstGeom prst="rect">
            <a:avLst/>
          </a:prstGeom>
          <a:noFill/>
          <a:ln>
            <a:noFill/>
          </a:ln>
        </p:spPr>
      </p:pic>
      <p:sp>
        <p:nvSpPr>
          <p:cNvPr id="113" name="Google Shape;113;p1"/>
          <p:cNvSpPr txBox="1"/>
          <p:nvPr/>
        </p:nvSpPr>
        <p:spPr>
          <a:xfrm>
            <a:off x="0" y="248987"/>
            <a:ext cx="12192000" cy="1846605"/>
          </a:xfrm>
          <a:prstGeom prst="rect">
            <a:avLst/>
          </a:prstGeom>
          <a:noFill/>
          <a:ln>
            <a:noFill/>
          </a:ln>
        </p:spPr>
        <p:txBody>
          <a:bodyPr spcFirstLastPara="1" wrap="square" lIns="121900" tIns="60933" rIns="121900" bIns="60933" anchor="t" anchorCtr="0">
            <a:spAutoFit/>
          </a:bodyPr>
          <a:lstStyle/>
          <a:p>
            <a:pPr algn="ctr">
              <a:buClr>
                <a:srgbClr val="000000"/>
              </a:buClr>
              <a:buSzPts val="4800"/>
            </a:pPr>
            <a:r>
              <a:rPr lang="en-US" sz="2800" dirty="0">
                <a:solidFill>
                  <a:schemeClr val="bg1"/>
                </a:solidFill>
                <a:latin typeface="Times New Roman" panose="02020603050405020304" pitchFamily="18" charset="0"/>
                <a:ea typeface="Arial"/>
                <a:cs typeface="Times New Roman" panose="02020603050405020304" pitchFamily="18" charset="0"/>
                <a:sym typeface="Arial"/>
              </a:rPr>
              <a:t>Fitchburg State University</a:t>
            </a:r>
          </a:p>
          <a:p>
            <a:pPr algn="ctr">
              <a:buClr>
                <a:srgbClr val="000000"/>
              </a:buClr>
              <a:buSzPts val="4800"/>
            </a:pPr>
            <a:r>
              <a:rPr lang="en-US" sz="2800" dirty="0">
                <a:solidFill>
                  <a:schemeClr val="bg1"/>
                </a:solidFill>
                <a:latin typeface="Times New Roman" panose="02020603050405020304" pitchFamily="18" charset="0"/>
                <a:ea typeface="Arial"/>
                <a:cs typeface="Times New Roman" panose="02020603050405020304" pitchFamily="18" charset="0"/>
                <a:sym typeface="Arial"/>
              </a:rPr>
              <a:t>Board of Trustees Meeting </a:t>
            </a:r>
          </a:p>
          <a:p>
            <a:pPr algn="ctr">
              <a:buClr>
                <a:srgbClr val="000000"/>
              </a:buClr>
              <a:buSzPts val="4800"/>
            </a:pPr>
            <a:r>
              <a:rPr lang="en-US" sz="2800" dirty="0">
                <a:solidFill>
                  <a:schemeClr val="bg1"/>
                </a:solidFill>
                <a:latin typeface="Times New Roman" panose="02020603050405020304" pitchFamily="18" charset="0"/>
                <a:ea typeface="Arial"/>
                <a:cs typeface="Times New Roman" panose="02020603050405020304" pitchFamily="18" charset="0"/>
                <a:sym typeface="Arial"/>
              </a:rPr>
              <a:t>February 7, 2023</a:t>
            </a:r>
          </a:p>
          <a:p>
            <a:pPr algn="ctr">
              <a:buClr>
                <a:srgbClr val="000000"/>
              </a:buClr>
              <a:buSzPts val="4800"/>
            </a:pPr>
            <a:endParaRPr sz="2800" dirty="0">
              <a:solidFill>
                <a:schemeClr val="bg1"/>
              </a:solidFil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08D4306-C127-0248-157C-9DB277C99B90}"/>
              </a:ext>
            </a:extLst>
          </p:cNvPr>
          <p:cNvSpPr>
            <a:spLocks noGrp="1"/>
          </p:cNvSpPr>
          <p:nvPr>
            <p:ph type="title"/>
          </p:nvPr>
        </p:nvSpPr>
        <p:spPr>
          <a:xfrm>
            <a:off x="1121568" y="639763"/>
            <a:ext cx="9948863" cy="506412"/>
          </a:xfrm>
        </p:spPr>
        <p:txBody>
          <a:bodyPr>
            <a:noAutofit/>
          </a:bodyPr>
          <a:lstStyle/>
          <a:p>
            <a:pPr algn="ctr"/>
            <a:r>
              <a:rPr lang="en-US" sz="3200" dirty="0">
                <a:latin typeface="Times New Roman" panose="02020603050405020304" pitchFamily="18" charset="0"/>
                <a:cs typeface="Times New Roman" panose="02020603050405020304" pitchFamily="18" charset="0"/>
              </a:rPr>
              <a:t>Webb Market Analysis, Highlights </a:t>
            </a:r>
          </a:p>
        </p:txBody>
      </p:sp>
      <p:sp>
        <p:nvSpPr>
          <p:cNvPr id="4" name="Content Placeholder 3">
            <a:extLst>
              <a:ext uri="{FF2B5EF4-FFF2-40B4-BE49-F238E27FC236}">
                <a16:creationId xmlns:a16="http://schemas.microsoft.com/office/drawing/2014/main" id="{65ACDF1E-4619-4618-94B4-5ABED3B0CF79}"/>
              </a:ext>
            </a:extLst>
          </p:cNvPr>
          <p:cNvSpPr>
            <a:spLocks noGrp="1"/>
          </p:cNvSpPr>
          <p:nvPr>
            <p:ph idx="1"/>
          </p:nvPr>
        </p:nvSpPr>
        <p:spPr>
          <a:xfrm>
            <a:off x="838199" y="892969"/>
            <a:ext cx="10515600" cy="5325268"/>
          </a:xfrm>
        </p:spPr>
        <p:txBody>
          <a:bodyPr>
            <a:normAutofit/>
          </a:bodyPr>
          <a:lstStyle/>
          <a:p>
            <a:pPr marL="0" indent="0">
              <a:buNone/>
            </a:pPr>
            <a:endParaRPr lang="en-US" dirty="0">
              <a:solidFill>
                <a:srgbClr val="006D60"/>
              </a:solidFill>
              <a:effectLst/>
              <a:latin typeface="Times New Roman" panose="02020603050405020304" pitchFamily="18" charset="0"/>
              <a:cs typeface="Times New Roman" panose="02020603050405020304" pitchFamily="18" charset="0"/>
            </a:endParaRPr>
          </a:p>
          <a:p>
            <a:r>
              <a:rPr lang="en-US" sz="2400" dirty="0">
                <a:solidFill>
                  <a:srgbClr val="FF0000"/>
                </a:solidFill>
                <a:effectLst/>
                <a:latin typeface="Times New Roman" panose="02020603050405020304" pitchFamily="18" charset="0"/>
                <a:cs typeface="Times New Roman" panose="02020603050405020304" pitchFamily="18" charset="0"/>
              </a:rPr>
              <a:t> Trends</a:t>
            </a:r>
            <a:r>
              <a:rPr lang="en-US" sz="2400" dirty="0">
                <a:effectLst/>
                <a:latin typeface="Times New Roman" panose="02020603050405020304" pitchFamily="18" charset="0"/>
                <a:cs typeface="Times New Roman" panose="02020603050405020304" pitchFamily="18" charset="0"/>
              </a:rPr>
              <a:t>:</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The Theatre Block project reflects current trends in the development of performing arts facilities, including the combination of active and passive participation opportunities, the inclusion of flexible and technology-rich spaces, and the direct connection to economic and community development goals. </a:t>
            </a:r>
          </a:p>
          <a:p>
            <a:endParaRPr lang="en-US" sz="2400" dirty="0">
              <a:effectLst/>
              <a:latin typeface="Times New Roman" panose="02020603050405020304" pitchFamily="18" charset="0"/>
              <a:cs typeface="Times New Roman" panose="02020603050405020304" pitchFamily="18" charset="0"/>
            </a:endParaRPr>
          </a:p>
          <a:p>
            <a:r>
              <a:rPr lang="en-US" sz="2400" dirty="0">
                <a:solidFill>
                  <a:srgbClr val="FF0000"/>
                </a:solidFill>
                <a:effectLst/>
                <a:latin typeface="Times New Roman" panose="02020603050405020304" pitchFamily="18" charset="0"/>
                <a:cs typeface="Times New Roman" panose="02020603050405020304" pitchFamily="18" charset="0"/>
              </a:rPr>
              <a:t> Market</a:t>
            </a:r>
            <a:r>
              <a:rPr lang="en-US" sz="2400" dirty="0">
                <a:effectLst/>
                <a:latin typeface="Times New Roman" panose="02020603050405020304" pitchFamily="18" charset="0"/>
                <a:cs typeface="Times New Roman" panose="02020603050405020304" pitchFamily="18" charset="0"/>
              </a:rPr>
              <a:t>:</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The market for the arts in and around Fitchburg is strong and broad-based in terms of age, income, and race &amp; ethnicity. Programming should reflect this diversity and offer accessible programs to a wide variety of groups. </a:t>
            </a:r>
            <a:endParaRPr lang="en-US" sz="2400" dirty="0">
              <a:latin typeface="Times New Roman" panose="02020603050405020304" pitchFamily="18" charset="0"/>
              <a:cs typeface="Times New Roman" panose="02020603050405020304" pitchFamily="18" charset="0"/>
            </a:endParaRPr>
          </a:p>
          <a:p>
            <a:endParaRPr lang="en-US" sz="2400" dirty="0">
              <a:effectLst/>
              <a:latin typeface="Times New Roman" panose="02020603050405020304" pitchFamily="18" charset="0"/>
              <a:cs typeface="Times New Roman" panose="02020603050405020304" pitchFamily="18" charset="0"/>
            </a:endParaRPr>
          </a:p>
          <a:p>
            <a:r>
              <a:rPr lang="en-US" sz="2400" dirty="0">
                <a:solidFill>
                  <a:srgbClr val="FF0000"/>
                </a:solidFill>
                <a:effectLst/>
                <a:latin typeface="Times New Roman" panose="02020603050405020304" pitchFamily="18" charset="0"/>
                <a:cs typeface="Times New Roman" panose="02020603050405020304" pitchFamily="18" charset="0"/>
              </a:rPr>
              <a:t> Venue</a:t>
            </a:r>
            <a:r>
              <a:rPr lang="en-US" sz="2400" dirty="0">
                <a:effectLst/>
                <a:latin typeface="Times New Roman" panose="02020603050405020304" pitchFamily="18" charset="0"/>
                <a:cs typeface="Times New Roman" panose="02020603050405020304" pitchFamily="18" charset="0"/>
              </a:rPr>
              <a:t>:</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There are gaps in the market for high-quality performance venues that offer touring productions and film exhibitions, with strong food &amp; beverage options. </a:t>
            </a:r>
          </a:p>
          <a:p>
            <a:endParaRPr lang="en-US" dirty="0"/>
          </a:p>
        </p:txBody>
      </p:sp>
    </p:spTree>
    <p:extLst>
      <p:ext uri="{BB962C8B-B14F-4D97-AF65-F5344CB8AC3E}">
        <p14:creationId xmlns:p14="http://schemas.microsoft.com/office/powerpoint/2010/main" val="83489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08D4306-C127-0248-157C-9DB277C99B90}"/>
              </a:ext>
            </a:extLst>
          </p:cNvPr>
          <p:cNvSpPr>
            <a:spLocks noGrp="1"/>
          </p:cNvSpPr>
          <p:nvPr>
            <p:ph type="title"/>
          </p:nvPr>
        </p:nvSpPr>
        <p:spPr>
          <a:xfrm>
            <a:off x="1464365" y="537906"/>
            <a:ext cx="8955363" cy="548220"/>
          </a:xfrm>
        </p:spPr>
        <p:txBody>
          <a:bodyPr>
            <a:normAutofit/>
          </a:bodyPr>
          <a:lstStyle/>
          <a:p>
            <a:pPr algn="ctr"/>
            <a:r>
              <a:rPr lang="en-US" sz="3200" dirty="0">
                <a:latin typeface="Times New Roman" panose="02020603050405020304" pitchFamily="18" charset="0"/>
                <a:cs typeface="Times New Roman" panose="02020603050405020304" pitchFamily="18" charset="0"/>
              </a:rPr>
              <a:t>Webb Market Analysis, Highlights Cont.</a:t>
            </a:r>
          </a:p>
        </p:txBody>
      </p:sp>
      <p:sp>
        <p:nvSpPr>
          <p:cNvPr id="4" name="Content Placeholder 3">
            <a:extLst>
              <a:ext uri="{FF2B5EF4-FFF2-40B4-BE49-F238E27FC236}">
                <a16:creationId xmlns:a16="http://schemas.microsoft.com/office/drawing/2014/main" id="{65ACDF1E-4619-4618-94B4-5ABED3B0CF79}"/>
              </a:ext>
            </a:extLst>
          </p:cNvPr>
          <p:cNvSpPr>
            <a:spLocks noGrp="1"/>
          </p:cNvSpPr>
          <p:nvPr>
            <p:ph idx="1"/>
          </p:nvPr>
        </p:nvSpPr>
        <p:spPr>
          <a:xfrm>
            <a:off x="649356" y="812016"/>
            <a:ext cx="10585380" cy="5469465"/>
          </a:xfrm>
        </p:spPr>
        <p:txBody>
          <a:bodyPr>
            <a:normAutofit/>
          </a:bodyPr>
          <a:lstStyle/>
          <a:p>
            <a:pPr marL="0" indent="0">
              <a:buNone/>
            </a:pPr>
            <a:endParaRPr lang="en-US" sz="2400" dirty="0">
              <a:effectLst/>
            </a:endParaRPr>
          </a:p>
          <a:p>
            <a:r>
              <a:rPr lang="en-US" sz="2400" dirty="0">
                <a:solidFill>
                  <a:srgbClr val="FF0000"/>
                </a:solidFill>
                <a:cs typeface="Arial"/>
              </a:rPr>
              <a:t> </a:t>
            </a:r>
            <a:r>
              <a:rPr lang="en-US" sz="2400" dirty="0">
                <a:solidFill>
                  <a:srgbClr val="FF0000"/>
                </a:solidFill>
                <a:latin typeface="Times New Roman" panose="02020603050405020304" pitchFamily="18" charset="0"/>
                <a:cs typeface="Times New Roman" panose="02020603050405020304" pitchFamily="18" charset="0"/>
              </a:rPr>
              <a:t>Demand</a:t>
            </a:r>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University and regional users are in need of state-of-the-art sound, lighting, and projection equipment broadly for the performing arts.</a:t>
            </a:r>
            <a:r>
              <a:rPr lang="en-US" sz="2400" spc="47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Promoters,</a:t>
            </a:r>
            <a:r>
              <a:rPr lang="en-US" sz="2400" spc="9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presenters,</a:t>
            </a:r>
            <a:r>
              <a:rPr lang="en-US" sz="2400" spc="8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a:t>
            </a:r>
            <a:r>
              <a:rPr lang="en-US" sz="2400" spc="95" dirty="0">
                <a:latin typeface="Times New Roman" panose="02020603050405020304" pitchFamily="18" charset="0"/>
                <a:cs typeface="Times New Roman" panose="02020603050405020304" pitchFamily="18" charset="0"/>
              </a:rPr>
              <a:t> </a:t>
            </a:r>
            <a:r>
              <a:rPr lang="en-US" sz="2400" spc="40" dirty="0">
                <a:latin typeface="Times New Roman" panose="02020603050405020304" pitchFamily="18" charset="0"/>
                <a:cs typeface="Times New Roman" panose="02020603050405020304" pitchFamily="18" charset="0"/>
              </a:rPr>
              <a:t>facility </a:t>
            </a:r>
            <a:r>
              <a:rPr lang="en-US" sz="2400" dirty="0">
                <a:latin typeface="Times New Roman" panose="02020603050405020304" pitchFamily="18" charset="0"/>
                <a:cs typeface="Times New Roman" panose="02020603050405020304" pitchFamily="18" charset="0"/>
              </a:rPr>
              <a:t>managers</a:t>
            </a:r>
            <a:r>
              <a:rPr lang="en-US" sz="2400" spc="5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believe</a:t>
            </a:r>
            <a:r>
              <a:rPr lang="en-US" sz="2400" spc="5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there</a:t>
            </a:r>
            <a:r>
              <a:rPr lang="en-US" sz="2400" spc="5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a:t>
            </a:r>
            <a:r>
              <a:rPr lang="en-US" sz="2400" spc="5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a:t>
            </a:r>
            <a:r>
              <a:rPr lang="en-US" sz="2400" spc="4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opportunity</a:t>
            </a:r>
            <a:r>
              <a:rPr lang="en-US" sz="2400" spc="55" dirty="0">
                <a:latin typeface="Times New Roman" panose="02020603050405020304" pitchFamily="18" charset="0"/>
                <a:cs typeface="Times New Roman" panose="02020603050405020304" pitchFamily="18" charset="0"/>
              </a:rPr>
              <a:t> </a:t>
            </a:r>
            <a:r>
              <a:rPr lang="en-US" sz="2400" spc="65" dirty="0">
                <a:latin typeface="Times New Roman" panose="02020603050405020304" pitchFamily="18" charset="0"/>
                <a:cs typeface="Times New Roman" panose="02020603050405020304" pitchFamily="18" charset="0"/>
              </a:rPr>
              <a:t>to</a:t>
            </a:r>
            <a:r>
              <a:rPr lang="en-US" sz="2400" spc="60" dirty="0">
                <a:latin typeface="Times New Roman" panose="02020603050405020304" pitchFamily="18" charset="0"/>
                <a:cs typeface="Times New Roman" panose="02020603050405020304" pitchFamily="18" charset="0"/>
              </a:rPr>
              <a:t> </a:t>
            </a:r>
            <a:r>
              <a:rPr lang="en-US" sz="2400" spc="65" dirty="0">
                <a:latin typeface="Times New Roman" panose="02020603050405020304" pitchFamily="18" charset="0"/>
                <a:cs typeface="Times New Roman" panose="02020603050405020304" pitchFamily="18" charset="0"/>
              </a:rPr>
              <a:t>attract</a:t>
            </a:r>
            <a:r>
              <a:rPr lang="en-US" sz="2400" spc="55"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touring</a:t>
            </a:r>
            <a:r>
              <a:rPr lang="en-US" sz="2400" spc="5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productions and successfully draw a diverse set of patrons. </a:t>
            </a:r>
            <a:endParaRPr lang="en-US" sz="2400" spc="50" dirty="0">
              <a:latin typeface="Times New Roman" panose="02020603050405020304" pitchFamily="18" charset="0"/>
              <a:cs typeface="Times New Roman" panose="02020603050405020304" pitchFamily="18" charset="0"/>
            </a:endParaRPr>
          </a:p>
          <a:p>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University and Community Impact</a:t>
            </a:r>
            <a:r>
              <a:rPr lang="en-US" sz="2400" dirty="0">
                <a:latin typeface="Times New Roman" panose="02020603050405020304" pitchFamily="18" charset="0"/>
                <a:cs typeface="Times New Roman" panose="02020603050405020304" pitchFamily="18" charset="0"/>
              </a:rPr>
              <a:t>: A</a:t>
            </a:r>
            <a:r>
              <a:rPr lang="en-US" sz="2400" dirty="0">
                <a:effectLst/>
                <a:latin typeface="Times New Roman" panose="02020603050405020304" pitchFamily="18" charset="0"/>
                <a:cs typeface="Times New Roman" panose="02020603050405020304" pitchFamily="18" charset="0"/>
              </a:rPr>
              <a:t>dvances Fitchburg State’s goals around academic learning and being a strong community development partner. Supports community planning goals, and the development of downtown Fitchburg. </a:t>
            </a:r>
          </a:p>
          <a:p>
            <a:endParaRPr lang="en-US" sz="2400" dirty="0">
              <a:solidFill>
                <a:srgbClr val="FF0000"/>
              </a:solidFill>
              <a:effectLst/>
              <a:latin typeface="Times New Roman" panose="02020603050405020304" pitchFamily="18" charset="0"/>
              <a:cs typeface="Times New Roman" panose="02020603050405020304" pitchFamily="18" charset="0"/>
            </a:endParaRPr>
          </a:p>
          <a:p>
            <a:r>
              <a:rPr lang="en-US" sz="2400" dirty="0">
                <a:solidFill>
                  <a:srgbClr val="FF0000"/>
                </a:solidFill>
                <a:effectLst/>
                <a:latin typeface="Times New Roman" panose="02020603050405020304" pitchFamily="18" charset="0"/>
                <a:cs typeface="Times New Roman" panose="02020603050405020304" pitchFamily="18" charset="0"/>
              </a:rPr>
              <a:t>Regional Impacts</a:t>
            </a:r>
            <a:r>
              <a:rPr lang="en-US" sz="2400" dirty="0">
                <a:effectLst/>
                <a:latin typeface="Times New Roman" panose="02020603050405020304" pitchFamily="18" charset="0"/>
                <a:cs typeface="Times New Roman" panose="02020603050405020304" pitchFamily="18" charset="0"/>
              </a:rPr>
              <a:t>: This project aligns with the Montachusett region objectives, including but not limited to regional promotion; local business creation and support; workforce attraction and retention; redevelopment and reuse; and most importantly job creation.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42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08D4306-C127-0248-157C-9DB277C99B90}"/>
              </a:ext>
            </a:extLst>
          </p:cNvPr>
          <p:cNvSpPr>
            <a:spLocks noGrp="1"/>
          </p:cNvSpPr>
          <p:nvPr>
            <p:ph type="title"/>
          </p:nvPr>
        </p:nvSpPr>
        <p:spPr>
          <a:xfrm>
            <a:off x="5340626" y="344557"/>
            <a:ext cx="6013174" cy="1236839"/>
          </a:xfrm>
        </p:spPr>
        <p:txBody>
          <a:bodyPr>
            <a:noAutofit/>
          </a:bodyPr>
          <a:lstStyle/>
          <a:p>
            <a:pPr algn="ctr"/>
            <a:r>
              <a:rPr lang="en-US" sz="3200" dirty="0">
                <a:latin typeface="Times New Roman" panose="02020603050405020304" pitchFamily="18" charset="0"/>
                <a:cs typeface="Times New Roman" panose="02020603050405020304" pitchFamily="18" charset="0"/>
              </a:rPr>
              <a:t>Summary of Economic Contributions of Fitchburg State University</a:t>
            </a:r>
          </a:p>
        </p:txBody>
      </p:sp>
      <p:sp>
        <p:nvSpPr>
          <p:cNvPr id="3" name="Content Placeholder 2">
            <a:extLst>
              <a:ext uri="{FF2B5EF4-FFF2-40B4-BE49-F238E27FC236}">
                <a16:creationId xmlns:a16="http://schemas.microsoft.com/office/drawing/2014/main" id="{67E34C69-B37B-F728-36B4-624AB3A43157}"/>
              </a:ext>
            </a:extLst>
          </p:cNvPr>
          <p:cNvSpPr>
            <a:spLocks noGrp="1"/>
          </p:cNvSpPr>
          <p:nvPr>
            <p:ph idx="1"/>
          </p:nvPr>
        </p:nvSpPr>
        <p:spPr>
          <a:xfrm>
            <a:off x="838200" y="1825625"/>
            <a:ext cx="10515600" cy="4117975"/>
          </a:xfrm>
        </p:spPr>
        <p:txBody>
          <a:bodyPr>
            <a:normAutofit fontScale="85000" lnSpcReduction="20000"/>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There are approximately 3,300 students that are active on campus per year of which </a:t>
            </a:r>
            <a:r>
              <a:rPr lang="en-US" sz="2400" dirty="0">
                <a:solidFill>
                  <a:srgbClr val="000000"/>
                </a:solidFill>
                <a:latin typeface="Times New Roman" panose="02020603050405020304" pitchFamily="18" charset="0"/>
              </a:rPr>
              <a:t>1,000</a:t>
            </a:r>
            <a:r>
              <a:rPr lang="en-US" sz="2400" b="0" i="0" u="none" strike="noStrike" dirty="0">
                <a:solidFill>
                  <a:srgbClr val="000000"/>
                </a:solidFill>
                <a:effectLst/>
                <a:latin typeface="Times New Roman" panose="02020603050405020304" pitchFamily="18" charset="0"/>
              </a:rPr>
              <a:t> reside in the residence halls.</a:t>
            </a:r>
            <a:endParaRPr lang="en-US" sz="2400" b="0" i="0" u="none" strike="noStrike" dirty="0">
              <a:solidFill>
                <a:srgbClr val="000000"/>
              </a:solidFill>
              <a:effectLst/>
              <a:latin typeface="Arial" panose="020B0604020202020204" pitchFamily="34" charset="0"/>
            </a:endParaRPr>
          </a:p>
          <a:p>
            <a:pPr rtl="0" fontAlgn="base">
              <a:spcBef>
                <a:spcPts val="407"/>
              </a:spcBef>
              <a:spcAft>
                <a:spcPts val="0"/>
              </a:spcAft>
              <a:buFont typeface="Arial" panose="020B0604020202020204" pitchFamily="34" charset="0"/>
              <a:buChar char="•"/>
            </a:pPr>
            <a:endParaRPr lang="en-US" sz="2400" b="0" i="0" u="none" strike="noStrike" dirty="0">
              <a:solidFill>
                <a:srgbClr val="000000"/>
              </a:solidFill>
              <a:effectLst/>
              <a:latin typeface="Times New Roman" panose="02020603050405020304" pitchFamily="18" charset="0"/>
            </a:endParaRPr>
          </a:p>
          <a:p>
            <a:pPr rtl="0" fontAlgn="base">
              <a:spcBef>
                <a:spcPts val="407"/>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Fitchburg State University directly employs a total of 568 regular faculty and staff in Massachusetts, who earned a total payroll sum of more than $37 million and an additional $14 million in fringe benefits. </a:t>
            </a:r>
            <a:endParaRPr lang="en-US" sz="2400" b="0" i="0" u="none" strike="noStrike" dirty="0">
              <a:solidFill>
                <a:srgbClr val="000000"/>
              </a:solidFill>
              <a:effectLst/>
              <a:latin typeface="Arial" panose="020B0604020202020204" pitchFamily="34" charset="0"/>
            </a:endParaRPr>
          </a:p>
          <a:p>
            <a:pPr rtl="0" fontAlgn="base">
              <a:spcBef>
                <a:spcPts val="407"/>
              </a:spcBef>
              <a:spcAft>
                <a:spcPts val="0"/>
              </a:spcAft>
              <a:buFont typeface="Arial" panose="020B0604020202020204" pitchFamily="34" charset="0"/>
              <a:buChar char="•"/>
            </a:pPr>
            <a:endParaRPr lang="en-US" sz="2400" i="0" u="none" strike="noStrike" dirty="0">
              <a:solidFill>
                <a:srgbClr val="000000"/>
              </a:solidFill>
              <a:latin typeface="Times New Roman" panose="02020603050405020304" pitchFamily="18" charset="0"/>
            </a:endParaRPr>
          </a:p>
          <a:p>
            <a:pPr rtl="0" fontAlgn="base">
              <a:spcBef>
                <a:spcPts val="407"/>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Including multiplier effects, produced by the IMPLAN econometric model, Fitchburg State generated a total of $283 million in economic activity as well as 1,776 jobs in FY2019. </a:t>
            </a:r>
          </a:p>
          <a:p>
            <a:pPr rtl="0" fontAlgn="base">
              <a:spcBef>
                <a:spcPts val="407"/>
              </a:spcBef>
              <a:spcAft>
                <a:spcPts val="0"/>
              </a:spcAft>
              <a:buFont typeface="Arial" panose="020B0604020202020204" pitchFamily="34" charset="0"/>
              <a:buChar char="•"/>
            </a:pPr>
            <a:endParaRPr lang="en-US" sz="2400" dirty="0">
              <a:solidFill>
                <a:srgbClr val="000000"/>
              </a:solidFill>
              <a:latin typeface="Times New Roman" panose="02020603050405020304" pitchFamily="18" charset="0"/>
            </a:endParaRPr>
          </a:p>
          <a:p>
            <a:pPr rtl="0" fontAlgn="base">
              <a:spcBef>
                <a:spcPts val="44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There are approximately 23,000 Fitchburg State alumni currently working in Massachusetts, earning a total of approximately $1.6 billion in wages, for an average wage of $56,314 annually. </a:t>
            </a:r>
            <a:endParaRPr lang="en-US" sz="2400" b="0" i="0" u="none" strike="noStrike" dirty="0">
              <a:solidFill>
                <a:srgbClr val="000000"/>
              </a:solidFill>
              <a:effectLst/>
              <a:latin typeface="Arial" panose="020B0604020202020204" pitchFamily="34" charset="0"/>
            </a:endParaRPr>
          </a:p>
          <a:p>
            <a:pPr fontAlgn="base">
              <a:spcBef>
                <a:spcPts val="440"/>
              </a:spcBef>
            </a:pPr>
            <a:endParaRPr lang="en-US" sz="2400" b="0" i="0" u="none" strike="noStrike" dirty="0">
              <a:solidFill>
                <a:srgbClr val="000000"/>
              </a:solidFill>
              <a:effectLst/>
              <a:latin typeface="Times New Roman" panose="02020603050405020304" pitchFamily="18" charset="0"/>
            </a:endParaRPr>
          </a:p>
          <a:p>
            <a:pPr fontAlgn="base">
              <a:spcBef>
                <a:spcPts val="440"/>
              </a:spcBef>
            </a:pPr>
            <a:r>
              <a:rPr lang="en-US" sz="2400" b="0" i="0" u="none" strike="noStrike" dirty="0">
                <a:solidFill>
                  <a:srgbClr val="000000"/>
                </a:solidFill>
                <a:effectLst/>
                <a:latin typeface="Times New Roman" panose="02020603050405020304" pitchFamily="18" charset="0"/>
              </a:rPr>
              <a:t>Including multiplier effects, the economic activity of Fitchburg State alumni is associated with just under 55,000 jobs in the Commonwealth, as well as $4.6 billion in contribution to the state’s gross domestic product (GDP). </a:t>
            </a:r>
            <a:endParaRPr lang="en-US" sz="2400" b="0" i="0" u="none" strike="noStrike" dirty="0">
              <a:solidFill>
                <a:srgbClr val="000000"/>
              </a:solidFill>
              <a:effectLst/>
              <a:latin typeface="Arial" panose="020B0604020202020204" pitchFamily="34" charset="0"/>
            </a:endParaRPr>
          </a:p>
          <a:p>
            <a:pPr rtl="0" fontAlgn="base">
              <a:spcBef>
                <a:spcPts val="407"/>
              </a:spcBef>
              <a:spcAft>
                <a:spcPts val="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FC215AC8-EB11-C640-41A8-523D8F2C8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777" y="181406"/>
            <a:ext cx="4256849" cy="1563139"/>
          </a:xfrm>
          <a:prstGeom prst="rect">
            <a:avLst/>
          </a:prstGeom>
        </p:spPr>
      </p:pic>
    </p:spTree>
    <p:extLst>
      <p:ext uri="{BB962C8B-B14F-4D97-AF65-F5344CB8AC3E}">
        <p14:creationId xmlns:p14="http://schemas.microsoft.com/office/powerpoint/2010/main" val="387195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08D4306-C127-0248-157C-9DB277C99B90}"/>
              </a:ext>
            </a:extLst>
          </p:cNvPr>
          <p:cNvSpPr>
            <a:spLocks noGrp="1"/>
          </p:cNvSpPr>
          <p:nvPr>
            <p:ph type="title"/>
          </p:nvPr>
        </p:nvSpPr>
        <p:spPr>
          <a:xfrm>
            <a:off x="5486400" y="365125"/>
            <a:ext cx="5867400" cy="1325563"/>
          </a:xfrm>
        </p:spPr>
        <p:txBody>
          <a:bodyPr>
            <a:normAutofit/>
          </a:bodyPr>
          <a:lstStyle/>
          <a:p>
            <a:pPr algn="ctr"/>
            <a:r>
              <a:rPr lang="en-US" sz="3200" dirty="0">
                <a:latin typeface="Times New Roman" panose="02020603050405020304" pitchFamily="18" charset="0"/>
                <a:cs typeface="Times New Roman" panose="02020603050405020304" pitchFamily="18" charset="0"/>
              </a:rPr>
              <a:t>Regional Institution making Regional Impact</a:t>
            </a:r>
          </a:p>
        </p:txBody>
      </p:sp>
      <p:sp>
        <p:nvSpPr>
          <p:cNvPr id="3" name="Content Placeholder 2">
            <a:extLst>
              <a:ext uri="{FF2B5EF4-FFF2-40B4-BE49-F238E27FC236}">
                <a16:creationId xmlns:a16="http://schemas.microsoft.com/office/drawing/2014/main" id="{67E34C69-B37B-F728-36B4-624AB3A43157}"/>
              </a:ext>
            </a:extLst>
          </p:cNvPr>
          <p:cNvSpPr>
            <a:spLocks noGrp="1"/>
          </p:cNvSpPr>
          <p:nvPr>
            <p:ph idx="1"/>
          </p:nvPr>
        </p:nvSpPr>
        <p:spPr>
          <a:xfrm>
            <a:off x="838200" y="1955732"/>
            <a:ext cx="10515600" cy="4117975"/>
          </a:xfrm>
        </p:spPr>
        <p:txBody>
          <a:bodyPr>
            <a:noAutofit/>
          </a:bodyPr>
          <a:lstStyle/>
          <a:p>
            <a:pPr rtl="0" fontAlgn="base">
              <a:spcBef>
                <a:spcPts val="44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Theater renovation spending estimates result in a total of $36 million in output and 175 jobs around the Commonwealth in a single year. </a:t>
            </a:r>
            <a:endParaRPr lang="en-US" sz="2400" b="0" i="0" u="none" strike="noStrike" dirty="0">
              <a:solidFill>
                <a:srgbClr val="000000"/>
              </a:solidFill>
              <a:effectLst/>
              <a:latin typeface="Arial" panose="020B0604020202020204" pitchFamily="34" charset="0"/>
            </a:endParaRPr>
          </a:p>
          <a:p>
            <a:pPr rtl="0" fontAlgn="base">
              <a:spcBef>
                <a:spcPts val="440"/>
              </a:spcBef>
              <a:spcAft>
                <a:spcPts val="0"/>
              </a:spcAft>
              <a:buFont typeface="Arial" panose="020B0604020202020204" pitchFamily="34" charset="0"/>
              <a:buChar char="•"/>
            </a:pPr>
            <a:endParaRPr lang="en-US" sz="2400" i="0" u="none" strike="noStrike" dirty="0">
              <a:solidFill>
                <a:srgbClr val="000000"/>
              </a:solidFill>
              <a:latin typeface="Times New Roman" panose="02020603050405020304" pitchFamily="18" charset="0"/>
            </a:endParaRPr>
          </a:p>
          <a:p>
            <a:pPr rtl="0" fontAlgn="base">
              <a:spcBef>
                <a:spcPts val="44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Assuming the renovation process takes place over the course of 3 years, estimated theater renovation spending will result in a total of $108 million in economic output and 525 jobs around the Commonwealth. </a:t>
            </a:r>
          </a:p>
          <a:p>
            <a:pPr rtl="0" fontAlgn="base">
              <a:spcBef>
                <a:spcPts val="0"/>
              </a:spcBef>
              <a:spcAft>
                <a:spcPts val="0"/>
              </a:spcAft>
              <a:buFont typeface="Arial" panose="020B0604020202020204" pitchFamily="34" charset="0"/>
              <a:buChar char="•"/>
            </a:pPr>
            <a:endParaRPr lang="en-US" sz="2400" b="0" i="0" u="none" strike="noStrike" dirty="0">
              <a:solidFill>
                <a:srgbClr val="000000"/>
              </a:solidFill>
              <a:effectLst/>
              <a:latin typeface="Times New Roman" panose="02020603050405020304" pitchFamily="18" charset="0"/>
            </a:endParaRP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Once the theater renovation is complete, it will continue to generate economic activity, potentially supporting 43 jobs and $5.3 million in output around the Commonwealth on an annual basis. This is assuming an annual attendance of 55,000 patrons. </a:t>
            </a:r>
            <a:endParaRPr lang="en-US" sz="2400" dirty="0"/>
          </a:p>
        </p:txBody>
      </p:sp>
      <p:pic>
        <p:nvPicPr>
          <p:cNvPr id="2" name="Picture 1">
            <a:extLst>
              <a:ext uri="{FF2B5EF4-FFF2-40B4-BE49-F238E27FC236}">
                <a16:creationId xmlns:a16="http://schemas.microsoft.com/office/drawing/2014/main" id="{C3E42662-1B32-B23A-0DE7-958F882F2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551" y="392593"/>
            <a:ext cx="4256849" cy="1563139"/>
          </a:xfrm>
          <a:prstGeom prst="rect">
            <a:avLst/>
          </a:prstGeom>
        </p:spPr>
      </p:pic>
    </p:spTree>
    <p:extLst>
      <p:ext uri="{BB962C8B-B14F-4D97-AF65-F5344CB8AC3E}">
        <p14:creationId xmlns:p14="http://schemas.microsoft.com/office/powerpoint/2010/main" val="3027371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08D4306-C127-0248-157C-9DB277C99B90}"/>
              </a:ext>
            </a:extLst>
          </p:cNvPr>
          <p:cNvSpPr>
            <a:spLocks noGrp="1"/>
          </p:cNvSpPr>
          <p:nvPr>
            <p:ph type="title"/>
          </p:nvPr>
        </p:nvSpPr>
        <p:spPr>
          <a:xfrm>
            <a:off x="6019800" y="291549"/>
            <a:ext cx="5333999" cy="1338468"/>
          </a:xfrm>
        </p:spPr>
        <p:txBody>
          <a:bodyPr>
            <a:normAutofit/>
          </a:bodyPr>
          <a:lstStyle/>
          <a:p>
            <a:pPr algn="ctr"/>
            <a:r>
              <a:rPr lang="en-US" sz="3200" dirty="0">
                <a:latin typeface="Times New Roman" panose="02020603050405020304" pitchFamily="18" charset="0"/>
                <a:cs typeface="Times New Roman" panose="02020603050405020304" pitchFamily="18" charset="0"/>
              </a:rPr>
              <a:t>Economic Impact of Future Theater Operations</a:t>
            </a:r>
          </a:p>
        </p:txBody>
      </p:sp>
      <p:sp>
        <p:nvSpPr>
          <p:cNvPr id="3" name="Content Placeholder 2">
            <a:extLst>
              <a:ext uri="{FF2B5EF4-FFF2-40B4-BE49-F238E27FC236}">
                <a16:creationId xmlns:a16="http://schemas.microsoft.com/office/drawing/2014/main" id="{67E34C69-B37B-F728-36B4-624AB3A43157}"/>
              </a:ext>
            </a:extLst>
          </p:cNvPr>
          <p:cNvSpPr>
            <a:spLocks noGrp="1"/>
          </p:cNvSpPr>
          <p:nvPr>
            <p:ph sz="half" idx="1"/>
          </p:nvPr>
        </p:nvSpPr>
        <p:spPr>
          <a:xfrm>
            <a:off x="838199" y="2130425"/>
            <a:ext cx="5181600" cy="3206751"/>
          </a:xfrm>
        </p:spPr>
        <p:txBody>
          <a:bodyPr>
            <a:normAutofit/>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A report from the Americans for the Arts (AFA) estimated that theater patrons in Massachusetts spend $30.25 aside from the cost of admission </a:t>
            </a:r>
            <a:endParaRPr lang="en-US" sz="2400" b="0" i="0" u="none" strike="noStrike" dirty="0">
              <a:solidFill>
                <a:srgbClr val="000000"/>
              </a:solidFill>
              <a:effectLst/>
              <a:latin typeface="Arial" panose="020B0604020202020204" pitchFamily="34" charset="0"/>
            </a:endParaRPr>
          </a:p>
          <a:p>
            <a:pPr rtl="0" fontAlgn="base">
              <a:spcBef>
                <a:spcPts val="440"/>
              </a:spcBef>
              <a:spcAft>
                <a:spcPts val="0"/>
              </a:spcAft>
              <a:buFont typeface="Arial" panose="020B0604020202020204" pitchFamily="34" charset="0"/>
              <a:buChar char="•"/>
            </a:pPr>
            <a:endParaRPr lang="en-US" sz="2400" i="0" u="none" strike="noStrike" dirty="0">
              <a:solidFill>
                <a:srgbClr val="000000"/>
              </a:solidFill>
              <a:latin typeface="Times New Roman" panose="02020603050405020304" pitchFamily="18" charset="0"/>
            </a:endParaRPr>
          </a:p>
          <a:p>
            <a:pPr rtl="0" fontAlgn="base">
              <a:spcBef>
                <a:spcPts val="440"/>
              </a:spcBef>
              <a:spcAft>
                <a:spcPts val="0"/>
              </a:spcAft>
              <a:buFont typeface="Arial" panose="020B0604020202020204" pitchFamily="34" charset="0"/>
              <a:buChar char="•"/>
            </a:pPr>
            <a:r>
              <a:rPr lang="en-US" sz="2400" b="0" i="0" u="none" strike="noStrike" dirty="0">
                <a:solidFill>
                  <a:srgbClr val="000000"/>
                </a:solidFill>
                <a:effectLst/>
                <a:latin typeface="Times New Roman" panose="02020603050405020304" pitchFamily="18" charset="0"/>
              </a:rPr>
              <a:t>The key components associated with this estimate include restaurants, general merchandise, gas, and lodging </a:t>
            </a:r>
          </a:p>
          <a:p>
            <a:pPr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Times New Roman" panose="02020603050405020304" pitchFamily="18" charset="0"/>
            </a:endParaRPr>
          </a:p>
        </p:txBody>
      </p:sp>
      <p:sp>
        <p:nvSpPr>
          <p:cNvPr id="2" name="Content Placeholder 1">
            <a:extLst>
              <a:ext uri="{FF2B5EF4-FFF2-40B4-BE49-F238E27FC236}">
                <a16:creationId xmlns:a16="http://schemas.microsoft.com/office/drawing/2014/main" id="{7F827E24-6ECB-38E8-6577-E91EAB0DB0FD}"/>
              </a:ext>
            </a:extLst>
          </p:cNvPr>
          <p:cNvSpPr>
            <a:spLocks noGrp="1"/>
          </p:cNvSpPr>
          <p:nvPr>
            <p:ph sz="half" idx="2"/>
          </p:nvPr>
        </p:nvSpPr>
        <p:spPr>
          <a:xfrm>
            <a:off x="6172203" y="1978024"/>
            <a:ext cx="5181600" cy="3511551"/>
          </a:xfrm>
        </p:spPr>
        <p:txBody>
          <a:bodyPr/>
          <a:lstStyle/>
          <a:p>
            <a:pPr rtl="0" fontAlgn="base">
              <a:spcBef>
                <a:spcPts val="0"/>
              </a:spcBef>
              <a:spcAft>
                <a:spcPts val="0"/>
              </a:spcAft>
              <a:buFont typeface="Arial" panose="020B0604020202020204" pitchFamily="34" charset="0"/>
              <a:buChar char="•"/>
            </a:pPr>
            <a:r>
              <a:rPr lang="en-US" sz="2400" b="1" i="0" u="none" strike="noStrike" dirty="0">
                <a:solidFill>
                  <a:srgbClr val="000000"/>
                </a:solidFill>
                <a:effectLst/>
                <a:latin typeface="Times New Roman" panose="02020603050405020304" pitchFamily="18" charset="0"/>
              </a:rPr>
              <a:t>Estimated Spending by Theater-goers:</a:t>
            </a:r>
          </a:p>
          <a:p>
            <a:pPr lvl="1" fontAlgn="base">
              <a:spcBef>
                <a:spcPts val="0"/>
              </a:spcBef>
            </a:pPr>
            <a:r>
              <a:rPr lang="en-US" b="0" i="0" u="none" strike="noStrike" dirty="0">
                <a:solidFill>
                  <a:srgbClr val="000000"/>
                </a:solidFill>
                <a:effectLst/>
                <a:latin typeface="Times New Roman" panose="02020603050405020304" pitchFamily="18" charset="0"/>
              </a:rPr>
              <a:t>Restaurants  $1,070,232</a:t>
            </a:r>
            <a:endParaRPr lang="en-US" b="0" i="0" u="none" strike="noStrike" dirty="0">
              <a:solidFill>
                <a:srgbClr val="000000"/>
              </a:solidFill>
              <a:effectLst/>
              <a:latin typeface="Arial" panose="020B0604020202020204" pitchFamily="34" charset="0"/>
            </a:endParaRPr>
          </a:p>
          <a:p>
            <a:pPr lvl="1" fontAlgn="base">
              <a:spcBef>
                <a:spcPts val="440"/>
              </a:spcBef>
            </a:pPr>
            <a:r>
              <a:rPr lang="en-US" b="0" i="0" u="none" strike="noStrike" dirty="0">
                <a:solidFill>
                  <a:srgbClr val="000000"/>
                </a:solidFill>
                <a:effectLst/>
                <a:latin typeface="Times New Roman" panose="02020603050405020304" pitchFamily="18" charset="0"/>
              </a:rPr>
              <a:t>General merchandise  $257,588</a:t>
            </a:r>
            <a:endParaRPr lang="en-US" b="0" i="0" u="none" strike="noStrike" dirty="0">
              <a:solidFill>
                <a:srgbClr val="000000"/>
              </a:solidFill>
              <a:effectLst/>
              <a:latin typeface="Arial" panose="020B0604020202020204" pitchFamily="34" charset="0"/>
            </a:endParaRPr>
          </a:p>
          <a:p>
            <a:pPr lvl="1" fontAlgn="base">
              <a:spcBef>
                <a:spcPts val="440"/>
              </a:spcBef>
            </a:pPr>
            <a:r>
              <a:rPr lang="en-US" b="0" i="0" u="none" strike="noStrike" dirty="0">
                <a:solidFill>
                  <a:srgbClr val="000000"/>
                </a:solidFill>
                <a:effectLst/>
                <a:latin typeface="Times New Roman" panose="02020603050405020304" pitchFamily="18" charset="0"/>
              </a:rPr>
              <a:t>Gasoline  $173,251</a:t>
            </a:r>
            <a:endParaRPr lang="en-US" b="0" i="0" u="none" strike="noStrike" dirty="0">
              <a:solidFill>
                <a:srgbClr val="000000"/>
              </a:solidFill>
              <a:effectLst/>
              <a:latin typeface="Arial" panose="020B0604020202020204" pitchFamily="34" charset="0"/>
            </a:endParaRPr>
          </a:p>
          <a:p>
            <a:pPr lvl="1" fontAlgn="base">
              <a:spcBef>
                <a:spcPts val="440"/>
              </a:spcBef>
            </a:pPr>
            <a:r>
              <a:rPr lang="en-US" b="0" i="0" u="none" strike="noStrike" dirty="0">
                <a:solidFill>
                  <a:srgbClr val="000000"/>
                </a:solidFill>
                <a:effectLst/>
                <a:latin typeface="Times New Roman" panose="02020603050405020304" pitchFamily="18" charset="0"/>
              </a:rPr>
              <a:t>Hotels and motels. $162,790</a:t>
            </a:r>
            <a:endParaRPr lang="en-US" b="0" i="0" u="none" strike="noStrike" dirty="0">
              <a:solidFill>
                <a:srgbClr val="000000"/>
              </a:solidFill>
              <a:effectLst/>
              <a:latin typeface="Arial" panose="020B0604020202020204" pitchFamily="34" charset="0"/>
            </a:endParaRPr>
          </a:p>
          <a:p>
            <a:pPr lvl="1" fontAlgn="base">
              <a:spcBef>
                <a:spcPts val="440"/>
              </a:spcBef>
            </a:pPr>
            <a:r>
              <a:rPr lang="en-US" b="0" i="0" u="none" strike="noStrike" dirty="0">
                <a:solidFill>
                  <a:srgbClr val="000000"/>
                </a:solidFill>
                <a:effectLst/>
                <a:latin typeface="Times New Roman" panose="02020603050405020304" pitchFamily="18" charset="0"/>
              </a:rPr>
              <a:t>Performing arts companies  $1,234,750</a:t>
            </a:r>
            <a:endParaRPr lang="en-US" b="0" i="0" u="none" strike="noStrike" dirty="0">
              <a:solidFill>
                <a:srgbClr val="000000"/>
              </a:solidFill>
              <a:effectLst/>
              <a:latin typeface="Arial" panose="020B0604020202020204" pitchFamily="34" charset="0"/>
            </a:endParaRPr>
          </a:p>
          <a:p>
            <a:r>
              <a:rPr lang="en-US" sz="2400" b="1" i="0" u="none" strike="noStrike" dirty="0">
                <a:solidFill>
                  <a:srgbClr val="000000"/>
                </a:solidFill>
                <a:effectLst/>
                <a:latin typeface="Times New Roman" panose="02020603050405020304" pitchFamily="18" charset="0"/>
              </a:rPr>
              <a:t>TOTAL</a:t>
            </a:r>
            <a:r>
              <a:rPr lang="en-US" sz="2400" b="0" i="0" u="none" strike="noStrike" dirty="0">
                <a:solidFill>
                  <a:srgbClr val="000000"/>
                </a:solidFill>
                <a:effectLst/>
                <a:latin typeface="Times New Roman" panose="02020603050405020304" pitchFamily="18" charset="0"/>
              </a:rPr>
              <a:t>  </a:t>
            </a:r>
            <a:r>
              <a:rPr lang="en-US" sz="2400" b="1" i="0" u="none" strike="noStrike" dirty="0">
                <a:solidFill>
                  <a:srgbClr val="000000"/>
                </a:solidFill>
                <a:effectLst/>
                <a:latin typeface="Times New Roman" panose="02020603050405020304" pitchFamily="18" charset="0"/>
              </a:rPr>
              <a:t>$2,898,611</a:t>
            </a:r>
            <a:endParaRPr lang="en-US" sz="2400" b="0" i="0" u="none" strike="noStrike" dirty="0">
              <a:solidFill>
                <a:srgbClr val="000000"/>
              </a:solidFill>
              <a:effectLst/>
              <a:latin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0886CAAB-D81E-2C19-FD5F-6A6A91003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75" y="262486"/>
            <a:ext cx="4256849" cy="1563139"/>
          </a:xfrm>
          <a:prstGeom prst="rect">
            <a:avLst/>
          </a:prstGeom>
        </p:spPr>
      </p:pic>
    </p:spTree>
    <p:extLst>
      <p:ext uri="{BB962C8B-B14F-4D97-AF65-F5344CB8AC3E}">
        <p14:creationId xmlns:p14="http://schemas.microsoft.com/office/powerpoint/2010/main" val="313096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8A0C0D5-E061-69EA-1F71-55D1C63EB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23" y="1510255"/>
            <a:ext cx="2878112" cy="383748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222" name="Picture 6">
            <a:extLst>
              <a:ext uri="{FF2B5EF4-FFF2-40B4-BE49-F238E27FC236}">
                <a16:creationId xmlns:a16="http://schemas.microsoft.com/office/drawing/2014/main" id="{7AEAFBFF-142E-76B8-E2BB-A92E0B147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42" y="2111736"/>
            <a:ext cx="3512695" cy="2634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4" name="Picture 8">
            <a:extLst>
              <a:ext uri="{FF2B5EF4-FFF2-40B4-BE49-F238E27FC236}">
                <a16:creationId xmlns:a16="http://schemas.microsoft.com/office/drawing/2014/main" id="{07769F22-8A52-2F61-1007-F80F9A803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1297" y="1864690"/>
            <a:ext cx="4171482" cy="312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57F03735-6C4F-B4F4-89BB-31C1FB78E513}"/>
              </a:ext>
            </a:extLst>
          </p:cNvPr>
          <p:cNvSpPr>
            <a:spLocks noGrp="1"/>
          </p:cNvSpPr>
          <p:nvPr>
            <p:ph type="title"/>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Phase 1: </a:t>
            </a:r>
            <a:r>
              <a:rPr lang="en-US" sz="3200" dirty="0" err="1">
                <a:latin typeface="Times New Roman" panose="02020603050405020304" pitchFamily="18" charset="0"/>
                <a:cs typeface="Times New Roman" panose="02020603050405020304" pitchFamily="18" charset="0"/>
              </a:rPr>
              <a:t>ideaLab</a:t>
            </a:r>
            <a:r>
              <a:rPr lang="en-US" sz="3200" dirty="0">
                <a:latin typeface="Times New Roman" panose="02020603050405020304" pitchFamily="18" charset="0"/>
                <a:cs typeface="Times New Roman" panose="02020603050405020304" pitchFamily="18" charset="0"/>
              </a:rPr>
              <a:t> &amp; Game Design Studio</a:t>
            </a:r>
          </a:p>
        </p:txBody>
      </p:sp>
    </p:spTree>
    <p:extLst>
      <p:ext uri="{BB962C8B-B14F-4D97-AF65-F5344CB8AC3E}">
        <p14:creationId xmlns:p14="http://schemas.microsoft.com/office/powerpoint/2010/main" val="1645550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1219202" y="6240154"/>
            <a:ext cx="10446065" cy="484909"/>
          </a:xfrm>
          <a:prstGeom prst="rect">
            <a:avLst/>
          </a:prstGeom>
          <a:noFill/>
          <a:ln>
            <a:noFill/>
          </a:ln>
        </p:spPr>
        <p:txBody>
          <a:bodyPr spcFirstLastPara="1" vert="horz" wrap="square" lIns="0" tIns="60933" rIns="121900" bIns="60933" rtlCol="0" anchor="ctr" anchorCtr="0">
            <a:noAutofit/>
          </a:bodyPr>
          <a:lstStyle/>
          <a:p>
            <a:pPr>
              <a:buSzPts val="1600"/>
            </a:pPr>
            <a:endParaRPr/>
          </a:p>
        </p:txBody>
      </p:sp>
      <p:pic>
        <p:nvPicPr>
          <p:cNvPr id="153" name="Google Shape;153;p6" descr="A picture containing text, road, outdoor, street&#10;&#10;Description automatically generated"/>
          <p:cNvPicPr preferRelativeResize="0"/>
          <p:nvPr/>
        </p:nvPicPr>
        <p:blipFill rotWithShape="1">
          <a:blip r:embed="rId3">
            <a:alphaModFix/>
          </a:blip>
          <a:srcRect l="1713" t="121" r="9612" b="-120"/>
          <a:stretch/>
        </p:blipFill>
        <p:spPr>
          <a:xfrm>
            <a:off x="0" y="0"/>
            <a:ext cx="12192000" cy="6857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9" descr="Diagram, engineering drawing&#10;&#10;Description automatically generated"/>
          <p:cNvPicPr preferRelativeResize="0"/>
          <p:nvPr/>
        </p:nvPicPr>
        <p:blipFill rotWithShape="1">
          <a:blip r:embed="rId3">
            <a:alphaModFix/>
          </a:blip>
          <a:srcRect t="8849" b="17381"/>
          <a:stretch/>
        </p:blipFill>
        <p:spPr>
          <a:xfrm>
            <a:off x="0" y="0"/>
            <a:ext cx="12192000" cy="6858000"/>
          </a:xfrm>
          <a:prstGeom prst="rect">
            <a:avLst/>
          </a:prstGeom>
          <a:noFill/>
          <a:ln>
            <a:noFill/>
          </a:ln>
        </p:spPr>
      </p:pic>
      <p:sp>
        <p:nvSpPr>
          <p:cNvPr id="182" name="Google Shape;182;p9"/>
          <p:cNvSpPr txBox="1">
            <a:spLocks noGrp="1"/>
          </p:cNvSpPr>
          <p:nvPr>
            <p:ph type="title"/>
          </p:nvPr>
        </p:nvSpPr>
        <p:spPr>
          <a:xfrm>
            <a:off x="216313" y="6199886"/>
            <a:ext cx="9296398" cy="539407"/>
          </a:xfrm>
          <a:prstGeom prst="rect">
            <a:avLst/>
          </a:prstGeom>
          <a:noFill/>
          <a:ln>
            <a:noFill/>
          </a:ln>
        </p:spPr>
        <p:txBody>
          <a:bodyPr spcFirstLastPara="1" vert="horz" wrap="square" lIns="0" tIns="60933" rIns="121900" bIns="60933" rtlCol="0" anchor="ctr" anchorCtr="0">
            <a:noAutofit/>
          </a:bodyPr>
          <a:lstStyle/>
          <a:p>
            <a:pPr>
              <a:buSzPts val="1600"/>
            </a:pPr>
            <a:r>
              <a:rPr lang="en-US" sz="2000" dirty="0"/>
              <a:t>FITCHBURG THEATER BLOCK SITE PLAN</a:t>
            </a:r>
            <a:endParaRPr sz="2000" dirty="0"/>
          </a:p>
        </p:txBody>
      </p:sp>
      <p:pic>
        <p:nvPicPr>
          <p:cNvPr id="184" name="Google Shape;184;p9" descr="Shape&#10;&#10;Description automatically generated with medium confidence"/>
          <p:cNvPicPr preferRelativeResize="0"/>
          <p:nvPr/>
        </p:nvPicPr>
        <p:blipFill rotWithShape="1">
          <a:blip r:embed="rId4">
            <a:alphaModFix/>
          </a:blip>
          <a:srcRect/>
          <a:stretch/>
        </p:blipFill>
        <p:spPr>
          <a:xfrm rot="-1681716">
            <a:off x="1219202" y="5491710"/>
            <a:ext cx="708991" cy="708991"/>
          </a:xfrm>
          <a:prstGeom prst="rect">
            <a:avLst/>
          </a:prstGeom>
          <a:noFill/>
          <a:ln>
            <a:noFill/>
          </a:ln>
        </p:spPr>
      </p:pic>
      <p:sp>
        <p:nvSpPr>
          <p:cNvPr id="185" name="Google Shape;185;p9"/>
          <p:cNvSpPr txBox="1"/>
          <p:nvPr/>
        </p:nvSpPr>
        <p:spPr>
          <a:xfrm>
            <a:off x="3316224" y="2956309"/>
            <a:ext cx="1715008" cy="287268"/>
          </a:xfrm>
          <a:prstGeom prst="rect">
            <a:avLst/>
          </a:prstGeom>
          <a:noFill/>
          <a:ln>
            <a:noFill/>
          </a:ln>
        </p:spPr>
        <p:txBody>
          <a:bodyPr spcFirstLastPara="1" wrap="square" lIns="121900" tIns="60933" rIns="121900" bIns="60933" anchor="t" anchorCtr="0">
            <a:spAutoFit/>
          </a:bodyPr>
          <a:lstStyle/>
          <a:p>
            <a:pPr>
              <a:buClr>
                <a:srgbClr val="000000"/>
              </a:buClr>
              <a:buSzPts val="800"/>
            </a:pPr>
            <a:r>
              <a:rPr lang="en-US" sz="1067" dirty="0">
                <a:solidFill>
                  <a:srgbClr val="FF0000"/>
                </a:solidFill>
                <a:latin typeface="Calibri"/>
                <a:ea typeface="Calibri"/>
                <a:cs typeface="Calibri"/>
                <a:sym typeface="Calibri"/>
              </a:rPr>
              <a:t>UPPER PARKING DECK</a:t>
            </a:r>
            <a:endParaRPr sz="1867" dirty="0">
              <a:solidFill>
                <a:srgbClr val="FF0000"/>
              </a:solidFill>
              <a:latin typeface="Arial"/>
              <a:ea typeface="Arial"/>
              <a:cs typeface="Arial"/>
              <a:sym typeface="Arial"/>
            </a:endParaRPr>
          </a:p>
        </p:txBody>
      </p:sp>
      <p:sp>
        <p:nvSpPr>
          <p:cNvPr id="186" name="Google Shape;186;p9"/>
          <p:cNvSpPr txBox="1"/>
          <p:nvPr/>
        </p:nvSpPr>
        <p:spPr>
          <a:xfrm>
            <a:off x="4494784" y="4362270"/>
            <a:ext cx="772160" cy="615691"/>
          </a:xfrm>
          <a:prstGeom prst="rect">
            <a:avLst/>
          </a:prstGeom>
          <a:noFill/>
          <a:ln>
            <a:noFill/>
          </a:ln>
        </p:spPr>
        <p:txBody>
          <a:bodyPr spcFirstLastPara="1" wrap="square" lIns="121900" tIns="60933" rIns="121900" bIns="60933" anchor="t" anchorCtr="0">
            <a:spAutoFit/>
          </a:bodyPr>
          <a:lstStyle/>
          <a:p>
            <a:pPr algn="ctr">
              <a:buClr>
                <a:srgbClr val="000000"/>
              </a:buClr>
              <a:buSzPts val="800"/>
            </a:pPr>
            <a:r>
              <a:rPr lang="en-US" sz="1067" dirty="0">
                <a:solidFill>
                  <a:srgbClr val="FF0000"/>
                </a:solidFill>
                <a:latin typeface="Calibri"/>
                <a:ea typeface="Calibri"/>
                <a:cs typeface="Calibri"/>
                <a:sym typeface="Calibri"/>
              </a:rPr>
              <a:t>BLACK</a:t>
            </a:r>
            <a:endParaRPr sz="1867" dirty="0">
              <a:solidFill>
                <a:srgbClr val="FF0000"/>
              </a:solidFill>
              <a:latin typeface="Arial"/>
              <a:ea typeface="Arial"/>
              <a:cs typeface="Arial"/>
              <a:sym typeface="Arial"/>
            </a:endParaRPr>
          </a:p>
          <a:p>
            <a:pPr algn="ctr">
              <a:buClr>
                <a:srgbClr val="000000"/>
              </a:buClr>
              <a:buSzPts val="800"/>
            </a:pPr>
            <a:r>
              <a:rPr lang="en-US" sz="1067" dirty="0">
                <a:solidFill>
                  <a:srgbClr val="FF0000"/>
                </a:solidFill>
                <a:latin typeface="Calibri"/>
                <a:ea typeface="Calibri"/>
                <a:cs typeface="Calibri"/>
                <a:sym typeface="Calibri"/>
              </a:rPr>
              <a:t>BOX</a:t>
            </a:r>
            <a:endParaRPr sz="1867" dirty="0">
              <a:solidFill>
                <a:srgbClr val="FF0000"/>
              </a:solidFill>
              <a:latin typeface="Arial"/>
              <a:ea typeface="Arial"/>
              <a:cs typeface="Arial"/>
              <a:sym typeface="Arial"/>
            </a:endParaRPr>
          </a:p>
          <a:p>
            <a:pPr algn="ctr">
              <a:buClr>
                <a:srgbClr val="000000"/>
              </a:buClr>
              <a:buSzPts val="800"/>
            </a:pPr>
            <a:r>
              <a:rPr lang="en-US" sz="1067" dirty="0">
                <a:solidFill>
                  <a:srgbClr val="FF0000"/>
                </a:solidFill>
                <a:latin typeface="Calibri"/>
                <a:ea typeface="Calibri"/>
                <a:cs typeface="Calibri"/>
                <a:sym typeface="Calibri"/>
              </a:rPr>
              <a:t>THEATER</a:t>
            </a:r>
            <a:endParaRPr sz="1867" dirty="0">
              <a:solidFill>
                <a:srgbClr val="FF0000"/>
              </a:solidFill>
              <a:latin typeface="Arial"/>
              <a:ea typeface="Arial"/>
              <a:cs typeface="Arial"/>
              <a:sym typeface="Arial"/>
            </a:endParaRPr>
          </a:p>
        </p:txBody>
      </p:sp>
      <p:sp>
        <p:nvSpPr>
          <p:cNvPr id="187" name="Google Shape;187;p9"/>
          <p:cNvSpPr txBox="1"/>
          <p:nvPr/>
        </p:nvSpPr>
        <p:spPr>
          <a:xfrm>
            <a:off x="6323584" y="4382787"/>
            <a:ext cx="1674368" cy="287268"/>
          </a:xfrm>
          <a:prstGeom prst="rect">
            <a:avLst/>
          </a:prstGeom>
          <a:noFill/>
          <a:ln>
            <a:noFill/>
          </a:ln>
        </p:spPr>
        <p:txBody>
          <a:bodyPr spcFirstLastPara="1" wrap="square" lIns="121900" tIns="60933" rIns="121900" bIns="60933" anchor="t" anchorCtr="0">
            <a:spAutoFit/>
          </a:bodyPr>
          <a:lstStyle/>
          <a:p>
            <a:pPr algn="ctr">
              <a:buClr>
                <a:srgbClr val="000000"/>
              </a:buClr>
              <a:buSzPts val="800"/>
            </a:pPr>
            <a:r>
              <a:rPr lang="en-US" sz="1067">
                <a:solidFill>
                  <a:srgbClr val="FF0000"/>
                </a:solidFill>
                <a:latin typeface="Calibri"/>
                <a:ea typeface="Calibri"/>
                <a:cs typeface="Calibri"/>
                <a:sym typeface="Calibri"/>
              </a:rPr>
              <a:t>MAIN STREET THEATER</a:t>
            </a:r>
            <a:endParaRPr sz="1867">
              <a:solidFill>
                <a:srgbClr val="FF0000"/>
              </a:solidFill>
              <a:latin typeface="Arial"/>
              <a:ea typeface="Arial"/>
              <a:cs typeface="Arial"/>
              <a:sym typeface="Arial"/>
            </a:endParaRPr>
          </a:p>
        </p:txBody>
      </p:sp>
      <p:sp>
        <p:nvSpPr>
          <p:cNvPr id="188" name="Google Shape;188;p9"/>
          <p:cNvSpPr txBox="1"/>
          <p:nvPr/>
        </p:nvSpPr>
        <p:spPr>
          <a:xfrm>
            <a:off x="8900160" y="2102869"/>
            <a:ext cx="902208" cy="615691"/>
          </a:xfrm>
          <a:prstGeom prst="rect">
            <a:avLst/>
          </a:prstGeom>
          <a:noFill/>
          <a:ln>
            <a:noFill/>
          </a:ln>
        </p:spPr>
        <p:txBody>
          <a:bodyPr spcFirstLastPara="1" wrap="square" lIns="121900" tIns="60933" rIns="121900" bIns="60933" anchor="t" anchorCtr="0">
            <a:spAutoFit/>
          </a:bodyPr>
          <a:lstStyle/>
          <a:p>
            <a:pPr algn="ctr">
              <a:buClr>
                <a:srgbClr val="000000"/>
              </a:buClr>
              <a:buSzPts val="800"/>
            </a:pPr>
            <a:r>
              <a:rPr lang="en-US" sz="1067" dirty="0">
                <a:solidFill>
                  <a:srgbClr val="FF0000"/>
                </a:solidFill>
                <a:latin typeface="Calibri"/>
                <a:ea typeface="Calibri"/>
                <a:cs typeface="Calibri"/>
                <a:sym typeface="Calibri"/>
              </a:rPr>
              <a:t>Stage Loading Dock</a:t>
            </a:r>
            <a:endParaRPr sz="1867" dirty="0">
              <a:solidFill>
                <a:srgbClr val="FF0000"/>
              </a:solidFill>
              <a:latin typeface="Arial"/>
              <a:ea typeface="Arial"/>
              <a:cs typeface="Arial"/>
              <a:sym typeface="Arial"/>
            </a:endParaRPr>
          </a:p>
        </p:txBody>
      </p:sp>
      <p:sp>
        <p:nvSpPr>
          <p:cNvPr id="189" name="Google Shape;189;p9"/>
          <p:cNvSpPr/>
          <p:nvPr/>
        </p:nvSpPr>
        <p:spPr>
          <a:xfrm>
            <a:off x="6957568" y="5730240"/>
            <a:ext cx="227584" cy="287259"/>
          </a:xfrm>
          <a:prstGeom prst="triangle">
            <a:avLst>
              <a:gd name="adj" fmla="val 50000"/>
            </a:avLst>
          </a:prstGeom>
          <a:solidFill>
            <a:schemeClr val="accent5"/>
          </a:solidFill>
          <a:ln>
            <a:noFill/>
          </a:ln>
        </p:spPr>
        <p:txBody>
          <a:bodyPr spcFirstLastPara="1" wrap="square" lIns="121900" tIns="60933" rIns="121900" bIns="60933" anchor="ctr" anchorCtr="0">
            <a:noAutofit/>
          </a:bodyPr>
          <a:lstStyle/>
          <a:p>
            <a:pPr algn="ctr">
              <a:buClr>
                <a:srgbClr val="000000"/>
              </a:buClr>
              <a:buSzPts val="1800"/>
            </a:pPr>
            <a:endParaRPr sz="2400">
              <a:solidFill>
                <a:srgbClr val="FF0000"/>
              </a:solidFill>
              <a:latin typeface="Calibri"/>
              <a:ea typeface="Calibri"/>
              <a:cs typeface="Calibri"/>
              <a:sym typeface="Calibri"/>
            </a:endParaRPr>
          </a:p>
        </p:txBody>
      </p:sp>
      <p:sp>
        <p:nvSpPr>
          <p:cNvPr id="190" name="Google Shape;190;p9"/>
          <p:cNvSpPr/>
          <p:nvPr/>
        </p:nvSpPr>
        <p:spPr>
          <a:xfrm>
            <a:off x="5624576" y="5510240"/>
            <a:ext cx="227584" cy="287259"/>
          </a:xfrm>
          <a:prstGeom prst="triangle">
            <a:avLst>
              <a:gd name="adj" fmla="val 50000"/>
            </a:avLst>
          </a:prstGeom>
          <a:solidFill>
            <a:schemeClr val="accent5"/>
          </a:solidFill>
          <a:ln>
            <a:noFill/>
          </a:ln>
        </p:spPr>
        <p:txBody>
          <a:bodyPr spcFirstLastPara="1" wrap="square" lIns="121900" tIns="60933" rIns="121900" bIns="60933" anchor="ctr" anchorCtr="0">
            <a:noAutofit/>
          </a:bodyPr>
          <a:lstStyle/>
          <a:p>
            <a:pPr algn="ctr">
              <a:buClr>
                <a:srgbClr val="000000"/>
              </a:buClr>
              <a:buSzPts val="1800"/>
            </a:pPr>
            <a:endParaRPr sz="240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Google Shape;234;p14">
            <a:extLst>
              <a:ext uri="{FF2B5EF4-FFF2-40B4-BE49-F238E27FC236}">
                <a16:creationId xmlns:a16="http://schemas.microsoft.com/office/drawing/2014/main" id="{04DE7B5F-76BF-5268-13F9-692971A277C6}"/>
              </a:ext>
            </a:extLst>
          </p:cNvPr>
          <p:cNvPicPr preferRelativeResize="0"/>
          <p:nvPr/>
        </p:nvPicPr>
        <p:blipFill rotWithShape="1">
          <a:blip r:embed="rId4">
            <a:alphaModFix/>
          </a:blip>
          <a:srcRect l="10" r="9" b="3572"/>
          <a:stretch/>
        </p:blipFill>
        <p:spPr>
          <a:xfrm>
            <a:off x="2381708" y="607576"/>
            <a:ext cx="6677957" cy="5367741"/>
          </a:xfrm>
          <a:prstGeom prst="rect">
            <a:avLst/>
          </a:prstGeom>
          <a:noFill/>
          <a:ln>
            <a:noFill/>
          </a:ln>
        </p:spPr>
      </p:pic>
      <p:grpSp>
        <p:nvGrpSpPr>
          <p:cNvPr id="5" name="Google Shape;238;p14">
            <a:extLst>
              <a:ext uri="{FF2B5EF4-FFF2-40B4-BE49-F238E27FC236}">
                <a16:creationId xmlns:a16="http://schemas.microsoft.com/office/drawing/2014/main" id="{2711548A-B251-EB2C-39D5-6FD3A2270706}"/>
              </a:ext>
            </a:extLst>
          </p:cNvPr>
          <p:cNvGrpSpPr/>
          <p:nvPr/>
        </p:nvGrpSpPr>
        <p:grpSpPr>
          <a:xfrm>
            <a:off x="5720687" y="2601425"/>
            <a:ext cx="2529840" cy="307736"/>
            <a:chOff x="4428336" y="1937747"/>
            <a:chExt cx="2529840" cy="307736"/>
          </a:xfrm>
        </p:grpSpPr>
        <p:cxnSp>
          <p:nvCxnSpPr>
            <p:cNvPr id="6" name="Google Shape;239;p14">
              <a:extLst>
                <a:ext uri="{FF2B5EF4-FFF2-40B4-BE49-F238E27FC236}">
                  <a16:creationId xmlns:a16="http://schemas.microsoft.com/office/drawing/2014/main" id="{FC5D2758-FC2E-521B-6FFB-B04D9D7A65E9}"/>
                </a:ext>
              </a:extLst>
            </p:cNvPr>
            <p:cNvCxnSpPr/>
            <p:nvPr/>
          </p:nvCxnSpPr>
          <p:spPr>
            <a:xfrm>
              <a:off x="4456176" y="2182368"/>
              <a:ext cx="2502000" cy="0"/>
            </a:xfrm>
            <a:prstGeom prst="straightConnector1">
              <a:avLst/>
            </a:prstGeom>
            <a:ln w="50800">
              <a:solidFill>
                <a:srgbClr val="FF0000"/>
              </a:solidFill>
              <a:headEnd type="none" w="sm" len="sm"/>
              <a:tailEnd type="triangle" w="med" len="med"/>
            </a:ln>
          </p:spPr>
          <p:style>
            <a:lnRef idx="1">
              <a:schemeClr val="accent2"/>
            </a:lnRef>
            <a:fillRef idx="0">
              <a:schemeClr val="accent2"/>
            </a:fillRef>
            <a:effectRef idx="0">
              <a:schemeClr val="accent2"/>
            </a:effectRef>
            <a:fontRef idx="minor">
              <a:schemeClr val="tx1"/>
            </a:fontRef>
          </p:style>
        </p:cxnSp>
        <p:sp>
          <p:nvSpPr>
            <p:cNvPr id="7" name="Google Shape;240;p14">
              <a:extLst>
                <a:ext uri="{FF2B5EF4-FFF2-40B4-BE49-F238E27FC236}">
                  <a16:creationId xmlns:a16="http://schemas.microsoft.com/office/drawing/2014/main" id="{71C9C17D-D4B1-CB94-33A1-F9294929D995}"/>
                </a:ext>
              </a:extLst>
            </p:cNvPr>
            <p:cNvSpPr txBox="1"/>
            <p:nvPr/>
          </p:nvSpPr>
          <p:spPr>
            <a:xfrm>
              <a:off x="4428336" y="1937747"/>
              <a:ext cx="1292352" cy="307736"/>
            </a:xfrm>
            <a:prstGeom prst="rect">
              <a:avLst/>
            </a:prstGeom>
            <a:noFill/>
            <a:ln w="12700">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dirty="0">
                  <a:solidFill>
                    <a:srgbClr val="FF0000"/>
                  </a:solidFill>
                  <a:latin typeface="Calibri"/>
                  <a:ea typeface="Calibri"/>
                  <a:cs typeface="Calibri"/>
                  <a:sym typeface="Calibri"/>
                </a:rPr>
                <a:t>PHASE</a:t>
              </a:r>
              <a:r>
                <a:rPr lang="en-US" sz="1200" b="0" i="0" u="none" strike="noStrike" cap="none" dirty="0">
                  <a:solidFill>
                    <a:srgbClr val="FF0000"/>
                  </a:solidFill>
                  <a:latin typeface="Calibri"/>
                  <a:ea typeface="Calibri"/>
                  <a:cs typeface="Calibri"/>
                  <a:sym typeface="Calibri"/>
                </a:rPr>
                <a:t> </a:t>
              </a:r>
              <a:r>
                <a:rPr lang="en-US" sz="1400" dirty="0">
                  <a:solidFill>
                    <a:srgbClr val="FF0000"/>
                  </a:solidFill>
                  <a:latin typeface="Calibri"/>
                  <a:ea typeface="Calibri"/>
                  <a:cs typeface="Calibri"/>
                  <a:sym typeface="Calibri"/>
                </a:rPr>
                <a:t>3</a:t>
              </a:r>
              <a:endParaRPr sz="1400" b="0" i="0" u="none" strike="noStrike" cap="none" dirty="0">
                <a:solidFill>
                  <a:srgbClr val="FF0000"/>
                </a:solidFill>
                <a:latin typeface="Arial"/>
                <a:ea typeface="Arial"/>
                <a:cs typeface="Arial"/>
                <a:sym typeface="Arial"/>
              </a:endParaRPr>
            </a:p>
          </p:txBody>
        </p:sp>
      </p:grpSp>
      <p:grpSp>
        <p:nvGrpSpPr>
          <p:cNvPr id="8" name="Google Shape;241;p14">
            <a:extLst>
              <a:ext uri="{FF2B5EF4-FFF2-40B4-BE49-F238E27FC236}">
                <a16:creationId xmlns:a16="http://schemas.microsoft.com/office/drawing/2014/main" id="{542315AA-AB96-97B1-37B6-985F2DB53530}"/>
              </a:ext>
            </a:extLst>
          </p:cNvPr>
          <p:cNvGrpSpPr/>
          <p:nvPr/>
        </p:nvGrpSpPr>
        <p:grpSpPr>
          <a:xfrm>
            <a:off x="5273237" y="164198"/>
            <a:ext cx="188976" cy="4572000"/>
            <a:chOff x="4181856" y="60960"/>
            <a:chExt cx="188976" cy="4572000"/>
          </a:xfrm>
        </p:grpSpPr>
        <p:cxnSp>
          <p:nvCxnSpPr>
            <p:cNvPr id="9" name="Google Shape;242;p14">
              <a:extLst>
                <a:ext uri="{FF2B5EF4-FFF2-40B4-BE49-F238E27FC236}">
                  <a16:creationId xmlns:a16="http://schemas.microsoft.com/office/drawing/2014/main" id="{9C74F778-85FD-91F7-E64E-17B54BC4FD67}"/>
                </a:ext>
              </a:extLst>
            </p:cNvPr>
            <p:cNvCxnSpPr/>
            <p:nvPr/>
          </p:nvCxnSpPr>
          <p:spPr>
            <a:xfrm>
              <a:off x="4370832" y="60960"/>
              <a:ext cx="0" cy="3127248"/>
            </a:xfrm>
            <a:prstGeom prst="straightConnector1">
              <a:avLst/>
            </a:prstGeom>
            <a:noFill/>
            <a:ln w="47625" cap="flat" cmpd="sng">
              <a:solidFill>
                <a:srgbClr val="FF0000"/>
              </a:solidFill>
              <a:prstDash val="dash"/>
              <a:round/>
              <a:headEnd type="none" w="sm" len="sm"/>
              <a:tailEnd type="none" w="sm" len="sm"/>
            </a:ln>
          </p:spPr>
        </p:cxnSp>
        <p:cxnSp>
          <p:nvCxnSpPr>
            <p:cNvPr id="10" name="Google Shape;243;p14">
              <a:extLst>
                <a:ext uri="{FF2B5EF4-FFF2-40B4-BE49-F238E27FC236}">
                  <a16:creationId xmlns:a16="http://schemas.microsoft.com/office/drawing/2014/main" id="{BB637B1A-0B79-4BF8-2D30-13C5C669F89E}"/>
                </a:ext>
              </a:extLst>
            </p:cNvPr>
            <p:cNvCxnSpPr/>
            <p:nvPr/>
          </p:nvCxnSpPr>
          <p:spPr>
            <a:xfrm rot="10800000">
              <a:off x="4200144" y="3188208"/>
              <a:ext cx="170688" cy="0"/>
            </a:xfrm>
            <a:prstGeom prst="straightConnector1">
              <a:avLst/>
            </a:prstGeom>
            <a:noFill/>
            <a:ln w="47625" cap="flat" cmpd="sng">
              <a:solidFill>
                <a:srgbClr val="FF0000"/>
              </a:solidFill>
              <a:prstDash val="dash"/>
              <a:round/>
              <a:headEnd type="none" w="sm" len="sm"/>
              <a:tailEnd type="none" w="sm" len="sm"/>
            </a:ln>
          </p:spPr>
        </p:cxnSp>
        <p:cxnSp>
          <p:nvCxnSpPr>
            <p:cNvPr id="11" name="Google Shape;244;p14">
              <a:extLst>
                <a:ext uri="{FF2B5EF4-FFF2-40B4-BE49-F238E27FC236}">
                  <a16:creationId xmlns:a16="http://schemas.microsoft.com/office/drawing/2014/main" id="{9C842ABB-6347-FAE2-0A6D-868042AE7444}"/>
                </a:ext>
              </a:extLst>
            </p:cNvPr>
            <p:cNvCxnSpPr/>
            <p:nvPr/>
          </p:nvCxnSpPr>
          <p:spPr>
            <a:xfrm>
              <a:off x="4181856" y="3188208"/>
              <a:ext cx="0" cy="1444752"/>
            </a:xfrm>
            <a:prstGeom prst="straightConnector1">
              <a:avLst/>
            </a:prstGeom>
            <a:noFill/>
            <a:ln w="47625" cap="flat" cmpd="sng">
              <a:solidFill>
                <a:srgbClr val="FF0000"/>
              </a:solidFill>
              <a:prstDash val="dash"/>
              <a:round/>
              <a:headEnd type="none" w="sm" len="sm"/>
              <a:tailEnd type="none" w="sm" len="sm"/>
            </a:ln>
          </p:spPr>
        </p:cxnSp>
      </p:grpSp>
      <p:grpSp>
        <p:nvGrpSpPr>
          <p:cNvPr id="12" name="Google Shape;235;p14">
            <a:extLst>
              <a:ext uri="{FF2B5EF4-FFF2-40B4-BE49-F238E27FC236}">
                <a16:creationId xmlns:a16="http://schemas.microsoft.com/office/drawing/2014/main" id="{E6C00F13-89A2-577B-EEC3-B8CAA68B11F2}"/>
              </a:ext>
            </a:extLst>
          </p:cNvPr>
          <p:cNvGrpSpPr/>
          <p:nvPr/>
        </p:nvGrpSpPr>
        <p:grpSpPr>
          <a:xfrm>
            <a:off x="3182824" y="2608153"/>
            <a:ext cx="2600749" cy="307736"/>
            <a:chOff x="2261616" y="1941019"/>
            <a:chExt cx="2600749" cy="307736"/>
          </a:xfrm>
        </p:grpSpPr>
        <p:cxnSp>
          <p:nvCxnSpPr>
            <p:cNvPr id="13" name="Google Shape;236;p14">
              <a:extLst>
                <a:ext uri="{FF2B5EF4-FFF2-40B4-BE49-F238E27FC236}">
                  <a16:creationId xmlns:a16="http://schemas.microsoft.com/office/drawing/2014/main" id="{509C168A-78DE-9388-4D0E-B2D61C531678}"/>
                </a:ext>
              </a:extLst>
            </p:cNvPr>
            <p:cNvCxnSpPr/>
            <p:nvPr/>
          </p:nvCxnSpPr>
          <p:spPr>
            <a:xfrm rot="10800000">
              <a:off x="2261616" y="2182368"/>
              <a:ext cx="2090928" cy="0"/>
            </a:xfrm>
            <a:prstGeom prst="straightConnector1">
              <a:avLst/>
            </a:prstGeom>
            <a:noFill/>
            <a:ln w="50800" cap="flat" cmpd="sng">
              <a:solidFill>
                <a:srgbClr val="FF0000"/>
              </a:solidFill>
              <a:prstDash val="solid"/>
              <a:round/>
              <a:headEnd type="none" w="sm" len="sm"/>
              <a:tailEnd type="triangle" w="med" len="med"/>
            </a:ln>
          </p:spPr>
        </p:cxnSp>
        <p:sp>
          <p:nvSpPr>
            <p:cNvPr id="14" name="Google Shape;237;p14">
              <a:extLst>
                <a:ext uri="{FF2B5EF4-FFF2-40B4-BE49-F238E27FC236}">
                  <a16:creationId xmlns:a16="http://schemas.microsoft.com/office/drawing/2014/main" id="{5B69BBD4-2BDE-FFE8-2F5F-A4492622FD7E}"/>
                </a:ext>
              </a:extLst>
            </p:cNvPr>
            <p:cNvSpPr txBox="1"/>
            <p:nvPr/>
          </p:nvSpPr>
          <p:spPr>
            <a:xfrm>
              <a:off x="3570013" y="1941019"/>
              <a:ext cx="129235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dirty="0">
                  <a:solidFill>
                    <a:srgbClr val="FF0000"/>
                  </a:solidFill>
                  <a:latin typeface="Calibri"/>
                  <a:ea typeface="Calibri"/>
                  <a:cs typeface="Calibri"/>
                  <a:sym typeface="Calibri"/>
                </a:rPr>
                <a:t>PHASE 2</a:t>
              </a:r>
              <a:endParaRPr sz="1400" b="0" i="0" u="none" strike="noStrike" cap="none" dirty="0">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183819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8D20E3-B27F-774A-E3B4-24CBB9B5D6C3}"/>
              </a:ext>
            </a:extLst>
          </p:cNvPr>
          <p:cNvSpPr>
            <a:spLocks noGrp="1"/>
          </p:cNvSpPr>
          <p:nvPr>
            <p:ph type="title"/>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Phase 2, The </a:t>
            </a:r>
            <a:r>
              <a:rPr lang="en-US" sz="3200" dirty="0" err="1">
                <a:latin typeface="Times New Roman" panose="02020603050405020304" pitchFamily="18" charset="0"/>
                <a:cs typeface="Times New Roman" panose="02020603050405020304" pitchFamily="18" charset="0"/>
              </a:rPr>
              <a:t>theaterLab</a:t>
            </a:r>
            <a:r>
              <a:rPr lang="en-US" sz="3200" dirty="0">
                <a:latin typeface="Times New Roman" panose="02020603050405020304" pitchFamily="18" charset="0"/>
                <a:cs typeface="Times New Roman" panose="02020603050405020304" pitchFamily="18" charset="0"/>
              </a:rPr>
              <a:t> </a:t>
            </a:r>
          </a:p>
        </p:txBody>
      </p:sp>
      <p:sp>
        <p:nvSpPr>
          <p:cNvPr id="5" name="Content Placeholder 4">
            <a:extLst>
              <a:ext uri="{FF2B5EF4-FFF2-40B4-BE49-F238E27FC236}">
                <a16:creationId xmlns:a16="http://schemas.microsoft.com/office/drawing/2014/main" id="{1B83758B-92AC-38DF-5932-9BE10AE1332A}"/>
              </a:ext>
            </a:extLst>
          </p:cNvPr>
          <p:cNvSpPr>
            <a:spLocks noGrp="1"/>
          </p:cNvSpPr>
          <p:nvPr>
            <p:ph idx="1"/>
          </p:nvPr>
        </p:nvSpPr>
        <p:spPr>
          <a:xfrm>
            <a:off x="838200" y="1825625"/>
            <a:ext cx="4007551" cy="4005332"/>
          </a:xfrm>
        </p:spPr>
        <p:txBody>
          <a:bodyPr>
            <a:normAutofit fontScale="47500" lnSpcReduction="20000"/>
          </a:bodyPr>
          <a:lstStyle/>
          <a:p>
            <a:pPr marL="285750" marR="0" lvl="0" indent="-285750" algn="l" rtl="0">
              <a:lnSpc>
                <a:spcPct val="100000"/>
              </a:lnSpc>
              <a:spcBef>
                <a:spcPts val="0"/>
              </a:spcBef>
              <a:spcAft>
                <a:spcPts val="0"/>
              </a:spcAft>
              <a:buClr>
                <a:schemeClr val="dk1"/>
              </a:buClr>
              <a:buSzPts val="1350"/>
              <a:buFont typeface="Arial" panose="020B0604020202020204" pitchFamily="34" charset="0"/>
              <a:buChar char="•"/>
            </a:pPr>
            <a:r>
              <a:rPr lang="en-US" sz="2900" dirty="0">
                <a:solidFill>
                  <a:schemeClr val="dk1"/>
                </a:solidFill>
                <a:latin typeface="Times New Roman" panose="02020603050405020304" pitchFamily="18" charset="0"/>
                <a:ea typeface="Calibri"/>
                <a:cs typeface="Times New Roman" panose="02020603050405020304" pitchFamily="18" charset="0"/>
                <a:sym typeface="Calibri"/>
              </a:rPr>
              <a:t>17,983</a:t>
            </a:r>
            <a:r>
              <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square-feet of new construction adjacent to the main historic theater designed to seat up to 250 people.</a:t>
            </a:r>
            <a:endParaRPr lang="en-US" sz="29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l" rtl="0">
              <a:lnSpc>
                <a:spcPct val="100000"/>
              </a:lnSpc>
              <a:spcBef>
                <a:spcPts val="0"/>
              </a:spcBef>
              <a:spcAft>
                <a:spcPts val="0"/>
              </a:spcAft>
              <a:buClr>
                <a:srgbClr val="000000"/>
              </a:buClr>
              <a:buSzPts val="1350"/>
              <a:buFont typeface="Arial"/>
              <a:buNone/>
            </a:pPr>
            <a:endPar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285750" marR="0" lvl="0" indent="-285750" algn="l" rtl="0">
              <a:lnSpc>
                <a:spcPct val="100000"/>
              </a:lnSpc>
              <a:spcBef>
                <a:spcPts val="0"/>
              </a:spcBef>
              <a:spcAft>
                <a:spcPts val="0"/>
              </a:spcAft>
              <a:buClr>
                <a:schemeClr val="dk1"/>
              </a:buClr>
              <a:buSzPts val="1350"/>
              <a:buFont typeface="Arial" panose="020B0604020202020204" pitchFamily="34" charset="0"/>
              <a:buChar char="•"/>
            </a:pPr>
            <a:r>
              <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Modern, four-story structure will serve as a teaching facility for students in the performing arts and humanities. </a:t>
            </a:r>
            <a:endParaRPr lang="en-US" sz="29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285750" marR="0" lvl="0" indent="-200025" algn="l" rtl="0">
              <a:lnSpc>
                <a:spcPct val="100000"/>
              </a:lnSpc>
              <a:spcBef>
                <a:spcPts val="0"/>
              </a:spcBef>
              <a:spcAft>
                <a:spcPts val="0"/>
              </a:spcAft>
              <a:buClr>
                <a:schemeClr val="dk1"/>
              </a:buClr>
              <a:buSzPts val="1350"/>
              <a:buFont typeface="Arial"/>
              <a:buNone/>
            </a:pPr>
            <a:endPar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285750" marR="0" lvl="0" indent="-285750" algn="l" rtl="0">
              <a:lnSpc>
                <a:spcPct val="100000"/>
              </a:lnSpc>
              <a:spcBef>
                <a:spcPts val="0"/>
              </a:spcBef>
              <a:spcAft>
                <a:spcPts val="0"/>
              </a:spcAft>
              <a:buClr>
                <a:schemeClr val="dk1"/>
              </a:buClr>
              <a:buSzPts val="1350"/>
              <a:buFont typeface="Arial" panose="020B0604020202020204" pitchFamily="34" charset="0"/>
              <a:buChar char="•"/>
            </a:pPr>
            <a:r>
              <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Equipped with a state-of-the-art media infrastructure, lighting grid, and flexible pedagogical and performance space to encourage the creative training of students, performers, and technicians alike.  </a:t>
            </a:r>
            <a:endParaRPr lang="en-US" sz="29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285750" marR="0" lvl="0" indent="-200025" algn="l" rtl="0">
              <a:lnSpc>
                <a:spcPct val="100000"/>
              </a:lnSpc>
              <a:spcBef>
                <a:spcPts val="0"/>
              </a:spcBef>
              <a:spcAft>
                <a:spcPts val="0"/>
              </a:spcAft>
              <a:buClr>
                <a:schemeClr val="dk1"/>
              </a:buClr>
              <a:buSzPts val="1350"/>
              <a:buFont typeface="Arial"/>
              <a:buNone/>
            </a:pPr>
            <a:endPar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285750" marR="0" lvl="0" indent="-285750" algn="l" rtl="0">
              <a:lnSpc>
                <a:spcPct val="100000"/>
              </a:lnSpc>
              <a:spcBef>
                <a:spcPts val="0"/>
              </a:spcBef>
              <a:spcAft>
                <a:spcPts val="0"/>
              </a:spcAft>
              <a:buClr>
                <a:schemeClr val="dk1"/>
              </a:buClr>
              <a:buSzPts val="1350"/>
              <a:buFont typeface="Arial" panose="020B0604020202020204" pitchFamily="34" charset="0"/>
              <a:buChar char="•"/>
            </a:pPr>
            <a:r>
              <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Will strengthen learning opportunities for students and community members by supporting a wide range of performances, academic experiences, and speaking events.</a:t>
            </a:r>
            <a:endParaRPr lang="en-US" sz="29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285750" marR="0" lvl="0" indent="-200025" algn="l" rtl="0">
              <a:lnSpc>
                <a:spcPct val="100000"/>
              </a:lnSpc>
              <a:spcBef>
                <a:spcPts val="0"/>
              </a:spcBef>
              <a:spcAft>
                <a:spcPts val="0"/>
              </a:spcAft>
              <a:buClr>
                <a:schemeClr val="dk1"/>
              </a:buClr>
              <a:buSzPts val="1350"/>
              <a:buFont typeface="Arial"/>
              <a:buNone/>
            </a:pPr>
            <a:endPar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285750" marR="0" lvl="0" indent="-285750" algn="l" rtl="0">
              <a:lnSpc>
                <a:spcPct val="100000"/>
              </a:lnSpc>
              <a:spcBef>
                <a:spcPts val="0"/>
              </a:spcBef>
              <a:spcAft>
                <a:spcPts val="0"/>
              </a:spcAft>
              <a:buClr>
                <a:schemeClr val="dk1"/>
              </a:buClr>
              <a:buSzPts val="1350"/>
              <a:buFont typeface="Arial" panose="020B0604020202020204" pitchFamily="34" charset="0"/>
              <a:buChar char="•"/>
            </a:pPr>
            <a:r>
              <a:rPr lang="en-US" sz="29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Will serve as the connecting tower to the historic theater, providing ADA-compliant access to all components of the Theater Block complex.</a:t>
            </a:r>
            <a:endParaRPr lang="en-US" sz="29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endParaRPr lang="en-US" dirty="0"/>
          </a:p>
        </p:txBody>
      </p:sp>
      <p:pic>
        <p:nvPicPr>
          <p:cNvPr id="11" name="Picture 10">
            <a:extLst>
              <a:ext uri="{FF2B5EF4-FFF2-40B4-BE49-F238E27FC236}">
                <a16:creationId xmlns:a16="http://schemas.microsoft.com/office/drawing/2014/main" id="{B2A53B29-0E0D-E3D4-251A-37846D5F3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751" y="1825624"/>
            <a:ext cx="6508049" cy="3660777"/>
          </a:xfrm>
          <a:prstGeom prst="rect">
            <a:avLst/>
          </a:prstGeom>
        </p:spPr>
      </p:pic>
    </p:spTree>
    <p:extLst>
      <p:ext uri="{BB962C8B-B14F-4D97-AF65-F5344CB8AC3E}">
        <p14:creationId xmlns:p14="http://schemas.microsoft.com/office/powerpoint/2010/main" val="118152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5C21BC2-DC48-F40E-FBE0-FAA35A46DCED}"/>
              </a:ext>
            </a:extLst>
          </p:cNvPr>
          <p:cNvSpPr>
            <a:spLocks noGrp="1"/>
          </p:cNvSpPr>
          <p:nvPr>
            <p:ph sz="quarter" idx="4"/>
          </p:nvPr>
        </p:nvSpPr>
        <p:spPr>
          <a:xfrm>
            <a:off x="560439" y="365125"/>
            <a:ext cx="4011561" cy="5824537"/>
          </a:xfrm>
        </p:spPr>
        <p:txBody>
          <a:bodyPr>
            <a:normAutofit fontScale="85000" lnSpcReduction="20000"/>
          </a:bodyPr>
          <a:lstStyle/>
          <a:p>
            <a:pPr marL="0" indent="0">
              <a:buNone/>
            </a:pPr>
            <a:r>
              <a:rPr lang="en-US" dirty="0">
                <a:latin typeface="Apple Chancery" panose="03020702040506060504" pitchFamily="66" charset="-79"/>
                <a:cs typeface="Apple Chancery" panose="03020702040506060504" pitchFamily="66" charset="-79"/>
              </a:rPr>
              <a:t>“ The university does not, and should not, operate in a vacuum. Surrounding this beautiful campus is an important part of our history, character and success: the city of Fitchburg. Public universities are inextricably linked with the communities that surround them and possess a unique opportunity to both serve them and benefit them. We understand that we cannot be a great university without a strong and lasting connection to the city and region we serve”  </a:t>
            </a:r>
          </a:p>
          <a:p>
            <a:pPr marL="0" indent="0">
              <a:buNone/>
            </a:pPr>
            <a:r>
              <a:rPr lang="en-US" dirty="0">
                <a:cs typeface="Apple Chancery" panose="03020702040506060504" pitchFamily="66" charset="-79"/>
              </a:rPr>
              <a:t>From President Richard S. Lapidus’ Inaugural Address </a:t>
            </a:r>
          </a:p>
          <a:p>
            <a:pPr marL="0" indent="0">
              <a:buNone/>
            </a:pPr>
            <a:r>
              <a:rPr lang="en-US" dirty="0">
                <a:cs typeface="Apple Chancery" panose="03020702040506060504" pitchFamily="66" charset="-79"/>
              </a:rPr>
              <a:t>October 12, 2016</a:t>
            </a:r>
          </a:p>
        </p:txBody>
      </p:sp>
      <p:pic>
        <p:nvPicPr>
          <p:cNvPr id="14" name="Picture 13">
            <a:extLst>
              <a:ext uri="{FF2B5EF4-FFF2-40B4-BE49-F238E27FC236}">
                <a16:creationId xmlns:a16="http://schemas.microsoft.com/office/drawing/2014/main" id="{4A697ECC-3116-C9B9-4AC6-6C4298C54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567" y="824459"/>
            <a:ext cx="6399994" cy="4290960"/>
          </a:xfrm>
          <a:prstGeom prst="rect">
            <a:avLst/>
          </a:prstGeom>
        </p:spPr>
      </p:pic>
    </p:spTree>
    <p:extLst>
      <p:ext uri="{BB962C8B-B14F-4D97-AF65-F5344CB8AC3E}">
        <p14:creationId xmlns:p14="http://schemas.microsoft.com/office/powerpoint/2010/main" val="3427696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Google Shape;298;p21" descr="A group of people on a stage&#10;&#10;Description automatically generated">
            <a:extLst>
              <a:ext uri="{FF2B5EF4-FFF2-40B4-BE49-F238E27FC236}">
                <a16:creationId xmlns:a16="http://schemas.microsoft.com/office/drawing/2014/main" id="{45A310DE-3BFA-4ED8-4779-D5192037F829}"/>
              </a:ext>
            </a:extLst>
          </p:cNvPr>
          <p:cNvPicPr preferRelativeResize="0"/>
          <p:nvPr/>
        </p:nvPicPr>
        <p:blipFill rotWithShape="1">
          <a:blip r:embed="rId4">
            <a:alphaModFix/>
          </a:blip>
          <a:srcRect b="10001"/>
          <a:stretch/>
        </p:blipFill>
        <p:spPr>
          <a:xfrm>
            <a:off x="5098773" y="1833287"/>
            <a:ext cx="6255027" cy="3716890"/>
          </a:xfrm>
          <a:prstGeom prst="rect">
            <a:avLst/>
          </a:prstGeom>
          <a:noFill/>
          <a:ln>
            <a:noFill/>
          </a:ln>
        </p:spPr>
      </p:pic>
      <p:sp>
        <p:nvSpPr>
          <p:cNvPr id="5" name="Title 4">
            <a:extLst>
              <a:ext uri="{FF2B5EF4-FFF2-40B4-BE49-F238E27FC236}">
                <a16:creationId xmlns:a16="http://schemas.microsoft.com/office/drawing/2014/main" id="{83B133E1-216C-0474-3494-10B985B7FB77}"/>
              </a:ext>
            </a:extLst>
          </p:cNvPr>
          <p:cNvSpPr>
            <a:spLocks noGrp="1"/>
          </p:cNvSpPr>
          <p:nvPr>
            <p:ph type="title"/>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Phase 3, Historic Theater Restoration</a:t>
            </a:r>
          </a:p>
        </p:txBody>
      </p:sp>
      <p:sp>
        <p:nvSpPr>
          <p:cNvPr id="6" name="Content Placeholder 5">
            <a:extLst>
              <a:ext uri="{FF2B5EF4-FFF2-40B4-BE49-F238E27FC236}">
                <a16:creationId xmlns:a16="http://schemas.microsoft.com/office/drawing/2014/main" id="{64EE0EF0-0956-5459-53B5-C53AFD981955}"/>
              </a:ext>
            </a:extLst>
          </p:cNvPr>
          <p:cNvSpPr>
            <a:spLocks noGrp="1"/>
          </p:cNvSpPr>
          <p:nvPr>
            <p:ph idx="1"/>
          </p:nvPr>
        </p:nvSpPr>
        <p:spPr>
          <a:xfrm>
            <a:off x="838200" y="1825625"/>
            <a:ext cx="4012096" cy="4230618"/>
          </a:xfrm>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Preservation of the Historic 1929 Vaudeville Theater </a:t>
            </a:r>
          </a:p>
          <a:p>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46,250 square feet of historic preservation adjacent to the </a:t>
            </a:r>
            <a:r>
              <a:rPr lang="en-US" sz="24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theaterLab</a:t>
            </a: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to seat up to 1,200 people.</a:t>
            </a:r>
            <a:endParaRPr lang="en-US" sz="2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r>
              <a:rPr lang="en-US" sz="2400" dirty="0">
                <a:latin typeface="Times New Roman" panose="02020603050405020304" pitchFamily="18" charset="0"/>
                <a:cs typeface="Times New Roman" panose="02020603050405020304" pitchFamily="18" charset="0"/>
              </a:rPr>
              <a:t>Full proscenium stage, backstage, a 1920 Wurlitzer style pipe organ, and orchestra pit</a:t>
            </a:r>
          </a:p>
          <a:p>
            <a:r>
              <a:rPr lang="en-US" sz="2400" dirty="0">
                <a:latin typeface="Times New Roman" panose="02020603050405020304" pitchFamily="18" charset="0"/>
                <a:cs typeface="Times New Roman" panose="02020603050405020304" pitchFamily="18" charset="0"/>
              </a:rPr>
              <a:t>Complimentary to other Performing Arts Centers </a:t>
            </a:r>
          </a:p>
          <a:p>
            <a:r>
              <a:rPr lang="en-US" sz="2400" dirty="0">
                <a:latin typeface="Times New Roman" panose="02020603050405020304" pitchFamily="18" charset="0"/>
                <a:cs typeface="Times New Roman" panose="02020603050405020304" pitchFamily="18" charset="0"/>
              </a:rPr>
              <a:t>Complimentary to University Infrastructure</a:t>
            </a:r>
          </a:p>
        </p:txBody>
      </p:sp>
    </p:spTree>
    <p:extLst>
      <p:ext uri="{BB962C8B-B14F-4D97-AF65-F5344CB8AC3E}">
        <p14:creationId xmlns:p14="http://schemas.microsoft.com/office/powerpoint/2010/main" val="1888217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7"/>
          <p:cNvSpPr txBox="1">
            <a:spLocks noGrp="1"/>
          </p:cNvSpPr>
          <p:nvPr>
            <p:ph type="title"/>
          </p:nvPr>
        </p:nvSpPr>
        <p:spPr>
          <a:xfrm>
            <a:off x="1219202" y="6240154"/>
            <a:ext cx="10446065" cy="484909"/>
          </a:xfrm>
          <a:prstGeom prst="rect">
            <a:avLst/>
          </a:prstGeom>
          <a:noFill/>
          <a:ln>
            <a:noFill/>
          </a:ln>
        </p:spPr>
        <p:txBody>
          <a:bodyPr spcFirstLastPara="1" vert="horz" wrap="square" lIns="0" tIns="60933" rIns="121900" bIns="60933" rtlCol="0" anchor="ctr" anchorCtr="0">
            <a:noAutofit/>
          </a:bodyPr>
          <a:lstStyle/>
          <a:p>
            <a:pPr>
              <a:buSzPts val="1600"/>
            </a:pPr>
            <a:endParaRPr/>
          </a:p>
        </p:txBody>
      </p:sp>
      <p:pic>
        <p:nvPicPr>
          <p:cNvPr id="266" name="Google Shape;266;p17"/>
          <p:cNvPicPr preferRelativeResize="0"/>
          <p:nvPr/>
        </p:nvPicPr>
        <p:blipFill rotWithShape="1">
          <a:blip r:embed="rId3">
            <a:alphaModFix/>
          </a:blip>
          <a:srcRect t="940" r="164" b="14696"/>
          <a:stretch/>
        </p:blipFill>
        <p:spPr>
          <a:xfrm>
            <a:off x="0" y="1"/>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8"/>
          <p:cNvSpPr txBox="1">
            <a:spLocks noGrp="1"/>
          </p:cNvSpPr>
          <p:nvPr>
            <p:ph type="title"/>
          </p:nvPr>
        </p:nvSpPr>
        <p:spPr>
          <a:xfrm>
            <a:off x="1219202" y="6240154"/>
            <a:ext cx="10446065" cy="484909"/>
          </a:xfrm>
          <a:prstGeom prst="rect">
            <a:avLst/>
          </a:prstGeom>
          <a:noFill/>
          <a:ln>
            <a:noFill/>
          </a:ln>
        </p:spPr>
        <p:txBody>
          <a:bodyPr spcFirstLastPara="1" vert="horz" wrap="square" lIns="0" tIns="60933" rIns="121900" bIns="60933" rtlCol="0" anchor="ctr" anchorCtr="0">
            <a:noAutofit/>
          </a:bodyPr>
          <a:lstStyle/>
          <a:p>
            <a:pPr>
              <a:buSzPts val="1600"/>
            </a:pPr>
            <a:endParaRPr/>
          </a:p>
        </p:txBody>
      </p:sp>
      <p:pic>
        <p:nvPicPr>
          <p:cNvPr id="274" name="Google Shape;274;p18" descr="A group of people in a theater&#10;&#10;Description automatically generated with low confidence"/>
          <p:cNvPicPr preferRelativeResize="0"/>
          <p:nvPr/>
        </p:nvPicPr>
        <p:blipFill rotWithShape="1">
          <a:blip r:embed="rId3">
            <a:alphaModFix/>
          </a:blip>
          <a:srcRect t="9138"/>
          <a:stretch/>
        </p:blipFill>
        <p:spPr>
          <a:xfrm>
            <a:off x="0" y="-65649"/>
            <a:ext cx="12192000" cy="69236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415BDE6-2B1F-B5DB-9B7B-470F03B1A37C}"/>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Project Team </a:t>
            </a:r>
          </a:p>
        </p:txBody>
      </p:sp>
      <p:sp>
        <p:nvSpPr>
          <p:cNvPr id="14" name="Content Placeholder 13">
            <a:extLst>
              <a:ext uri="{FF2B5EF4-FFF2-40B4-BE49-F238E27FC236}">
                <a16:creationId xmlns:a16="http://schemas.microsoft.com/office/drawing/2014/main" id="{A98C96C1-212A-D755-D6C2-F0A7EF8570CF}"/>
              </a:ext>
            </a:extLst>
          </p:cNvPr>
          <p:cNvSpPr>
            <a:spLocks noGrp="1"/>
          </p:cNvSpPr>
          <p:nvPr>
            <p:ph idx="1"/>
          </p:nvPr>
        </p:nvSpPr>
        <p:spPr>
          <a:xfrm>
            <a:off x="980759" y="1579299"/>
            <a:ext cx="10515600" cy="1709652"/>
          </a:xfrm>
        </p:spPr>
        <p:txBody>
          <a:bodyPr>
            <a:normAutofit lnSpcReduction="10000"/>
          </a:bodyPr>
          <a:lstStyle/>
          <a:p>
            <a:r>
              <a:rPr lang="en-US" sz="1800" dirty="0">
                <a:latin typeface="Times New Roman" panose="02020603050405020304" pitchFamily="18" charset="0"/>
                <a:cs typeface="Times New Roman" panose="02020603050405020304" pitchFamily="18" charset="0"/>
              </a:rPr>
              <a:t>FSU Foundation Supporting Organization, Owner </a:t>
            </a:r>
          </a:p>
          <a:p>
            <a:r>
              <a:rPr lang="en-US" sz="1800" dirty="0">
                <a:latin typeface="Times New Roman" panose="02020603050405020304" pitchFamily="18" charset="0"/>
                <a:cs typeface="Times New Roman" panose="02020603050405020304" pitchFamily="18" charset="0"/>
              </a:rPr>
              <a:t>Fort Point Project Management, Owner’s Representative </a:t>
            </a:r>
          </a:p>
          <a:p>
            <a:r>
              <a:rPr lang="en-US" sz="1800" dirty="0" err="1">
                <a:latin typeface="Times New Roman" panose="02020603050405020304" pitchFamily="18" charset="0"/>
                <a:cs typeface="Times New Roman" panose="02020603050405020304" pitchFamily="18" charset="0"/>
              </a:rPr>
              <a:t>Anser</a:t>
            </a:r>
            <a:r>
              <a:rPr lang="en-US" sz="1800" dirty="0">
                <a:latin typeface="Times New Roman" panose="02020603050405020304" pitchFamily="18" charset="0"/>
                <a:cs typeface="Times New Roman" panose="02020603050405020304" pitchFamily="18" charset="0"/>
              </a:rPr>
              <a:t> Advisory, Development Consultant and Owners Project Manager </a:t>
            </a:r>
          </a:p>
          <a:p>
            <a:r>
              <a:rPr lang="en-US" sz="1800" dirty="0">
                <a:latin typeface="Times New Roman" panose="02020603050405020304" pitchFamily="18" charset="0"/>
                <a:cs typeface="Times New Roman" panose="02020603050405020304" pitchFamily="18" charset="0"/>
              </a:rPr>
              <a:t>ICON Architecture, Lead Design Firm </a:t>
            </a:r>
          </a:p>
          <a:p>
            <a:r>
              <a:rPr lang="en-US" sz="1800" dirty="0">
                <a:latin typeface="Times New Roman" panose="02020603050405020304" pitchFamily="18" charset="0"/>
                <a:cs typeface="Times New Roman" panose="02020603050405020304" pitchFamily="18" charset="0"/>
              </a:rPr>
              <a:t>Walsh Brothers, Construction Manager </a:t>
            </a:r>
          </a:p>
          <a:p>
            <a:pPr marL="0" indent="0">
              <a:buNone/>
            </a:pPr>
            <a:endParaRPr lang="en-US" dirty="0"/>
          </a:p>
        </p:txBody>
      </p:sp>
      <p:pic>
        <p:nvPicPr>
          <p:cNvPr id="2054" name="Picture 6">
            <a:extLst>
              <a:ext uri="{FF2B5EF4-FFF2-40B4-BE49-F238E27FC236}">
                <a16:creationId xmlns:a16="http://schemas.microsoft.com/office/drawing/2014/main" id="{38ECB2CE-EBAA-505B-26AC-5027799C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822824"/>
            <a:ext cx="3882189" cy="11525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4899B4C-727F-10AD-E833-5CC21D27B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535" y="3557588"/>
            <a:ext cx="4591803" cy="8496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26FBA63-9F71-4A49-63E6-B4907EDB2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058" y="3433260"/>
            <a:ext cx="4949895" cy="10982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93015F5-9B97-B002-EE11-E3D6EF41A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364" y="5068793"/>
            <a:ext cx="4595376" cy="6605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253BF2A1-4BAD-5EB9-9B6E-BE9B7714E0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0325" y="3428999"/>
            <a:ext cx="1736469" cy="2546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2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2"/>
          <p:cNvSpPr txBox="1"/>
          <p:nvPr/>
        </p:nvSpPr>
        <p:spPr>
          <a:xfrm>
            <a:off x="245533" y="6138333"/>
            <a:ext cx="1354667" cy="492388"/>
          </a:xfrm>
          <a:prstGeom prst="rect">
            <a:avLst/>
          </a:prstGeom>
          <a:solidFill>
            <a:schemeClr val="lt1"/>
          </a:solidFill>
          <a:ln>
            <a:noFill/>
          </a:ln>
        </p:spPr>
        <p:txBody>
          <a:bodyPr spcFirstLastPara="1" wrap="square" lIns="121900" tIns="60933" rIns="121900" bIns="60933" anchor="t" anchorCtr="0">
            <a:spAutoFit/>
          </a:bodyPr>
          <a:lstStyle/>
          <a:p>
            <a:pPr>
              <a:buClr>
                <a:srgbClr val="000000"/>
              </a:buClr>
              <a:buSzPts val="1800"/>
            </a:pPr>
            <a:endParaRPr sz="2400">
              <a:solidFill>
                <a:schemeClr val="dk1"/>
              </a:solidFill>
              <a:latin typeface="Calibri"/>
              <a:ea typeface="Calibri"/>
              <a:cs typeface="Calibri"/>
              <a:sym typeface="Calibri"/>
            </a:endParaRPr>
          </a:p>
        </p:txBody>
      </p:sp>
      <p:graphicFrame>
        <p:nvGraphicFramePr>
          <p:cNvPr id="306" name="Google Shape;306;p22"/>
          <p:cNvGraphicFramePr/>
          <p:nvPr/>
        </p:nvGraphicFramePr>
        <p:xfrm>
          <a:off x="788610" y="922867"/>
          <a:ext cx="10759924" cy="4707467"/>
        </p:xfrm>
        <a:graphic>
          <a:graphicData uri="http://schemas.openxmlformats.org/presentationml/2006/ole">
            <mc:AlternateContent xmlns:mc="http://schemas.openxmlformats.org/markup-compatibility/2006">
              <mc:Choice xmlns:v="urn:schemas-microsoft-com:vml" Requires="v">
                <p:oleObj spid="_x0000_s1026" r:id="rId4" imgW="8069943" imgH="3530600" progId="Excel.Sheet.12">
                  <p:embed/>
                </p:oleObj>
              </mc:Choice>
              <mc:Fallback>
                <p:oleObj r:id="rId4" imgW="8069943" imgH="3530600" progId="Excel.Sheet.12">
                  <p:embed/>
                  <p:pic>
                    <p:nvPicPr>
                      <p:cNvPr id="306" name="Google Shape;306;p22"/>
                      <p:cNvPicPr preferRelativeResize="0"/>
                      <p:nvPr/>
                    </p:nvPicPr>
                    <p:blipFill rotWithShape="1">
                      <a:blip r:embed="rId5">
                        <a:alphaModFix/>
                      </a:blip>
                      <a:srcRect/>
                      <a:stretch/>
                    </p:blipFill>
                    <p:spPr>
                      <a:xfrm>
                        <a:off x="788610" y="922867"/>
                        <a:ext cx="10759924" cy="4707467"/>
                      </a:xfrm>
                      <a:prstGeom prst="rect">
                        <a:avLst/>
                      </a:prstGeom>
                      <a:noFill/>
                      <a:ln>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E3C411-0340-A2EB-C46A-4607FCA2E6B5}"/>
              </a:ext>
            </a:extLst>
          </p:cNvPr>
          <p:cNvSpPr>
            <a:spLocks noGrp="1"/>
          </p:cNvSpPr>
          <p:nvPr>
            <p:ph type="title"/>
          </p:nvPr>
        </p:nvSpPr>
        <p:spPr>
          <a:xfrm>
            <a:off x="463806" y="386634"/>
            <a:ext cx="4589205" cy="735331"/>
          </a:xfrm>
        </p:spPr>
        <p:txBody>
          <a:bodyPr/>
          <a:lstStyle/>
          <a:p>
            <a:pPr algn="ctr"/>
            <a:r>
              <a:rPr lang="en-US" dirty="0">
                <a:latin typeface="Times New Roman" panose="02020603050405020304" pitchFamily="18" charset="0"/>
                <a:cs typeface="Times New Roman" panose="02020603050405020304" pitchFamily="18" charset="0"/>
              </a:rPr>
              <a:t>Funding</a:t>
            </a:r>
          </a:p>
        </p:txBody>
      </p:sp>
      <p:sp>
        <p:nvSpPr>
          <p:cNvPr id="6" name="Google Shape;319;p24">
            <a:extLst>
              <a:ext uri="{FF2B5EF4-FFF2-40B4-BE49-F238E27FC236}">
                <a16:creationId xmlns:a16="http://schemas.microsoft.com/office/drawing/2014/main" id="{79D6456E-A9A2-C377-2479-5F82A6E4986C}"/>
              </a:ext>
            </a:extLst>
          </p:cNvPr>
          <p:cNvSpPr txBox="1">
            <a:spLocks/>
          </p:cNvSpPr>
          <p:nvPr/>
        </p:nvSpPr>
        <p:spPr>
          <a:xfrm>
            <a:off x="393290" y="1472750"/>
            <a:ext cx="5257799" cy="3438463"/>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marR="3810" indent="0">
              <a:lnSpc>
                <a:spcPct val="84375"/>
              </a:lnSpc>
              <a:spcBef>
                <a:spcPts val="0"/>
              </a:spcBef>
              <a:buSzPts val="1600"/>
              <a:buFont typeface="Arial" panose="020B0604020202020204" pitchFamily="34" charset="0"/>
              <a:buNone/>
            </a:pPr>
            <a:endParaRPr lang="en-US" sz="1800" dirty="0">
              <a:solidFill>
                <a:srgbClr val="000000"/>
              </a:solidFill>
              <a:latin typeface="Times New Roman" panose="02020603050405020304" pitchFamily="18" charset="0"/>
              <a:ea typeface="Calibri"/>
              <a:cs typeface="Times New Roman" panose="02020603050405020304" pitchFamily="18" charset="0"/>
              <a:sym typeface="Calibri"/>
            </a:endParaRP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ea typeface="Calibri"/>
                <a:cs typeface="Times New Roman" panose="02020603050405020304" pitchFamily="18" charset="0"/>
                <a:sym typeface="Calibri"/>
              </a:rPr>
              <a:t>State and Federal Historic Tax Credits</a:t>
            </a:r>
            <a:endParaRPr lang="en-US" sz="1800" dirty="0">
              <a:latin typeface="Times New Roman" panose="02020603050405020304" pitchFamily="18" charset="0"/>
              <a:cs typeface="Times New Roman" panose="02020603050405020304" pitchFamily="18" charset="0"/>
            </a:endParaRP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ea typeface="Calibri"/>
                <a:cs typeface="Times New Roman" panose="02020603050405020304" pitchFamily="18" charset="0"/>
                <a:sym typeface="Calibri"/>
              </a:rPr>
              <a:t>New Market Tax Credits </a:t>
            </a: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cs typeface="Times New Roman" panose="02020603050405020304" pitchFamily="18" charset="0"/>
                <a:sym typeface="Calibri"/>
              </a:rPr>
              <a:t>Community Project Funding </a:t>
            </a: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cs typeface="Times New Roman" panose="02020603050405020304" pitchFamily="18" charset="0"/>
                <a:sym typeface="Calibri"/>
              </a:rPr>
              <a:t>American Rescue Plan Act </a:t>
            </a:r>
            <a:endParaRPr lang="en-US" sz="1800" dirty="0">
              <a:latin typeface="Times New Roman" panose="02020603050405020304" pitchFamily="18" charset="0"/>
              <a:cs typeface="Times New Roman" panose="02020603050405020304" pitchFamily="18" charset="0"/>
            </a:endParaRP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ea typeface="Calibri"/>
                <a:cs typeface="Times New Roman" panose="02020603050405020304" pitchFamily="18" charset="0"/>
                <a:sym typeface="Calibri"/>
              </a:rPr>
              <a:t>Community Development Block Grant </a:t>
            </a:r>
            <a:endParaRPr lang="en-US" sz="1800" dirty="0">
              <a:latin typeface="Times New Roman" panose="02020603050405020304" pitchFamily="18" charset="0"/>
              <a:cs typeface="Times New Roman" panose="02020603050405020304" pitchFamily="18" charset="0"/>
            </a:endParaRP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ea typeface="Calibri"/>
                <a:cs typeface="Times New Roman" panose="02020603050405020304" pitchFamily="18" charset="0"/>
                <a:sym typeface="Calibri"/>
              </a:rPr>
              <a:t>Capital Campaign</a:t>
            </a: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ea typeface="Calibri"/>
                <a:cs typeface="Times New Roman" panose="02020603050405020304" pitchFamily="18" charset="0"/>
                <a:sym typeface="Calibri"/>
              </a:rPr>
              <a:t>Revenue Bonds</a:t>
            </a:r>
          </a:p>
          <a:p>
            <a:pPr marL="295275" marR="3810" indent="-285750">
              <a:lnSpc>
                <a:spcPct val="84375"/>
              </a:lnSpc>
              <a:spcBef>
                <a:spcPts val="900"/>
              </a:spcBef>
              <a:buSzPts val="1600"/>
              <a:buFont typeface="Arial"/>
              <a:buChar char="•"/>
            </a:pPr>
            <a:r>
              <a:rPr lang="en-US" sz="1800" dirty="0">
                <a:solidFill>
                  <a:srgbClr val="000000"/>
                </a:solidFill>
                <a:latin typeface="Times New Roman" panose="02020603050405020304" pitchFamily="18" charset="0"/>
                <a:ea typeface="Calibri"/>
                <a:cs typeface="Times New Roman" panose="02020603050405020304" pitchFamily="18" charset="0"/>
                <a:sym typeface="Calibri"/>
              </a:rPr>
              <a:t>Granting Opportunities </a:t>
            </a:r>
          </a:p>
        </p:txBody>
      </p:sp>
      <p:pic>
        <p:nvPicPr>
          <p:cNvPr id="7" name="Google Shape;333;p25">
            <a:extLst>
              <a:ext uri="{FF2B5EF4-FFF2-40B4-BE49-F238E27FC236}">
                <a16:creationId xmlns:a16="http://schemas.microsoft.com/office/drawing/2014/main" id="{11EE876B-CB39-51B4-54E5-F032BD3BCDDF}"/>
              </a:ext>
            </a:extLst>
          </p:cNvPr>
          <p:cNvPicPr preferRelativeResize="0"/>
          <p:nvPr/>
        </p:nvPicPr>
        <p:blipFill rotWithShape="1">
          <a:blip r:embed="rId4">
            <a:alphaModFix/>
          </a:blip>
          <a:srcRect t="16696" b="1997"/>
          <a:stretch/>
        </p:blipFill>
        <p:spPr>
          <a:xfrm>
            <a:off x="6096000" y="365125"/>
            <a:ext cx="5702710" cy="2805777"/>
          </a:xfrm>
          <a:prstGeom prst="rect">
            <a:avLst/>
          </a:prstGeom>
          <a:noFill/>
          <a:ln>
            <a:noFill/>
          </a:ln>
        </p:spPr>
      </p:pic>
      <p:pic>
        <p:nvPicPr>
          <p:cNvPr id="8" name="Google Shape;331;p25">
            <a:extLst>
              <a:ext uri="{FF2B5EF4-FFF2-40B4-BE49-F238E27FC236}">
                <a16:creationId xmlns:a16="http://schemas.microsoft.com/office/drawing/2014/main" id="{6DD3993A-43A1-993C-35FC-DCFA4CD041D0}"/>
              </a:ext>
            </a:extLst>
          </p:cNvPr>
          <p:cNvPicPr preferRelativeResize="0"/>
          <p:nvPr/>
        </p:nvPicPr>
        <p:blipFill rotWithShape="1">
          <a:blip r:embed="rId5">
            <a:alphaModFix/>
          </a:blip>
          <a:srcRect t="16966" b="3027"/>
          <a:stretch/>
        </p:blipFill>
        <p:spPr>
          <a:xfrm>
            <a:off x="6096000" y="3288889"/>
            <a:ext cx="5702710" cy="2746782"/>
          </a:xfrm>
          <a:prstGeom prst="rect">
            <a:avLst/>
          </a:prstGeom>
          <a:noFill/>
          <a:ln>
            <a:noFill/>
          </a:ln>
        </p:spPr>
      </p:pic>
      <p:pic>
        <p:nvPicPr>
          <p:cNvPr id="10" name="Google Shape;323;p24" descr="Grants | The National Endowment for the Humanities">
            <a:extLst>
              <a:ext uri="{FF2B5EF4-FFF2-40B4-BE49-F238E27FC236}">
                <a16:creationId xmlns:a16="http://schemas.microsoft.com/office/drawing/2014/main" id="{C14F8D94-65B6-CE64-394B-1F399A2A0351}"/>
              </a:ext>
            </a:extLst>
          </p:cNvPr>
          <p:cNvPicPr preferRelativeResize="0"/>
          <p:nvPr/>
        </p:nvPicPr>
        <p:blipFill rotWithShape="1">
          <a:blip r:embed="rId6">
            <a:alphaModFix/>
          </a:blip>
          <a:srcRect/>
          <a:stretch/>
        </p:blipFill>
        <p:spPr>
          <a:xfrm>
            <a:off x="838200" y="5038050"/>
            <a:ext cx="3535567" cy="694400"/>
          </a:xfrm>
          <a:prstGeom prst="rect">
            <a:avLst/>
          </a:prstGeom>
          <a:noFill/>
          <a:ln>
            <a:noFill/>
          </a:ln>
        </p:spPr>
      </p:pic>
      <p:cxnSp>
        <p:nvCxnSpPr>
          <p:cNvPr id="11" name="Google Shape;322;p24">
            <a:extLst>
              <a:ext uri="{FF2B5EF4-FFF2-40B4-BE49-F238E27FC236}">
                <a16:creationId xmlns:a16="http://schemas.microsoft.com/office/drawing/2014/main" id="{F3457768-8332-ED32-6788-1A1AAB473AF2}"/>
              </a:ext>
            </a:extLst>
          </p:cNvPr>
          <p:cNvCxnSpPr>
            <a:cxnSpLocks/>
          </p:cNvCxnSpPr>
          <p:nvPr/>
        </p:nvCxnSpPr>
        <p:spPr>
          <a:xfrm>
            <a:off x="428625" y="1138423"/>
            <a:ext cx="4659569" cy="0"/>
          </a:xfrm>
          <a:prstGeom prst="straightConnector1">
            <a:avLst/>
          </a:prstGeom>
          <a:noFill/>
          <a:ln w="25400" cap="flat" cmpd="sng">
            <a:solidFill>
              <a:schemeClr val="dk1"/>
            </a:solidFill>
            <a:prstDash val="solid"/>
            <a:round/>
            <a:headEnd type="none" w="sm" len="sm"/>
            <a:tailEnd type="none" w="sm" len="sm"/>
          </a:ln>
          <a:effectLst>
            <a:outerShdw blurRad="40000" dist="20000" dir="5400000" sx="108000" sy="108000" rotWithShape="0">
              <a:srgbClr val="000000">
                <a:alpha val="37254"/>
              </a:srgbClr>
            </a:outerShdw>
          </a:effectLst>
        </p:spPr>
      </p:cxnSp>
    </p:spTree>
    <p:extLst>
      <p:ext uri="{BB962C8B-B14F-4D97-AF65-F5344CB8AC3E}">
        <p14:creationId xmlns:p14="http://schemas.microsoft.com/office/powerpoint/2010/main" val="37707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A281-6057-4DFC-8D43-B8A118EB7832}"/>
              </a:ext>
            </a:extLst>
          </p:cNvPr>
          <p:cNvSpPr>
            <a:spLocks noGrp="1"/>
          </p:cNvSpPr>
          <p:nvPr>
            <p:ph type="title"/>
          </p:nvPr>
        </p:nvSpPr>
        <p:spPr>
          <a:xfrm>
            <a:off x="839786" y="742208"/>
            <a:ext cx="3932237" cy="694706"/>
          </a:xfrm>
        </p:spPr>
        <p:txBody>
          <a:bodyPr>
            <a:normAutofit/>
          </a:bodyPr>
          <a:lstStyle/>
          <a:p>
            <a:pPr algn="ctr"/>
            <a:r>
              <a:rPr lang="en-US" dirty="0">
                <a:latin typeface="Times New Roman" panose="02020603050405020304" pitchFamily="18" charset="0"/>
                <a:cs typeface="Times New Roman" panose="02020603050405020304" pitchFamily="18" charset="0"/>
              </a:rPr>
              <a:t>A Regional Institution: </a:t>
            </a:r>
          </a:p>
        </p:txBody>
      </p:sp>
      <p:sp>
        <p:nvSpPr>
          <p:cNvPr id="10" name="Text Placeholder 9">
            <a:extLst>
              <a:ext uri="{FF2B5EF4-FFF2-40B4-BE49-F238E27FC236}">
                <a16:creationId xmlns:a16="http://schemas.microsoft.com/office/drawing/2014/main" id="{8885B3FA-4DC7-17AE-1034-20B5A0D8018C}"/>
              </a:ext>
            </a:extLst>
          </p:cNvPr>
          <p:cNvSpPr>
            <a:spLocks noGrp="1"/>
          </p:cNvSpPr>
          <p:nvPr>
            <p:ph type="body" sz="half" idx="2"/>
          </p:nvPr>
        </p:nvSpPr>
        <p:spPr>
          <a:xfrm>
            <a:off x="839785" y="1651819"/>
            <a:ext cx="3932237" cy="4041058"/>
          </a:xfrm>
        </p:spPr>
        <p:txBody>
          <a:bodyPr>
            <a:normAutofit lnSpcReduction="10000"/>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FY 22 Enrollments, Regionally: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Undergraduate: 1,704 students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Graduate: 804 students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Total: 2,591 students</a:t>
            </a:r>
          </a:p>
          <a:p>
            <a:pPr lvl="1"/>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Alumni, Regionally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12,725 Alumni</a:t>
            </a:r>
          </a:p>
          <a:p>
            <a:pPr lvl="1"/>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Total Enrollment: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Undergraduate: 3168</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Graduate: 3388</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40,000 alums throughout MA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40% of students are first generation </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85% of students come from within 50-miles of Fitchburg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a:p>
            <a:pPr lvl="1"/>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pic>
        <p:nvPicPr>
          <p:cNvPr id="7" name="Picture 6">
            <a:extLst>
              <a:ext uri="{FF2B5EF4-FFF2-40B4-BE49-F238E27FC236}">
                <a16:creationId xmlns:a16="http://schemas.microsoft.com/office/drawing/2014/main" id="{71760E3C-A976-D299-8086-2284459567B5}"/>
              </a:ext>
            </a:extLst>
          </p:cNvPr>
          <p:cNvPicPr>
            <a:picLocks noChangeAspect="1"/>
          </p:cNvPicPr>
          <p:nvPr/>
        </p:nvPicPr>
        <p:blipFill>
          <a:blip r:embed="rId4"/>
          <a:stretch>
            <a:fillRect/>
          </a:stretch>
        </p:blipFill>
        <p:spPr>
          <a:xfrm>
            <a:off x="4813230" y="1436914"/>
            <a:ext cx="7044334" cy="4432074"/>
          </a:xfrm>
          <a:prstGeom prst="rect">
            <a:avLst/>
          </a:prstGeom>
        </p:spPr>
      </p:pic>
    </p:spTree>
    <p:extLst>
      <p:ext uri="{BB962C8B-B14F-4D97-AF65-F5344CB8AC3E}">
        <p14:creationId xmlns:p14="http://schemas.microsoft.com/office/powerpoint/2010/main" val="1554957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89E99-4650-D6D7-247E-E7F2A34D00CE}"/>
              </a:ext>
            </a:extLst>
          </p:cNvPr>
          <p:cNvSpPr>
            <a:spLocks noGrp="1"/>
          </p:cNvSpPr>
          <p:nvPr>
            <p:ph type="title"/>
          </p:nvPr>
        </p:nvSpPr>
        <p:spPr>
          <a:xfrm>
            <a:off x="6096000" y="365125"/>
            <a:ext cx="5257800" cy="1325563"/>
          </a:xfrm>
        </p:spPr>
        <p:txBody>
          <a:bodyPr>
            <a:normAutofit/>
          </a:bodyPr>
          <a:lstStyle/>
          <a:p>
            <a:pPr algn="ctr"/>
            <a:r>
              <a:rPr lang="en-US" sz="3200" dirty="0">
                <a:latin typeface="Times New Roman" panose="02020603050405020304" pitchFamily="18" charset="0"/>
                <a:cs typeface="Times New Roman" panose="02020603050405020304" pitchFamily="18" charset="0"/>
              </a:rPr>
              <a:t>Setting the Stage</a:t>
            </a:r>
          </a:p>
        </p:txBody>
      </p:sp>
      <p:sp>
        <p:nvSpPr>
          <p:cNvPr id="10" name="Text Placeholder 9">
            <a:extLst>
              <a:ext uri="{FF2B5EF4-FFF2-40B4-BE49-F238E27FC236}">
                <a16:creationId xmlns:a16="http://schemas.microsoft.com/office/drawing/2014/main" id="{8885B3FA-4DC7-17AE-1034-20B5A0D8018C}"/>
              </a:ext>
            </a:extLst>
          </p:cNvPr>
          <p:cNvSpPr>
            <a:spLocks noGrp="1"/>
          </p:cNvSpPr>
          <p:nvPr>
            <p:ph sz="half" idx="1"/>
          </p:nvPr>
        </p:nvSpPr>
        <p:spPr/>
        <p:txBody>
          <a:bodyPr>
            <a:normAutofit fontScale="85000" lnSpcReduction="20000"/>
          </a:bodyPr>
          <a:lstStyle/>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a:p>
            <a:pPr lvl="1"/>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sp>
        <p:nvSpPr>
          <p:cNvPr id="5" name="Content Placeholder 4">
            <a:extLst>
              <a:ext uri="{FF2B5EF4-FFF2-40B4-BE49-F238E27FC236}">
                <a16:creationId xmlns:a16="http://schemas.microsoft.com/office/drawing/2014/main" id="{F87F4EDC-8685-5071-8198-BAA53CDE0935}"/>
              </a:ext>
            </a:extLst>
          </p:cNvPr>
          <p:cNvSpPr>
            <a:spLocks noGrp="1"/>
          </p:cNvSpPr>
          <p:nvPr>
            <p:ph sz="half" idx="2"/>
          </p:nvPr>
        </p:nvSpPr>
        <p:spPr>
          <a:xfrm>
            <a:off x="6172200" y="1643822"/>
            <a:ext cx="5181600" cy="4351338"/>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2015 Campus Listening Tour </a:t>
            </a:r>
          </a:p>
          <a:p>
            <a:pPr lvl="1"/>
            <a:r>
              <a:rPr lang="en-US" dirty="0">
                <a:latin typeface="Times New Roman" panose="02020603050405020304" pitchFamily="18" charset="0"/>
                <a:cs typeface="Times New Roman" panose="02020603050405020304" pitchFamily="18" charset="0"/>
              </a:rPr>
              <a:t>Upgrade Curricular Innovation, Creativity &amp; Entrepreneurship 	</a:t>
            </a:r>
          </a:p>
          <a:p>
            <a:pPr lvl="1"/>
            <a:r>
              <a:rPr lang="en-US" dirty="0">
                <a:latin typeface="Times New Roman" panose="02020603050405020304" pitchFamily="18" charset="0"/>
                <a:cs typeface="Times New Roman" panose="02020603050405020304" pitchFamily="18" charset="0"/>
              </a:rPr>
              <a:t>Vibrancy on Campus </a:t>
            </a:r>
          </a:p>
          <a:p>
            <a:pPr lvl="1"/>
            <a:r>
              <a:rPr lang="en-US" dirty="0">
                <a:latin typeface="Times New Roman" panose="02020603050405020304" pitchFamily="18" charset="0"/>
                <a:cs typeface="Times New Roman" panose="02020603050405020304" pitchFamily="18" charset="0"/>
              </a:rPr>
              <a:t>Steward of Place: Locally and Regionally   </a:t>
            </a:r>
          </a:p>
          <a:p>
            <a:r>
              <a:rPr lang="en-US" dirty="0">
                <a:latin typeface="Times New Roman" panose="02020603050405020304" pitchFamily="18" charset="0"/>
                <a:cs typeface="Times New Roman" panose="02020603050405020304" pitchFamily="18" charset="0"/>
              </a:rPr>
              <a:t>2015 City Listening Tour </a:t>
            </a:r>
          </a:p>
          <a:p>
            <a:pPr lvl="1"/>
            <a:r>
              <a:rPr lang="en-US" dirty="0">
                <a:latin typeface="Times New Roman" panose="02020603050405020304" pitchFamily="18" charset="0"/>
                <a:cs typeface="Times New Roman" panose="02020603050405020304" pitchFamily="18" charset="0"/>
              </a:rPr>
              <a:t>Creative Economy </a:t>
            </a:r>
          </a:p>
          <a:p>
            <a:pPr lvl="1"/>
            <a:r>
              <a:rPr lang="en-US" dirty="0">
                <a:latin typeface="Times New Roman" panose="02020603050405020304" pitchFamily="18" charset="0"/>
                <a:cs typeface="Times New Roman" panose="02020603050405020304" pitchFamily="18" charset="0"/>
              </a:rPr>
              <a:t>Regional Destination </a:t>
            </a:r>
          </a:p>
          <a:p>
            <a:pPr lvl="1"/>
            <a:r>
              <a:rPr lang="en-US" dirty="0">
                <a:latin typeface="Times New Roman" panose="02020603050405020304" pitchFamily="18" charset="0"/>
                <a:cs typeface="Times New Roman" panose="02020603050405020304" pitchFamily="18" charset="0"/>
              </a:rPr>
              <a:t>Geographic Density of Interesting Things</a:t>
            </a:r>
          </a:p>
          <a:p>
            <a:r>
              <a:rPr lang="en-US" dirty="0">
                <a:latin typeface="Times New Roman" panose="02020603050405020304" pitchFamily="18" charset="0"/>
                <a:cs typeface="Times New Roman" panose="02020603050405020304" pitchFamily="18" charset="0"/>
              </a:rPr>
              <a:t>2016 Kresge Foundation  </a:t>
            </a:r>
          </a:p>
          <a:p>
            <a:pPr lvl="1"/>
            <a:r>
              <a:rPr lang="en-US" dirty="0">
                <a:latin typeface="Times New Roman" panose="02020603050405020304" pitchFamily="18" charset="0"/>
                <a:cs typeface="Times New Roman" panose="02020603050405020304" pitchFamily="18" charset="0"/>
              </a:rPr>
              <a:t>Collaborate, the importance of a community to share and tell the same story </a:t>
            </a:r>
          </a:p>
          <a:p>
            <a:pPr lvl="1"/>
            <a:r>
              <a:rPr lang="en-US" dirty="0">
                <a:latin typeface="Times New Roman" panose="02020603050405020304" pitchFamily="18" charset="0"/>
                <a:cs typeface="Times New Roman" panose="02020603050405020304" pitchFamily="18" charset="0"/>
              </a:rPr>
              <a:t>Creating synergies with the creative economy	</a:t>
            </a:r>
          </a:p>
          <a:p>
            <a:pPr marL="457200" lvl="1" indent="0">
              <a:buNone/>
            </a:pPr>
            <a:endParaRPr lang="en-US" dirty="0"/>
          </a:p>
          <a:p>
            <a:pPr marL="457200" lvl="1" indent="0">
              <a:buNone/>
            </a:pPr>
            <a:endParaRPr lang="en-US" dirty="0"/>
          </a:p>
        </p:txBody>
      </p:sp>
      <p:pic>
        <p:nvPicPr>
          <p:cNvPr id="6" name="Google Shape;131;p3">
            <a:extLst>
              <a:ext uri="{FF2B5EF4-FFF2-40B4-BE49-F238E27FC236}">
                <a16:creationId xmlns:a16="http://schemas.microsoft.com/office/drawing/2014/main" id="{B6D2D6C3-25A3-9E70-AC3A-9E1308E96A0C}"/>
              </a:ext>
            </a:extLst>
          </p:cNvPr>
          <p:cNvPicPr preferRelativeResize="0"/>
          <p:nvPr/>
        </p:nvPicPr>
        <p:blipFill rotWithShape="1">
          <a:blip r:embed="rId4">
            <a:alphaModFix/>
          </a:blip>
          <a:srcRect/>
          <a:stretch/>
        </p:blipFill>
        <p:spPr>
          <a:xfrm>
            <a:off x="204787" y="365126"/>
            <a:ext cx="5561831" cy="5635624"/>
          </a:xfrm>
          <a:prstGeom prst="rect">
            <a:avLst/>
          </a:prstGeom>
          <a:noFill/>
          <a:ln>
            <a:noFill/>
          </a:ln>
        </p:spPr>
      </p:pic>
    </p:spTree>
    <p:extLst>
      <p:ext uri="{BB962C8B-B14F-4D97-AF65-F5344CB8AC3E}">
        <p14:creationId xmlns:p14="http://schemas.microsoft.com/office/powerpoint/2010/main" val="386845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094F-496C-4E0F-A0EC-ED9FD0F29F83}"/>
              </a:ext>
            </a:extLst>
          </p:cNvPr>
          <p:cNvSpPr>
            <a:spLocks noGrp="1"/>
          </p:cNvSpPr>
          <p:nvPr>
            <p:ph type="title"/>
          </p:nvPr>
        </p:nvSpPr>
        <p:spPr>
          <a:xfrm>
            <a:off x="1799302" y="943897"/>
            <a:ext cx="9554498" cy="1241314"/>
          </a:xfrm>
        </p:spPr>
        <p:txBody>
          <a:bodyPr>
            <a:normAutofit/>
          </a:bodyPr>
          <a:lstStyle/>
          <a:p>
            <a:pPr algn="ctr"/>
            <a:r>
              <a:rPr lang="en-US" sz="3200" dirty="0">
                <a:latin typeface="Times New Roman" panose="02020603050405020304" pitchFamily="18" charset="0"/>
                <a:cs typeface="Times New Roman" panose="02020603050405020304" pitchFamily="18" charset="0"/>
              </a:rPr>
              <a:t>Institutional, Community &amp; Regional Advancement</a:t>
            </a:r>
          </a:p>
        </p:txBody>
      </p:sp>
      <p:sp>
        <p:nvSpPr>
          <p:cNvPr id="3" name="Content Placeholder 2">
            <a:extLst>
              <a:ext uri="{FF2B5EF4-FFF2-40B4-BE49-F238E27FC236}">
                <a16:creationId xmlns:a16="http://schemas.microsoft.com/office/drawing/2014/main" id="{D02C72E4-C8A2-4E45-9B14-6BEB1E344ED2}"/>
              </a:ext>
            </a:extLst>
          </p:cNvPr>
          <p:cNvSpPr>
            <a:spLocks noGrp="1"/>
          </p:cNvSpPr>
          <p:nvPr>
            <p:ph idx="1"/>
          </p:nvPr>
        </p:nvSpPr>
        <p:spPr>
          <a:xfrm>
            <a:off x="1799303" y="2067386"/>
            <a:ext cx="9554497" cy="3846717"/>
          </a:xfrm>
        </p:spPr>
        <p:txBody>
          <a:bodyPr>
            <a:noAutofit/>
          </a:bodyPr>
          <a:lstStyle/>
          <a:p>
            <a:r>
              <a:rPr lang="en-US" sz="2400" dirty="0">
                <a:latin typeface="Times New Roman" panose="02020603050405020304" pitchFamily="18" charset="0"/>
                <a:cs typeface="Times New Roman" panose="02020603050405020304" pitchFamily="18" charset="0"/>
              </a:rPr>
              <a:t>Arts and Culture</a:t>
            </a:r>
            <a:r>
              <a:rPr lang="en-US" sz="2400" u="sng" dirty="0">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 Vision</a:t>
            </a:r>
          </a:p>
          <a:p>
            <a:r>
              <a:rPr lang="en-US" sz="2400" dirty="0">
                <a:latin typeface="Times New Roman" panose="02020603050405020304" pitchFamily="18" charset="0"/>
                <a:cs typeface="Times New Roman" panose="02020603050405020304" pitchFamily="18" charset="0"/>
              </a:rPr>
              <a:t>Town and Gown, Collaboration  </a:t>
            </a:r>
          </a:p>
          <a:p>
            <a:r>
              <a:rPr lang="en-US" sz="2400" dirty="0">
                <a:latin typeface="Times New Roman" panose="02020603050405020304" pitchFamily="18" charset="0"/>
                <a:cs typeface="Times New Roman" panose="02020603050405020304" pitchFamily="18" charset="0"/>
              </a:rPr>
              <a:t>Regional Ecosystem, The Berkshires of North Central   </a:t>
            </a:r>
          </a:p>
          <a:p>
            <a:endParaRPr lang="en-US" sz="2400" dirty="0">
              <a:latin typeface="Times New Roman" panose="02020603050405020304" pitchFamily="18" charset="0"/>
              <a:cs typeface="Times New Roman" panose="02020603050405020304" pitchFamily="18" charset="0"/>
            </a:endParaRPr>
          </a:p>
          <a:p>
            <a:pPr marL="0" indent="0">
              <a:buNone/>
            </a:pPr>
            <a:r>
              <a:rPr lang="en-US" sz="2400" b="0" i="0" dirty="0">
                <a:effectLst/>
                <a:latin typeface="Times New Roman" panose="02020603050405020304" pitchFamily="18" charset="0"/>
                <a:cs typeface="Times New Roman" panose="02020603050405020304" pitchFamily="18" charset="0"/>
              </a:rPr>
              <a:t>"Many universities insist that simply by their presence, they provide an economic engine for their host communities. Other institutions of higher learning, such as Fitchburg State and UMass Lowell, provide direct investment that generates tax dollars and business opportunities. That’s the type of mutually beneficial relationship that most college towns aspire to." </a:t>
            </a:r>
          </a:p>
          <a:p>
            <a:pPr marL="0" indent="0">
              <a:buNone/>
            </a:pPr>
            <a:r>
              <a:rPr lang="en-US" sz="2400" dirty="0">
                <a:latin typeface="Times New Roman" panose="02020603050405020304" pitchFamily="18" charset="0"/>
                <a:cs typeface="Times New Roman" panose="02020603050405020304" pitchFamily="18" charset="0"/>
              </a:rPr>
              <a:t>-Sentinel &amp; Enterprise, 2023 Editorial  	</a:t>
            </a:r>
          </a:p>
        </p:txBody>
      </p:sp>
    </p:spTree>
    <p:extLst>
      <p:ext uri="{BB962C8B-B14F-4D97-AF65-F5344CB8AC3E}">
        <p14:creationId xmlns:p14="http://schemas.microsoft.com/office/powerpoint/2010/main" val="12621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87F4EDC-8685-5071-8198-BAA53CDE0935}"/>
              </a:ext>
            </a:extLst>
          </p:cNvPr>
          <p:cNvSpPr>
            <a:spLocks noGrp="1"/>
          </p:cNvSpPr>
          <p:nvPr>
            <p:ph idx="4294967295"/>
          </p:nvPr>
        </p:nvSpPr>
        <p:spPr>
          <a:xfrm>
            <a:off x="6019800" y="987425"/>
            <a:ext cx="6172200" cy="4873625"/>
          </a:xfrm>
        </p:spPr>
        <p:txBody>
          <a:bodyPr/>
          <a:lstStyle/>
          <a:p>
            <a:pPr marL="457200" lvl="1" indent="0">
              <a:buNone/>
            </a:pPr>
            <a:endParaRPr lang="en-US" dirty="0"/>
          </a:p>
          <a:p>
            <a:pPr marL="457200" lvl="1" indent="0">
              <a:buNone/>
            </a:pPr>
            <a:endParaRPr lang="en-US" dirty="0"/>
          </a:p>
        </p:txBody>
      </p:sp>
      <p:pic>
        <p:nvPicPr>
          <p:cNvPr id="15" name="Picture 14">
            <a:extLst>
              <a:ext uri="{FF2B5EF4-FFF2-40B4-BE49-F238E27FC236}">
                <a16:creationId xmlns:a16="http://schemas.microsoft.com/office/drawing/2014/main" id="{E33F5C19-0006-B465-0FAF-435F00D62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96" y="231162"/>
            <a:ext cx="11777807" cy="5639413"/>
          </a:xfrm>
          <a:prstGeom prst="rect">
            <a:avLst/>
          </a:prstGeom>
        </p:spPr>
      </p:pic>
    </p:spTree>
    <p:extLst>
      <p:ext uri="{BB962C8B-B14F-4D97-AF65-F5344CB8AC3E}">
        <p14:creationId xmlns:p14="http://schemas.microsoft.com/office/powerpoint/2010/main" val="189816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3e655d5bbd_0_24"/>
          <p:cNvSpPr txBox="1"/>
          <p:nvPr/>
        </p:nvSpPr>
        <p:spPr>
          <a:xfrm>
            <a:off x="9079200" y="1157200"/>
            <a:ext cx="2808000" cy="4265999"/>
          </a:xfrm>
          <a:prstGeom prst="rect">
            <a:avLst/>
          </a:prstGeom>
          <a:noFill/>
          <a:ln>
            <a:noFill/>
          </a:ln>
        </p:spPr>
        <p:txBody>
          <a:bodyPr spcFirstLastPara="1" wrap="square" lIns="121900" tIns="121900" rIns="121900" bIns="121900" anchor="t" anchorCtr="0">
            <a:spAutoFit/>
          </a:bodyPr>
          <a:lstStyle/>
          <a:p>
            <a:pPr>
              <a:lnSpc>
                <a:spcPct val="115000"/>
              </a:lnSpc>
              <a:buClr>
                <a:schemeClr val="dk1"/>
              </a:buClr>
              <a:buSzPts val="1100"/>
            </a:pPr>
            <a:r>
              <a:rPr lang="en-US" sz="1733" b="1" dirty="0">
                <a:latin typeface="Times New Roman" panose="02020603050405020304" pitchFamily="18" charset="0"/>
                <a:cs typeface="Times New Roman" panose="02020603050405020304" pitchFamily="18" charset="0"/>
              </a:rPr>
              <a:t>Leveraging $96M </a:t>
            </a:r>
            <a:endParaRPr sz="1733" b="1" dirty="0">
              <a:latin typeface="Times New Roman" panose="02020603050405020304" pitchFamily="18" charset="0"/>
              <a:cs typeface="Times New Roman" panose="02020603050405020304" pitchFamily="18" charset="0"/>
            </a:endParaRPr>
          </a:p>
          <a:p>
            <a:pPr marL="609585" indent="-414856">
              <a:lnSpc>
                <a:spcPct val="115000"/>
              </a:lnSpc>
              <a:spcBef>
                <a:spcPts val="1600"/>
              </a:spcBef>
              <a:buClr>
                <a:srgbClr val="595959"/>
              </a:buClr>
              <a:buSzPts val="1300"/>
              <a:buChar char="-"/>
            </a:pPr>
            <a:r>
              <a:rPr lang="en-US" sz="1733" dirty="0">
                <a:latin typeface="Times New Roman" panose="02020603050405020304" pitchFamily="18" charset="0"/>
                <a:cs typeface="Times New Roman" panose="02020603050405020304" pitchFamily="18" charset="0"/>
              </a:rPr>
              <a:t>Since FY17 the City, University, and other local partners have leveraged $96million in state resources to create over $250 million in private and public development within the downtown corridor.</a:t>
            </a:r>
            <a:endParaRPr sz="1733" dirty="0">
              <a:latin typeface="Times New Roman" panose="02020603050405020304" pitchFamily="18" charset="0"/>
              <a:cs typeface="Times New Roman" panose="02020603050405020304" pitchFamily="18" charset="0"/>
            </a:endParaRPr>
          </a:p>
          <a:p>
            <a:pPr marL="609585" algn="just">
              <a:lnSpc>
                <a:spcPct val="115000"/>
              </a:lnSpc>
              <a:spcBef>
                <a:spcPts val="1600"/>
              </a:spcBef>
              <a:buClr>
                <a:schemeClr val="dk1"/>
              </a:buClr>
              <a:buSzPts val="1100"/>
            </a:pPr>
            <a:endParaRPr sz="1333" dirty="0">
              <a:solidFill>
                <a:srgbClr val="595959"/>
              </a:solidFill>
            </a:endParaRPr>
          </a:p>
        </p:txBody>
      </p:sp>
      <p:pic>
        <p:nvPicPr>
          <p:cNvPr id="169" name="Google Shape;169;g13e655d5bbd_0_24"/>
          <p:cNvPicPr preferRelativeResize="0"/>
          <p:nvPr/>
        </p:nvPicPr>
        <p:blipFill>
          <a:blip r:embed="rId3">
            <a:alphaModFix/>
          </a:blip>
          <a:stretch>
            <a:fillRect/>
          </a:stretch>
        </p:blipFill>
        <p:spPr>
          <a:xfrm>
            <a:off x="203200" y="203201"/>
            <a:ext cx="8346733" cy="64516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C1C0076-A33A-DA82-77BE-DB28D24BBC74}"/>
              </a:ext>
            </a:extLst>
          </p:cNvPr>
          <p:cNvSpPr>
            <a:spLocks noGrp="1"/>
          </p:cNvSpPr>
          <p:nvPr>
            <p:ph type="title"/>
          </p:nvPr>
        </p:nvSpPr>
        <p:spPr>
          <a:xfrm>
            <a:off x="1148910" y="987425"/>
            <a:ext cx="3744353" cy="1106071"/>
          </a:xfrm>
        </p:spPr>
        <p:txBody>
          <a:bodyPr>
            <a:noAutofit/>
          </a:bodyPr>
          <a:lstStyle/>
          <a:p>
            <a:pPr algn="ctr"/>
            <a:r>
              <a:rPr lang="en-US" dirty="0">
                <a:latin typeface="Times New Roman" panose="02020603050405020304" pitchFamily="18" charset="0"/>
                <a:cs typeface="Times New Roman" panose="02020603050405020304" pitchFamily="18" charset="0"/>
              </a:rPr>
              <a:t>Research Review &amp;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Planning</a:t>
            </a:r>
          </a:p>
        </p:txBody>
      </p:sp>
      <p:sp>
        <p:nvSpPr>
          <p:cNvPr id="5" name="Content Placeholder 4">
            <a:extLst>
              <a:ext uri="{FF2B5EF4-FFF2-40B4-BE49-F238E27FC236}">
                <a16:creationId xmlns:a16="http://schemas.microsoft.com/office/drawing/2014/main" id="{F87F4EDC-8685-5071-8198-BAA53CDE0935}"/>
              </a:ext>
            </a:extLst>
          </p:cNvPr>
          <p:cNvSpPr>
            <a:spLocks noGrp="1"/>
          </p:cNvSpPr>
          <p:nvPr>
            <p:ph idx="1"/>
          </p:nvPr>
        </p:nvSpPr>
        <p:spPr/>
        <p:txBody>
          <a:bodyPr/>
          <a:lstStyle/>
          <a:p>
            <a:pPr marL="457200" lvl="1" indent="0">
              <a:buNone/>
            </a:pPr>
            <a:endParaRPr lang="en-US" dirty="0"/>
          </a:p>
          <a:p>
            <a:pPr marL="457200" lvl="1" indent="0">
              <a:buNone/>
            </a:pPr>
            <a:endParaRPr lang="en-US" dirty="0"/>
          </a:p>
        </p:txBody>
      </p:sp>
      <p:sp>
        <p:nvSpPr>
          <p:cNvPr id="10" name="Text Placeholder 9">
            <a:extLst>
              <a:ext uri="{FF2B5EF4-FFF2-40B4-BE49-F238E27FC236}">
                <a16:creationId xmlns:a16="http://schemas.microsoft.com/office/drawing/2014/main" id="{8885B3FA-4DC7-17AE-1034-20B5A0D8018C}"/>
              </a:ext>
            </a:extLst>
          </p:cNvPr>
          <p:cNvSpPr>
            <a:spLocks noGrp="1"/>
          </p:cNvSpPr>
          <p:nvPr>
            <p:ph type="body" sz="half" idx="2"/>
          </p:nvPr>
        </p:nvSpPr>
        <p:spPr>
          <a:xfrm>
            <a:off x="849387" y="2157220"/>
            <a:ext cx="4343400" cy="3703830"/>
          </a:xfrm>
        </p:spPr>
        <p:txBody>
          <a:bodyPr>
            <a:normAutofit/>
          </a:bodyPr>
          <a:lstStyle/>
          <a:p>
            <a:pPr lvl="1"/>
            <a:endParaRPr lang="en-US" sz="2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Webb Management Services: Market Analysis</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UMass Amherst Donahue Institute: Economic Impact Study </a:t>
            </a:r>
          </a:p>
          <a:p>
            <a:pPr lvl="1"/>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Broad-Based Support: City, State, and Congressional Leadership </a:t>
            </a:r>
          </a:p>
          <a:p>
            <a:pPr lvl="1"/>
            <a:endParaRPr lang="en-US" dirty="0"/>
          </a:p>
          <a:p>
            <a:pPr lvl="1"/>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pic>
        <p:nvPicPr>
          <p:cNvPr id="2" name="Google Shape;174;p9">
            <a:extLst>
              <a:ext uri="{FF2B5EF4-FFF2-40B4-BE49-F238E27FC236}">
                <a16:creationId xmlns:a16="http://schemas.microsoft.com/office/drawing/2014/main" id="{B0E15FCE-6D0D-FC99-DB1E-FF676B5275B1}"/>
              </a:ext>
            </a:extLst>
          </p:cNvPr>
          <p:cNvPicPr preferRelativeResize="0"/>
          <p:nvPr/>
        </p:nvPicPr>
        <p:blipFill rotWithShape="1">
          <a:blip r:embed="rId3">
            <a:alphaModFix/>
          </a:blip>
          <a:srcRect/>
          <a:stretch/>
        </p:blipFill>
        <p:spPr>
          <a:xfrm>
            <a:off x="6012730" y="457199"/>
            <a:ext cx="3744353" cy="4862374"/>
          </a:xfrm>
          <a:prstGeom prst="rect">
            <a:avLst/>
          </a:prstGeom>
          <a:noFill/>
          <a:ln>
            <a:noFill/>
          </a:ln>
        </p:spPr>
      </p:pic>
      <p:pic>
        <p:nvPicPr>
          <p:cNvPr id="3" name="Google Shape;175;p9">
            <a:extLst>
              <a:ext uri="{FF2B5EF4-FFF2-40B4-BE49-F238E27FC236}">
                <a16:creationId xmlns:a16="http://schemas.microsoft.com/office/drawing/2014/main" id="{92D5A97F-1A73-12BE-1984-B5BB226BDABD}"/>
              </a:ext>
            </a:extLst>
          </p:cNvPr>
          <p:cNvPicPr preferRelativeResize="0"/>
          <p:nvPr/>
        </p:nvPicPr>
        <p:blipFill rotWithShape="1">
          <a:blip r:embed="rId4">
            <a:alphaModFix/>
          </a:blip>
          <a:srcRect/>
          <a:stretch/>
        </p:blipFill>
        <p:spPr>
          <a:xfrm>
            <a:off x="8513495" y="1092935"/>
            <a:ext cx="2543250" cy="3590901"/>
          </a:xfrm>
          <a:prstGeom prst="rect">
            <a:avLst/>
          </a:prstGeom>
          <a:noFill/>
          <a:ln>
            <a:noFill/>
          </a:ln>
        </p:spPr>
      </p:pic>
      <p:pic>
        <p:nvPicPr>
          <p:cNvPr id="7" name="Google Shape;176;p9">
            <a:extLst>
              <a:ext uri="{FF2B5EF4-FFF2-40B4-BE49-F238E27FC236}">
                <a16:creationId xmlns:a16="http://schemas.microsoft.com/office/drawing/2014/main" id="{8E2850ED-1B6E-C303-AA40-DE183B1AA43A}"/>
              </a:ext>
            </a:extLst>
          </p:cNvPr>
          <p:cNvPicPr preferRelativeResize="0"/>
          <p:nvPr/>
        </p:nvPicPr>
        <p:blipFill rotWithShape="1">
          <a:blip r:embed="rId5">
            <a:extLst>
              <a:ext uri="{28A0092B-C50C-407E-A947-70E740481C1C}">
                <a14:useLocalDpi xmlns:a14="http://schemas.microsoft.com/office/drawing/2010/main" val="0"/>
              </a:ext>
            </a:extLst>
          </a:blip>
          <a:srcRect/>
          <a:stretch/>
        </p:blipFill>
        <p:spPr>
          <a:xfrm>
            <a:off x="5693724" y="4009135"/>
            <a:ext cx="1720242" cy="2048439"/>
          </a:xfrm>
          <a:prstGeom prst="rect">
            <a:avLst/>
          </a:prstGeom>
          <a:noFill/>
          <a:ln>
            <a:noFill/>
          </a:ln>
        </p:spPr>
      </p:pic>
    </p:spTree>
    <p:extLst>
      <p:ext uri="{BB962C8B-B14F-4D97-AF65-F5344CB8AC3E}">
        <p14:creationId xmlns:p14="http://schemas.microsoft.com/office/powerpoint/2010/main" val="199927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08D4306-C127-0248-157C-9DB277C99B90}"/>
              </a:ext>
            </a:extLst>
          </p:cNvPr>
          <p:cNvSpPr>
            <a:spLocks noGrp="1"/>
          </p:cNvSpPr>
          <p:nvPr>
            <p:ph type="title"/>
          </p:nvPr>
        </p:nvSpPr>
        <p:spPr>
          <a:xfrm>
            <a:off x="1214150" y="542858"/>
            <a:ext cx="9763700" cy="711507"/>
          </a:xfrm>
        </p:spPr>
        <p:txBody>
          <a:bodyPr>
            <a:normAutofit/>
          </a:bodyPr>
          <a:lstStyle/>
          <a:p>
            <a:pPr algn="ctr"/>
            <a:r>
              <a:rPr lang="en-US" sz="3200" dirty="0">
                <a:latin typeface="Times New Roman" panose="02020603050405020304" pitchFamily="18" charset="0"/>
                <a:cs typeface="Times New Roman" panose="02020603050405020304" pitchFamily="18" charset="0"/>
              </a:rPr>
              <a:t>Webb Market Analysis, Defining the Region</a:t>
            </a:r>
          </a:p>
        </p:txBody>
      </p:sp>
      <p:pic>
        <p:nvPicPr>
          <p:cNvPr id="15" name="Picture 14">
            <a:extLst>
              <a:ext uri="{FF2B5EF4-FFF2-40B4-BE49-F238E27FC236}">
                <a16:creationId xmlns:a16="http://schemas.microsoft.com/office/drawing/2014/main" id="{E79A995F-56DE-12EB-EEAE-CA78DD5B4755}"/>
              </a:ext>
            </a:extLst>
          </p:cNvPr>
          <p:cNvPicPr>
            <a:picLocks noChangeAspect="1"/>
          </p:cNvPicPr>
          <p:nvPr/>
        </p:nvPicPr>
        <p:blipFill>
          <a:blip r:embed="rId4"/>
          <a:stretch>
            <a:fillRect/>
          </a:stretch>
        </p:blipFill>
        <p:spPr>
          <a:xfrm>
            <a:off x="4943060" y="1576185"/>
            <a:ext cx="6926933" cy="4383203"/>
          </a:xfrm>
          <a:prstGeom prst="rect">
            <a:avLst/>
          </a:prstGeom>
        </p:spPr>
      </p:pic>
      <p:sp>
        <p:nvSpPr>
          <p:cNvPr id="20" name="object 5">
            <a:extLst>
              <a:ext uri="{FF2B5EF4-FFF2-40B4-BE49-F238E27FC236}">
                <a16:creationId xmlns:a16="http://schemas.microsoft.com/office/drawing/2014/main" id="{E48AEE41-D320-0E8D-2B6E-ADCBF04EA019}"/>
              </a:ext>
            </a:extLst>
          </p:cNvPr>
          <p:cNvSpPr txBox="1"/>
          <p:nvPr/>
        </p:nvSpPr>
        <p:spPr>
          <a:xfrm>
            <a:off x="322007" y="1576185"/>
            <a:ext cx="3582170" cy="4001095"/>
          </a:xfrm>
          <a:prstGeom prst="rect">
            <a:avLst/>
          </a:prstGeom>
        </p:spPr>
        <p:txBody>
          <a:bodyPr vert="horz" wrap="square" lIns="0" tIns="12700" rIns="0" bIns="0" rtlCol="0">
            <a:spAutoFit/>
          </a:bodyPr>
          <a:lstStyle/>
          <a:p>
            <a:pPr marL="184150" indent="-171450">
              <a:lnSpc>
                <a:spcPct val="100000"/>
              </a:lnSpc>
              <a:spcBef>
                <a:spcPts val="1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t>
            </a:r>
            <a:r>
              <a:rPr sz="2000" dirty="0">
                <a:latin typeface="Times New Roman" panose="02020603050405020304" pitchFamily="18" charset="0"/>
                <a:cs typeface="Times New Roman" panose="02020603050405020304" pitchFamily="18" charset="0"/>
              </a:rPr>
              <a:t>he</a:t>
            </a:r>
            <a:r>
              <a:rPr sz="2000" spc="50" dirty="0">
                <a:latin typeface="Times New Roman" panose="02020603050405020304" pitchFamily="18" charset="0"/>
                <a:cs typeface="Times New Roman" panose="02020603050405020304" pitchFamily="18" charset="0"/>
              </a:rPr>
              <a:t> </a:t>
            </a:r>
            <a:r>
              <a:rPr lang="en-US" sz="2000" spc="50" dirty="0">
                <a:latin typeface="Times New Roman" panose="02020603050405020304" pitchFamily="18" charset="0"/>
                <a:cs typeface="Times New Roman" panose="02020603050405020304" pitchFamily="18" charset="0"/>
              </a:rPr>
              <a:t>M</a:t>
            </a:r>
            <a:r>
              <a:rPr sz="2000" dirty="0">
                <a:latin typeface="Times New Roman" panose="02020603050405020304" pitchFamily="18" charset="0"/>
                <a:cs typeface="Times New Roman" panose="02020603050405020304" pitchFamily="18" charset="0"/>
              </a:rPr>
              <a:t>arket</a:t>
            </a:r>
            <a:r>
              <a:rPr sz="2000" spc="-65" dirty="0">
                <a:latin typeface="Times New Roman" panose="02020603050405020304" pitchFamily="18" charset="0"/>
                <a:cs typeface="Times New Roman" panose="02020603050405020304" pitchFamily="18" charset="0"/>
              </a:rPr>
              <a:t>:</a:t>
            </a:r>
            <a:endParaRPr lang="en-US" sz="2000" spc="-65" dirty="0">
              <a:latin typeface="Times New Roman" panose="02020603050405020304" pitchFamily="18" charset="0"/>
              <a:cs typeface="Times New Roman" panose="02020603050405020304" pitchFamily="18" charset="0"/>
            </a:endParaRPr>
          </a:p>
          <a:p>
            <a:pPr marL="641350" lvl="1" indent="-171450">
              <a:spcBef>
                <a:spcPts val="100"/>
              </a:spcBef>
              <a:buFont typeface="Arial" panose="020B0604020202020204" pitchFamily="34" charset="0"/>
              <a:buChar char="•"/>
            </a:pPr>
            <a:r>
              <a:rPr sz="2000" dirty="0">
                <a:latin typeface="Times New Roman" panose="02020603050405020304" pitchFamily="18" charset="0"/>
                <a:cs typeface="Times New Roman" panose="02020603050405020304" pitchFamily="18" charset="0"/>
              </a:rPr>
              <a:t>City</a:t>
            </a:r>
            <a:r>
              <a:rPr sz="2000" spc="-40" dirty="0">
                <a:latin typeface="Times New Roman" panose="02020603050405020304" pitchFamily="18" charset="0"/>
                <a:cs typeface="Times New Roman" panose="02020603050405020304" pitchFamily="18" charset="0"/>
              </a:rPr>
              <a:t> </a:t>
            </a:r>
            <a:r>
              <a:rPr sz="2000" spc="50" dirty="0">
                <a:latin typeface="Times New Roman" panose="02020603050405020304" pitchFamily="18" charset="0"/>
                <a:cs typeface="Times New Roman" panose="02020603050405020304" pitchFamily="18" charset="0"/>
              </a:rPr>
              <a:t>of</a:t>
            </a:r>
            <a:r>
              <a:rPr sz="2000" spc="-4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Fitchburg</a:t>
            </a:r>
            <a:endParaRPr lang="en-US" sz="2000" spc="-10" dirty="0">
              <a:latin typeface="Times New Roman" panose="02020603050405020304" pitchFamily="18" charset="0"/>
              <a:cs typeface="Times New Roman" panose="02020603050405020304" pitchFamily="18" charset="0"/>
            </a:endParaRPr>
          </a:p>
          <a:p>
            <a:pPr marL="641350" lvl="1" indent="-171450">
              <a:spcBef>
                <a:spcPts val="100"/>
              </a:spcBef>
              <a:buFont typeface="Arial" panose="020B0604020202020204" pitchFamily="34" charset="0"/>
              <a:buChar char="•"/>
            </a:pPr>
            <a:r>
              <a:rPr sz="2000" dirty="0">
                <a:latin typeface="Times New Roman" panose="02020603050405020304" pitchFamily="18" charset="0"/>
                <a:cs typeface="Times New Roman" panose="02020603050405020304" pitchFamily="18" charset="0"/>
              </a:rPr>
              <a:t>15-mile</a:t>
            </a:r>
            <a:r>
              <a:rPr sz="2000" spc="6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radius</a:t>
            </a:r>
            <a:r>
              <a:rPr sz="2000" spc="6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surrounding </a:t>
            </a:r>
            <a:r>
              <a:rPr sz="2000" dirty="0">
                <a:latin typeface="Times New Roman" panose="02020603050405020304" pitchFamily="18" charset="0"/>
                <a:cs typeface="Times New Roman" panose="02020603050405020304" pitchFamily="18" charset="0"/>
              </a:rPr>
              <a:t>Theater</a:t>
            </a:r>
            <a:r>
              <a:rPr sz="2000" spc="55" dirty="0">
                <a:latin typeface="Times New Roman" panose="02020603050405020304" pitchFamily="18" charset="0"/>
                <a:cs typeface="Times New Roman" panose="02020603050405020304" pitchFamily="18" charset="0"/>
              </a:rPr>
              <a:t> </a:t>
            </a:r>
            <a:r>
              <a:rPr sz="2000" spc="-20" dirty="0">
                <a:latin typeface="Times New Roman" panose="02020603050405020304" pitchFamily="18" charset="0"/>
                <a:cs typeface="Times New Roman" panose="02020603050405020304" pitchFamily="18" charset="0"/>
              </a:rPr>
              <a:t>Block</a:t>
            </a:r>
            <a:endParaRPr lang="en-US" sz="2000" dirty="0">
              <a:latin typeface="Times New Roman" panose="02020603050405020304" pitchFamily="18" charset="0"/>
              <a:cs typeface="Times New Roman" panose="02020603050405020304" pitchFamily="18" charset="0"/>
            </a:endParaRPr>
          </a:p>
          <a:p>
            <a:pPr marL="641350" lvl="1" indent="-171450">
              <a:spcBef>
                <a:spcPts val="100"/>
              </a:spcBef>
              <a:buFont typeface="Arial" panose="020B0604020202020204" pitchFamily="34" charset="0"/>
              <a:buChar char="•"/>
            </a:pPr>
            <a:r>
              <a:rPr sz="2000" dirty="0">
                <a:latin typeface="Times New Roman" panose="02020603050405020304" pitchFamily="18" charset="0"/>
                <a:cs typeface="Times New Roman" panose="02020603050405020304" pitchFamily="18" charset="0"/>
              </a:rPr>
              <a:t>30-mile</a:t>
            </a:r>
            <a:r>
              <a:rPr sz="2000" spc="6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radius</a:t>
            </a:r>
            <a:r>
              <a:rPr sz="2000" spc="6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surrounding </a:t>
            </a:r>
            <a:r>
              <a:rPr sz="2000" dirty="0">
                <a:latin typeface="Times New Roman" panose="02020603050405020304" pitchFamily="18" charset="0"/>
                <a:cs typeface="Times New Roman" panose="02020603050405020304" pitchFamily="18" charset="0"/>
              </a:rPr>
              <a:t>Theater</a:t>
            </a:r>
            <a:r>
              <a:rPr sz="2000" spc="8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Block</a:t>
            </a:r>
            <a:r>
              <a:rPr sz="2000" spc="75" dirty="0">
                <a:latin typeface="Times New Roman" panose="02020603050405020304" pitchFamily="18" charset="0"/>
                <a:cs typeface="Times New Roman" panose="02020603050405020304" pitchFamily="18" charset="0"/>
              </a:rPr>
              <a:t> </a:t>
            </a:r>
            <a:r>
              <a:rPr sz="2000" spc="-20" dirty="0">
                <a:latin typeface="Times New Roman" panose="02020603050405020304" pitchFamily="18" charset="0"/>
                <a:cs typeface="Times New Roman" panose="02020603050405020304" pitchFamily="18" charset="0"/>
              </a:rPr>
              <a:t>(also </a:t>
            </a:r>
            <a:r>
              <a:rPr sz="2000" dirty="0">
                <a:latin typeface="Times New Roman" panose="02020603050405020304" pitchFamily="18" charset="0"/>
                <a:cs typeface="Times New Roman" panose="02020603050405020304" pitchFamily="18" charset="0"/>
              </a:rPr>
              <a:t>corresponds</a:t>
            </a:r>
            <a:r>
              <a:rPr sz="2000" spc="90" dirty="0">
                <a:latin typeface="Times New Roman" panose="02020603050405020304" pitchFamily="18" charset="0"/>
                <a:cs typeface="Times New Roman" panose="02020603050405020304" pitchFamily="18" charset="0"/>
              </a:rPr>
              <a:t> </a:t>
            </a:r>
            <a:r>
              <a:rPr sz="2000" spc="65" dirty="0">
                <a:latin typeface="Times New Roman" panose="02020603050405020304" pitchFamily="18" charset="0"/>
                <a:cs typeface="Times New Roman" panose="02020603050405020304" pitchFamily="18" charset="0"/>
              </a:rPr>
              <a:t>with</a:t>
            </a:r>
            <a:r>
              <a:rPr sz="2000" spc="9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the</a:t>
            </a:r>
            <a:r>
              <a:rPr sz="2000" spc="9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NewVue </a:t>
            </a:r>
            <a:r>
              <a:rPr sz="2000" dirty="0">
                <a:latin typeface="Times New Roman" panose="02020603050405020304" pitchFamily="18" charset="0"/>
                <a:cs typeface="Times New Roman" panose="02020603050405020304" pitchFamily="18" charset="0"/>
              </a:rPr>
              <a:t>and</a:t>
            </a:r>
            <a:r>
              <a:rPr sz="2000" spc="8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North</a:t>
            </a:r>
            <a:r>
              <a:rPr sz="2000" spc="80"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Central </a:t>
            </a:r>
            <a:r>
              <a:rPr sz="2000" dirty="0">
                <a:latin typeface="Times New Roman" panose="02020603050405020304" pitchFamily="18" charset="0"/>
                <a:cs typeface="Times New Roman" panose="02020603050405020304" pitchFamily="18" charset="0"/>
              </a:rPr>
              <a:t>Massachusetts</a:t>
            </a:r>
            <a:r>
              <a:rPr sz="2000" spc="19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Chamber</a:t>
            </a:r>
            <a:r>
              <a:rPr sz="2000" spc="190" dirty="0">
                <a:latin typeface="Times New Roman" panose="02020603050405020304" pitchFamily="18" charset="0"/>
                <a:cs typeface="Times New Roman" panose="02020603050405020304" pitchFamily="18" charset="0"/>
              </a:rPr>
              <a:t> </a:t>
            </a:r>
            <a:r>
              <a:rPr sz="2000" spc="25" dirty="0">
                <a:latin typeface="Times New Roman" panose="02020603050405020304" pitchFamily="18" charset="0"/>
                <a:cs typeface="Times New Roman" panose="02020603050405020304" pitchFamily="18" charset="0"/>
              </a:rPr>
              <a:t>of </a:t>
            </a:r>
            <a:r>
              <a:rPr sz="2000" dirty="0">
                <a:latin typeface="Times New Roman" panose="02020603050405020304" pitchFamily="18" charset="0"/>
                <a:cs typeface="Times New Roman" panose="02020603050405020304" pitchFamily="18" charset="0"/>
              </a:rPr>
              <a:t>Commerce</a:t>
            </a:r>
            <a:r>
              <a:rPr sz="2000" spc="3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service</a:t>
            </a:r>
            <a:r>
              <a:rPr sz="2000" spc="35" dirty="0">
                <a:latin typeface="Times New Roman" panose="02020603050405020304" pitchFamily="18" charset="0"/>
                <a:cs typeface="Times New Roman" panose="02020603050405020304" pitchFamily="18" charset="0"/>
              </a:rPr>
              <a:t> </a:t>
            </a:r>
            <a:r>
              <a:rPr sz="2000" spc="-10" dirty="0">
                <a:latin typeface="Times New Roman" panose="02020603050405020304" pitchFamily="18" charset="0"/>
                <a:cs typeface="Times New Roman" panose="02020603050405020304" pitchFamily="18" charset="0"/>
              </a:rPr>
              <a:t>areas)</a:t>
            </a:r>
            <a:endParaRPr lang="en-US" sz="2000" spc="-10" dirty="0">
              <a:latin typeface="Times New Roman" panose="02020603050405020304" pitchFamily="18" charset="0"/>
              <a:cs typeface="Times New Roman" panose="02020603050405020304" pitchFamily="18" charset="0"/>
            </a:endParaRPr>
          </a:p>
          <a:p>
            <a:pPr marL="641350" lvl="1" indent="-171450">
              <a:spcBef>
                <a:spcPts val="100"/>
              </a:spcBef>
              <a:buFont typeface="Arial" panose="020B0604020202020204" pitchFamily="34" charset="0"/>
              <a:buChar char="•"/>
            </a:pPr>
            <a:r>
              <a:rPr sz="2000" dirty="0">
                <a:latin typeface="Times New Roman" panose="02020603050405020304" pitchFamily="18" charset="0"/>
                <a:cs typeface="Times New Roman" panose="02020603050405020304" pitchFamily="18" charset="0"/>
              </a:rPr>
              <a:t>National</a:t>
            </a:r>
            <a:r>
              <a:rPr sz="2000" spc="9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data</a:t>
            </a:r>
            <a:r>
              <a:rPr sz="2000" spc="95" dirty="0">
                <a:latin typeface="Times New Roman" panose="02020603050405020304" pitchFamily="18" charset="0"/>
                <a:cs typeface="Times New Roman" panose="02020603050405020304" pitchFamily="18" charset="0"/>
              </a:rPr>
              <a:t> </a:t>
            </a:r>
            <a:r>
              <a:rPr lang="en-US" sz="2000" spc="95" dirty="0">
                <a:latin typeface="Times New Roman" panose="02020603050405020304" pitchFamily="18" charset="0"/>
                <a:cs typeface="Times New Roman" panose="02020603050405020304" pitchFamily="18" charset="0"/>
              </a:rPr>
              <a:t>used</a:t>
            </a:r>
            <a:r>
              <a:rPr sz="2000" spc="90" dirty="0">
                <a:latin typeface="Times New Roman" panose="02020603050405020304" pitchFamily="18" charset="0"/>
                <a:cs typeface="Times New Roman" panose="02020603050405020304" pitchFamily="18" charset="0"/>
              </a:rPr>
              <a:t> </a:t>
            </a:r>
            <a:r>
              <a:rPr sz="2000" spc="-55" dirty="0">
                <a:latin typeface="Times New Roman" panose="02020603050405020304" pitchFamily="18" charset="0"/>
                <a:cs typeface="Times New Roman" panose="02020603050405020304" pitchFamily="18" charset="0"/>
              </a:rPr>
              <a:t>for </a:t>
            </a:r>
            <a:r>
              <a:rPr sz="2000" spc="-10" dirty="0">
                <a:latin typeface="Times New Roman" panose="02020603050405020304" pitchFamily="18" charset="0"/>
                <a:cs typeface="Times New Roman" panose="02020603050405020304" pitchFamily="18" charset="0"/>
              </a:rPr>
              <a:t>comparison</a:t>
            </a:r>
            <a:endParaRPr lang="en-US" sz="2000" spc="-10" dirty="0">
              <a:latin typeface="Times New Roman" panose="02020603050405020304" pitchFamily="18" charset="0"/>
              <a:cs typeface="Times New Roman" panose="02020603050405020304" pitchFamily="18" charset="0"/>
            </a:endParaRPr>
          </a:p>
          <a:p>
            <a:pPr marL="469900" lvl="1">
              <a:spcBef>
                <a:spcPts val="100"/>
              </a:spcBef>
            </a:pPr>
            <a:endParaRPr lang="en-US" sz="1500" spc="-10" dirty="0">
              <a:latin typeface="Arial"/>
              <a:cs typeface="Arial"/>
            </a:endParaRPr>
          </a:p>
        </p:txBody>
      </p:sp>
    </p:spTree>
    <p:extLst>
      <p:ext uri="{BB962C8B-B14F-4D97-AF65-F5344CB8AC3E}">
        <p14:creationId xmlns:p14="http://schemas.microsoft.com/office/powerpoint/2010/main" val="1177792377"/>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31625</TotalTime>
  <Words>1589</Words>
  <Application>Microsoft Office PowerPoint</Application>
  <PresentationFormat>Widescreen</PresentationFormat>
  <Paragraphs>192</Paragraphs>
  <Slides>25</Slides>
  <Notes>25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Apple Chancery</vt:lpstr>
      <vt:lpstr>Arial</vt:lpstr>
      <vt:lpstr>Calibri</vt:lpstr>
      <vt:lpstr>Calibri Light</vt:lpstr>
      <vt:lpstr>Times New Roman</vt:lpstr>
      <vt:lpstr>Office Theme 2013 - 2022</vt:lpstr>
      <vt:lpstr>Microsoft Excel Worksheet</vt:lpstr>
      <vt:lpstr>PowerPoint Presentation</vt:lpstr>
      <vt:lpstr>PowerPoint Presentation</vt:lpstr>
      <vt:lpstr>A Regional Institution: </vt:lpstr>
      <vt:lpstr>Setting the Stage</vt:lpstr>
      <vt:lpstr>Institutional, Community &amp; Regional Advancement</vt:lpstr>
      <vt:lpstr>PowerPoint Presentation</vt:lpstr>
      <vt:lpstr>PowerPoint Presentation</vt:lpstr>
      <vt:lpstr>Research Review &amp;      Planning</vt:lpstr>
      <vt:lpstr>Webb Market Analysis, Defining the Region</vt:lpstr>
      <vt:lpstr>Webb Market Analysis, Highlights </vt:lpstr>
      <vt:lpstr>Webb Market Analysis, Highlights Cont.</vt:lpstr>
      <vt:lpstr>Summary of Economic Contributions of Fitchburg State University</vt:lpstr>
      <vt:lpstr>Regional Institution making Regional Impact</vt:lpstr>
      <vt:lpstr>Economic Impact of Future Theater Operations</vt:lpstr>
      <vt:lpstr>Phase 1: ideaLab &amp; Game Design Studio</vt:lpstr>
      <vt:lpstr>PowerPoint Presentation</vt:lpstr>
      <vt:lpstr>FITCHBURG THEATER BLOCK SITE PLAN</vt:lpstr>
      <vt:lpstr>PowerPoint Presentation</vt:lpstr>
      <vt:lpstr>Phase 2, The theaterLab </vt:lpstr>
      <vt:lpstr>Phase 3, Historic Theater Restoration</vt:lpstr>
      <vt:lpstr>PowerPoint Presentation</vt:lpstr>
      <vt:lpstr>PowerPoint Presentation</vt:lpstr>
      <vt:lpstr>Project Team </vt:lpstr>
      <vt:lpstr>PowerPoint Presentation</vt:lpstr>
      <vt:lpstr>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Nathalie Torres-Serrano</dc:creator>
  <cp:lastModifiedBy>Gail Doiron</cp:lastModifiedBy>
  <cp:revision>12</cp:revision>
  <cp:lastPrinted>2023-01-20T16:43:30Z</cp:lastPrinted>
  <dcterms:created xsi:type="dcterms:W3CDTF">2022-08-17T14:48:44Z</dcterms:created>
  <dcterms:modified xsi:type="dcterms:W3CDTF">2023-01-31T18:47:26Z</dcterms:modified>
</cp:coreProperties>
</file>