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Candara" panose="020E0502030303020204" pitchFamily="34" charset="0"/>
      <p:regular r:id="rId30"/>
      <p:bold r:id="rId31"/>
      <p:italic r:id="rId32"/>
      <p:boldItalic r:id="rId33"/>
    </p:embeddedFont>
    <p:embeddedFont>
      <p:font typeface="Lobster" panose="02000506000000020003" pitchFamily="2" charset="0"/>
      <p:regular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2BA805-A764-4FE1-B0AA-25930075381E}">
  <a:tblStyle styleId="{182BA805-A764-4FE1-B0AA-2593007538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999482-C2BC-4B44-888C-516B8CC2CD0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spreadsheets/d/16pXFu1YZzQ_o8ny4g4zbqeqaD5fEu330ciMdj6EbHIc/edit#gid=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mp.nacubo.org/wp-content/uploads/2017/10/NSS_Handbook.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bleaupub.mass.edu/t/MassachusettsDHE/views/Fall2022EnrollmentEstimates/Story?%3Adisplay_count=n&amp;%3Aembed=y&amp;%3AisGuestRedirectFromVizportal=y&amp;%3Aorigin=viz_share_link&amp;%3AshowAppBanner=false&amp;%3AshowVizHom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c2d8dc84f5_0_18:notes"/>
          <p:cNvSpPr txBox="1">
            <a:spLocks noGrp="1"/>
          </p:cNvSpPr>
          <p:nvPr>
            <p:ph type="body" idx="1"/>
          </p:nvPr>
        </p:nvSpPr>
        <p:spPr>
          <a:xfrm>
            <a:off x="701040" y="4415790"/>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c2d8dc84f5_0_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ccb741f14_1_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ccb741f14_1_14: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a:t>FY 21 Travel reductions at AA level, $60K, were restored.  Department cuts in B,F, J were permanent reductions but departments could reallocated their fund.  FY22 Mid-Year budget cuts were restored which included travel.  Cuts were restored at divisional level other than AA which was restored at department level.  </a:t>
            </a:r>
            <a:endParaRPr/>
          </a:p>
          <a:p>
            <a:pPr marL="457200" lvl="0" indent="-317500" algn="l" rtl="0">
              <a:spcBef>
                <a:spcPts val="0"/>
              </a:spcBef>
              <a:spcAft>
                <a:spcPts val="0"/>
              </a:spcAft>
              <a:buSzPts val="1400"/>
              <a:buAutoNum type="arabicPeriod"/>
            </a:pPr>
            <a:r>
              <a:rPr lang="en-US"/>
              <a:t>Work was beginning on this just as COVID hit.  Will be resuming that work this term.  Our hope is to develop a plan as a campus community.   Will share more during closing comments regarding a Financial Sustainability Task Force</a:t>
            </a:r>
            <a:endParaRPr/>
          </a:p>
        </p:txBody>
      </p:sp>
      <p:sp>
        <p:nvSpPr>
          <p:cNvPr id="121" name="Google Shape;121;g1cccb741f14_1_1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79a048a3e_0_6: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Note - this data was pulled prior to FY23 HEIRS hence slight differences</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Partially answered with update on number of NUP from prior slide</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Again, </a:t>
            </a:r>
            <a:r>
              <a:rPr lang="en-US" sz="1000">
                <a:highlight>
                  <a:schemeClr val="lt1"/>
                </a:highlight>
                <a:latin typeface="Roboto"/>
                <a:ea typeface="Roboto"/>
                <a:cs typeface="Roboto"/>
                <a:sym typeface="Roboto"/>
              </a:rPr>
              <a:t> NUPS does not necessarily mean they are all high level administrator positions but simply positions deemed to be exempt because of the nature of work they are involved with.   non-high level NUPs would include Chief of Police, Payroll Director, HR Director and support positions, and staff assistants.</a:t>
            </a:r>
            <a:endParaRPr sz="10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chemeClr val="lt1"/>
                </a:highlight>
                <a:latin typeface="Roboto"/>
                <a:ea typeface="Roboto"/>
                <a:cs typeface="Roboto"/>
                <a:sym typeface="Roboto"/>
              </a:rPr>
              <a:t>Not all were “new” positions but rather reclassifications as result of roles and responsibilities changing that warrant position being reclassified. </a:t>
            </a:r>
            <a:endParaRPr sz="10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chemeClr val="lt1"/>
                </a:highlight>
                <a:latin typeface="Roboto"/>
                <a:ea typeface="Roboto"/>
                <a:cs typeface="Roboto"/>
                <a:sym typeface="Roboto"/>
              </a:rPr>
              <a:t>I am not going to address individual raises as that is a personnel matter.</a:t>
            </a:r>
            <a:endParaRPr sz="10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chemeClr val="lt1"/>
                </a:highlight>
                <a:latin typeface="Roboto"/>
                <a:ea typeface="Roboto"/>
                <a:cs typeface="Roboto"/>
                <a:sym typeface="Roboto"/>
              </a:rPr>
              <a:t>Regarding faculty FTE - down 14 from highpoint of 213 in FY 16 &amp; 18.  </a:t>
            </a:r>
            <a:endParaRPr sz="1000">
              <a:highlight>
                <a:schemeClr val="lt1"/>
              </a:highlight>
              <a:latin typeface="Roboto"/>
              <a:ea typeface="Roboto"/>
              <a:cs typeface="Roboto"/>
              <a:sym typeface="Roboto"/>
            </a:endParaRPr>
          </a:p>
        </p:txBody>
      </p:sp>
      <p:sp>
        <p:nvSpPr>
          <p:cNvPr id="127" name="Google Shape;127;g1c79a048a3e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c28027bd48_0_13: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sz="1000">
                <a:highlight>
                  <a:schemeClr val="lt1"/>
                </a:highlight>
                <a:latin typeface="Roboto"/>
                <a:ea typeface="Roboto"/>
                <a:cs typeface="Roboto"/>
                <a:sym typeface="Roboto"/>
              </a:rPr>
              <a:t>ANSWERS MSC IPEDS Question  - the difference has more to do with how each institution reports their numbers.  It is why have to be very careful and cautious when comparing IPEDS, financial statements and ratios.  </a:t>
            </a:r>
            <a:endParaRPr sz="1000">
              <a:highlight>
                <a:schemeClr val="lt1"/>
              </a:highlight>
              <a:latin typeface="Roboto"/>
              <a:ea typeface="Roboto"/>
              <a:cs typeface="Roboto"/>
              <a:sym typeface="Roboto"/>
            </a:endParaRPr>
          </a:p>
          <a:p>
            <a:pPr marL="0" lvl="0" indent="0" algn="l" rtl="0">
              <a:spcBef>
                <a:spcPts val="0"/>
              </a:spcBef>
              <a:spcAft>
                <a:spcPts val="0"/>
              </a:spcAft>
              <a:buSzPts val="1400"/>
              <a:buNone/>
            </a:pPr>
            <a:r>
              <a:rPr lang="en-US" sz="1000">
                <a:highlight>
                  <a:schemeClr val="lt1"/>
                </a:highlight>
                <a:latin typeface="Roboto"/>
                <a:ea typeface="Roboto"/>
                <a:cs typeface="Roboto"/>
                <a:sym typeface="Roboto"/>
              </a:rPr>
              <a:t>In this case show much higher as we have historically reported MSCBA Housing debt, now part of GASB 87.  </a:t>
            </a:r>
            <a:endParaRPr sz="1000">
              <a:highlight>
                <a:schemeClr val="lt1"/>
              </a:highlight>
              <a:latin typeface="Roboto"/>
              <a:ea typeface="Roboto"/>
              <a:cs typeface="Roboto"/>
              <a:sym typeface="Roboto"/>
            </a:endParaRPr>
          </a:p>
          <a:p>
            <a:pPr marL="0" lvl="0" indent="0" algn="l" rtl="0">
              <a:spcBef>
                <a:spcPts val="0"/>
              </a:spcBef>
              <a:spcAft>
                <a:spcPts val="0"/>
              </a:spcAft>
              <a:buSzPts val="1400"/>
              <a:buNone/>
            </a:pPr>
            <a:r>
              <a:rPr lang="en-US" sz="1000">
                <a:highlight>
                  <a:schemeClr val="lt1"/>
                </a:highlight>
                <a:latin typeface="Roboto"/>
                <a:ea typeface="Roboto"/>
                <a:cs typeface="Roboto"/>
                <a:sym typeface="Roboto"/>
              </a:rPr>
              <a:t>MSCA IPEDS Slide had Line 06  @ $117,727,595 which is above minus Foundation debt </a:t>
            </a:r>
            <a:endParaRPr sz="1000">
              <a:highlight>
                <a:schemeClr val="lt1"/>
              </a:highlight>
              <a:latin typeface="Roboto"/>
              <a:ea typeface="Roboto"/>
              <a:cs typeface="Roboto"/>
              <a:sym typeface="Roboto"/>
            </a:endParaRPr>
          </a:p>
          <a:p>
            <a:pPr marL="0" lvl="0" indent="0" algn="l" rtl="0">
              <a:spcBef>
                <a:spcPts val="0"/>
              </a:spcBef>
              <a:spcAft>
                <a:spcPts val="0"/>
              </a:spcAft>
              <a:buSzPts val="1400"/>
              <a:buNone/>
            </a:pPr>
            <a:r>
              <a:rPr lang="en-US" sz="1000">
                <a:highlight>
                  <a:schemeClr val="lt1"/>
                </a:highlight>
                <a:latin typeface="Roboto"/>
                <a:ea typeface="Roboto"/>
                <a:cs typeface="Roboto"/>
                <a:sym typeface="Roboto"/>
              </a:rPr>
              <a:t>Apples to Apples comparison would be “Plant Related Debt”.  As of this IPEDS was at 58,330,487 which is about $20M more than sisters which is mainly related to the renovation of Hammond. AVG of those with debt $31M.  </a:t>
            </a:r>
            <a:endParaRPr sz="1000">
              <a:highlight>
                <a:schemeClr val="lt1"/>
              </a:highlight>
              <a:latin typeface="Roboto"/>
              <a:ea typeface="Roboto"/>
              <a:cs typeface="Roboto"/>
              <a:sym typeface="Roboto"/>
            </a:endParaRPr>
          </a:p>
          <a:p>
            <a:pPr marL="0" lvl="0" indent="0" algn="l" rtl="0">
              <a:spcBef>
                <a:spcPts val="0"/>
              </a:spcBef>
              <a:spcAft>
                <a:spcPts val="0"/>
              </a:spcAft>
              <a:buSzPts val="1400"/>
              <a:buNone/>
            </a:pPr>
            <a:r>
              <a:rPr lang="en-US" sz="1000">
                <a:highlight>
                  <a:schemeClr val="lt1"/>
                </a:highlight>
                <a:latin typeface="Roboto"/>
                <a:ea typeface="Roboto"/>
                <a:cs typeface="Roboto"/>
                <a:sym typeface="Roboto"/>
              </a:rPr>
              <a:t>Talk more about debt later</a:t>
            </a:r>
            <a:endParaRPr sz="1000">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0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Do NOT include net pension or net other postemployment benefits (OPEB) liabilities/assets in this section.</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u="sng">
                <a:solidFill>
                  <a:schemeClr val="hlink"/>
                </a:solidFill>
                <a:highlight>
                  <a:srgbClr val="FFFFFF"/>
                </a:highlight>
                <a:latin typeface="Roboto"/>
                <a:ea typeface="Roboto"/>
                <a:cs typeface="Roboto"/>
                <a:sym typeface="Roboto"/>
                <a:hlinkClick r:id="rId3"/>
              </a:rPr>
              <a:t>https://docs.google.com/spreadsheets/d/16pXFu1YZzQ_o8ny4g4zbqeqaD5fEu330ciMdj6EbHIc/edit#gid=0</a:t>
            </a:r>
            <a:r>
              <a:rPr lang="en-US" sz="1000">
                <a:highlight>
                  <a:srgbClr val="FFFFFF"/>
                </a:highlight>
                <a:latin typeface="Roboto"/>
                <a:ea typeface="Roboto"/>
                <a:cs typeface="Roboto"/>
                <a:sym typeface="Roboto"/>
              </a:rPr>
              <a:t> </a:t>
            </a:r>
            <a:endParaRPr sz="1000">
              <a:highlight>
                <a:srgbClr val="FFFFFF"/>
              </a:highlight>
              <a:latin typeface="Roboto"/>
              <a:ea typeface="Roboto"/>
              <a:cs typeface="Roboto"/>
              <a:sym typeface="Roboto"/>
            </a:endParaRPr>
          </a:p>
        </p:txBody>
      </p:sp>
      <p:sp>
        <p:nvSpPr>
          <p:cNvPr id="133" name="Google Shape;133;g1c28027bd48_0_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cccb741f14_1_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cccb741f14_1_2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7.7% reference was calculated including MSCBA Res Hall debt (GASB 87).  Government Accounting Standards Board</a:t>
            </a:r>
            <a:endParaRPr/>
          </a:p>
          <a:p>
            <a:pPr marL="0" lvl="0" indent="0" algn="l" rtl="0">
              <a:spcBef>
                <a:spcPts val="0"/>
              </a:spcBef>
              <a:spcAft>
                <a:spcPts val="0"/>
              </a:spcAft>
              <a:buNone/>
            </a:pPr>
            <a:endParaRPr/>
          </a:p>
          <a:p>
            <a:pPr marL="0" lvl="0" indent="0" algn="l" rtl="0">
              <a:spcBef>
                <a:spcPts val="0"/>
              </a:spcBef>
              <a:spcAft>
                <a:spcPts val="0"/>
              </a:spcAft>
              <a:buNone/>
            </a:pPr>
            <a:r>
              <a:rPr lang="en-US"/>
              <a:t>So we incorrectly represented in the Draft Financial Statement which was noted during the presentation to BOT.  Hence why both 7.7% and 6.3% are showing different in final FS as prior year had also been adjusted to include MSCBA Res Hall debt (GASB 87) for comparison purpose.</a:t>
            </a:r>
            <a:endParaRPr/>
          </a:p>
          <a:p>
            <a:pPr marL="0" lvl="0" indent="0" algn="l" rtl="0">
              <a:spcBef>
                <a:spcPts val="0"/>
              </a:spcBef>
              <a:spcAft>
                <a:spcPts val="0"/>
              </a:spcAft>
              <a:buNone/>
            </a:pPr>
            <a:r>
              <a:rPr lang="en-US"/>
              <a:t> </a:t>
            </a:r>
            <a:endParaRPr/>
          </a:p>
        </p:txBody>
      </p:sp>
      <p:sp>
        <p:nvSpPr>
          <p:cNvPr id="142" name="Google Shape;142;g1cccb741f14_1_2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8e071bcf23_0_4: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a:t>UNIVERSITY debt burden is well below the %7 standard.</a:t>
            </a:r>
            <a:endParaRPr/>
          </a:p>
          <a:p>
            <a:pPr marL="457200" lvl="0" indent="0" algn="l" rtl="0">
              <a:spcBef>
                <a:spcPts val="0"/>
              </a:spcBef>
              <a:spcAft>
                <a:spcPts val="0"/>
              </a:spcAft>
              <a:buNone/>
            </a:pPr>
            <a:r>
              <a:rPr lang="en-US"/>
              <a:t>More importantly is actual outstanding debt as shown in right hand graph  which represents the debt on the dorms.  The university cannot take on its own debt by issuing bonds.  Only through MSCBA</a:t>
            </a:r>
            <a:endParaRPr/>
          </a:p>
          <a:p>
            <a:pPr marL="457200" lvl="0" indent="0" algn="l" rtl="0">
              <a:spcBef>
                <a:spcPts val="0"/>
              </a:spcBef>
              <a:spcAft>
                <a:spcPts val="0"/>
              </a:spcAft>
              <a:buNone/>
            </a:pPr>
            <a:r>
              <a:rPr lang="en-US"/>
              <a:t>Key takeaway is debt is going down - Starting in FY 25 starts going down fairly rapidly. </a:t>
            </a:r>
            <a:endParaRPr/>
          </a:p>
          <a:p>
            <a:pPr marL="457200" lvl="0" indent="0" algn="l" rtl="0">
              <a:spcBef>
                <a:spcPts val="0"/>
              </a:spcBef>
              <a:spcAft>
                <a:spcPts val="0"/>
              </a:spcAft>
              <a:buNone/>
            </a:pPr>
            <a:r>
              <a:rPr lang="en-US"/>
              <a:t>Have adequate dedicated revenue and dedicated reserves to pay debt</a:t>
            </a:r>
            <a:endParaRPr/>
          </a:p>
          <a:p>
            <a:pPr marL="457200" lvl="0" indent="0" algn="l" rtl="0">
              <a:spcBef>
                <a:spcPts val="0"/>
              </a:spcBef>
              <a:spcAft>
                <a:spcPts val="0"/>
              </a:spcAft>
              <a:buNone/>
            </a:pPr>
            <a:r>
              <a:rPr lang="en-US"/>
              <a:t>Use of debt vs cash.  Interest rate range from 2.5-4% versus average return on investment portfolio</a:t>
            </a:r>
            <a:endParaRPr/>
          </a:p>
          <a:p>
            <a:pPr marL="457200" lvl="0" indent="0" algn="l" rtl="0">
              <a:spcBef>
                <a:spcPts val="0"/>
              </a:spcBef>
              <a:spcAft>
                <a:spcPts val="0"/>
              </a:spcAft>
              <a:buNone/>
            </a:pPr>
            <a:r>
              <a:rPr lang="en-US"/>
              <a:t>Failing to invest in facilities has impact both on overall financial health as the value of assets continue to depreciate with no reinvestment, but more importantly for those who been here more than 15 years now how it came impact enrollment, the teach and learning environment and living conditions. </a:t>
            </a:r>
            <a:endParaRPr/>
          </a:p>
          <a:p>
            <a:pPr marL="0" lvl="0" indent="0" algn="l" rtl="0">
              <a:spcBef>
                <a:spcPts val="0"/>
              </a:spcBef>
              <a:spcAft>
                <a:spcPts val="0"/>
              </a:spcAft>
              <a:buNone/>
            </a:pPr>
            <a:endParaRPr/>
          </a:p>
          <a:p>
            <a:pPr marL="457200" lvl="0" indent="0" algn="l" rtl="0">
              <a:spcBef>
                <a:spcPts val="0"/>
              </a:spcBef>
              <a:spcAft>
                <a:spcPts val="0"/>
              </a:spcAft>
              <a:buNone/>
            </a:pPr>
            <a:r>
              <a:rPr lang="en-US" sz="1300" b="1"/>
              <a:t>Capital Debt Ratio  </a:t>
            </a:r>
            <a:r>
              <a:rPr lang="en-US" sz="1300"/>
              <a:t>: Adequate reserves to cover existing debt </a:t>
            </a:r>
            <a:endParaRPr sz="1300"/>
          </a:p>
          <a:p>
            <a:pPr marL="457200" lvl="0" indent="-311150" algn="l" rtl="0">
              <a:spcBef>
                <a:spcPts val="0"/>
              </a:spcBef>
              <a:spcAft>
                <a:spcPts val="0"/>
              </a:spcAft>
              <a:buClr>
                <a:schemeClr val="dk1"/>
              </a:buClr>
              <a:buSzPts val="1300"/>
              <a:buFont typeface="Calibri"/>
              <a:buChar char="●"/>
            </a:pPr>
            <a:r>
              <a:rPr lang="en-US" sz="1300"/>
              <a:t>N91  HEFA: Last payment of $400k in FY23.  </a:t>
            </a:r>
            <a:endParaRPr sz="1300"/>
          </a:p>
          <a:p>
            <a:pPr marL="914400" lvl="1" indent="-311150" algn="l" rtl="0">
              <a:spcBef>
                <a:spcPts val="0"/>
              </a:spcBef>
              <a:spcAft>
                <a:spcPts val="0"/>
              </a:spcAft>
              <a:buClr>
                <a:schemeClr val="dk1"/>
              </a:buClr>
              <a:buSzPts val="1300"/>
              <a:buFont typeface="Calibri"/>
              <a:buChar char="○"/>
            </a:pPr>
            <a:r>
              <a:rPr lang="en-US" sz="1300"/>
              <a:t>Fund starts to accumulate $600k a year</a:t>
            </a:r>
            <a:endParaRPr sz="1300"/>
          </a:p>
          <a:p>
            <a:pPr marL="0" lvl="0" indent="0" algn="l" rtl="0">
              <a:spcBef>
                <a:spcPts val="0"/>
              </a:spcBef>
              <a:spcAft>
                <a:spcPts val="0"/>
              </a:spcAft>
              <a:buNone/>
            </a:pPr>
            <a:endParaRPr sz="1500"/>
          </a:p>
          <a:p>
            <a:pPr marL="0" lvl="0" indent="0" algn="l" rtl="0">
              <a:spcBef>
                <a:spcPts val="0"/>
              </a:spcBef>
              <a:spcAft>
                <a:spcPts val="0"/>
              </a:spcAft>
              <a:buNone/>
            </a:pPr>
            <a:r>
              <a:rPr lang="en-US" b="1"/>
              <a:t>Debt Burden</a:t>
            </a:r>
            <a:r>
              <a:rPr lang="en-US"/>
              <a:t>:  </a:t>
            </a:r>
            <a:r>
              <a:rPr lang="en-US" sz="1400"/>
              <a:t>Measures an institution's dependence on borrowed funds by comparing the level of debt service to total expenditures</a:t>
            </a:r>
            <a:r>
              <a:rPr lang="en-US" sz="1300"/>
              <a:t>. In order to effectively manage resources, including debt, industry standards sets the upper threshold for institutional debt burden at 7%. </a:t>
            </a:r>
            <a:endParaRPr sz="1500"/>
          </a:p>
        </p:txBody>
      </p:sp>
      <p:sp>
        <p:nvSpPr>
          <p:cNvPr id="149" name="Google Shape;149;g18e071bcf23_0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8e071bcf23_0_224: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Note - BHE no longer uses CFI as a measurement but rather the individual components.</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a:t>The Composite Financial Index (CFI) is built with the values of its four component ratios; 1) Primary Reserve, 2) Net Operating Revenue, 3) Return on Net Assets, and 4) Viability Ratio. Once each of the four ratios is calculated, further weighting is conducted to measure the relative strength of the score and its importance in the composite score.  The CFI combines the four core ratios identified above into a single score.  The combination, using a prescribed weighting plan, allows a weakness or strength in one ratio to be offset by another ratio result.  </a:t>
            </a:r>
            <a:r>
              <a:rPr lang="en-US" sz="1100" b="1"/>
              <a:t>The CFI reflects a picture of the financial health of the institution at a point in time.  A negative CFI is indicative of a university that may be struggling financially.  A score of 1.0 indicates very little financial health; 3.0 is the low benchmark </a:t>
            </a:r>
            <a:r>
              <a:rPr lang="en-US" sz="1100"/>
              <a:t>and represents a relatively stronger financial position; a 10.0 is the highest benchmark.  A ratio of 3.0 or above is preferred. </a:t>
            </a:r>
            <a:endParaRPr sz="1100"/>
          </a:p>
          <a:p>
            <a:pPr marL="0" lvl="0" indent="0" algn="l" rtl="0">
              <a:lnSpc>
                <a:spcPct val="100000"/>
              </a:lnSpc>
              <a:spcBef>
                <a:spcPts val="0"/>
              </a:spcBef>
              <a:spcAft>
                <a:spcPts val="0"/>
              </a:spcAft>
              <a:buSzPts val="1400"/>
              <a:buNone/>
            </a:pPr>
            <a:endParaRPr sz="1100"/>
          </a:p>
          <a:p>
            <a:pPr marL="0" lvl="0" indent="0" algn="l" rtl="0">
              <a:spcBef>
                <a:spcPts val="0"/>
              </a:spcBef>
              <a:spcAft>
                <a:spcPts val="0"/>
              </a:spcAft>
              <a:buClr>
                <a:schemeClr val="dk1"/>
              </a:buClr>
              <a:buSzPts val="1400"/>
              <a:buFont typeface="Arial"/>
              <a:buNone/>
            </a:pPr>
            <a:r>
              <a:rPr lang="en-US" sz="1100"/>
              <a:t>NACUBO Handbook:</a:t>
            </a:r>
            <a:endParaRPr sz="1100"/>
          </a:p>
          <a:p>
            <a:pPr marL="0" lvl="0" indent="0" algn="l" rtl="0">
              <a:spcBef>
                <a:spcPts val="0"/>
              </a:spcBef>
              <a:spcAft>
                <a:spcPts val="0"/>
              </a:spcAft>
              <a:buClr>
                <a:schemeClr val="dk1"/>
              </a:buClr>
              <a:buSzPts val="1400"/>
              <a:buFont typeface="Arial"/>
              <a:buNone/>
            </a:pPr>
            <a:r>
              <a:rPr lang="en-US" sz="1100"/>
              <a:t>The measure is established by first answering four key questions concerning the financial health of an institution and calculating a financial measure that addresses the overall question of whether an institution is financially healthy: </a:t>
            </a:r>
            <a:endParaRPr sz="1100"/>
          </a:p>
          <a:p>
            <a:pPr marL="0" lvl="0" indent="0" algn="l" rtl="0">
              <a:spcBef>
                <a:spcPts val="0"/>
              </a:spcBef>
              <a:spcAft>
                <a:spcPts val="0"/>
              </a:spcAft>
              <a:buClr>
                <a:schemeClr val="dk1"/>
              </a:buClr>
              <a:buSzPts val="1400"/>
              <a:buFont typeface="Arial"/>
              <a:buNone/>
            </a:pPr>
            <a:r>
              <a:rPr lang="en-US" sz="1100"/>
              <a:t>• Are resources sufficient and flexible enough to support the mission? – Primary Reserve Ratio </a:t>
            </a:r>
            <a:endParaRPr sz="1100"/>
          </a:p>
          <a:p>
            <a:pPr marL="0" lvl="0" indent="0" algn="l" rtl="0">
              <a:spcBef>
                <a:spcPts val="0"/>
              </a:spcBef>
              <a:spcAft>
                <a:spcPts val="0"/>
              </a:spcAft>
              <a:buClr>
                <a:schemeClr val="dk1"/>
              </a:buClr>
              <a:buSzPts val="1400"/>
              <a:buFont typeface="Arial"/>
              <a:buNone/>
            </a:pPr>
            <a:r>
              <a:rPr lang="en-US" sz="1100"/>
              <a:t>• Are debt resources managed strategically to advance the mission? – Viability Ratio </a:t>
            </a:r>
            <a:endParaRPr sz="1100"/>
          </a:p>
          <a:p>
            <a:pPr marL="0" lvl="0" indent="0" algn="l" rtl="0">
              <a:spcBef>
                <a:spcPts val="0"/>
              </a:spcBef>
              <a:spcAft>
                <a:spcPts val="0"/>
              </a:spcAft>
              <a:buClr>
                <a:schemeClr val="dk1"/>
              </a:buClr>
              <a:buSzPts val="1400"/>
              <a:buFont typeface="Arial"/>
              <a:buNone/>
            </a:pPr>
            <a:r>
              <a:rPr lang="en-US" sz="1100"/>
              <a:t>• Does asset performance and management support the strategic direction? – Return on Net Assets Ratio </a:t>
            </a:r>
            <a:endParaRPr sz="1100"/>
          </a:p>
          <a:p>
            <a:pPr marL="0" lvl="0" indent="0" algn="l" rtl="0">
              <a:spcBef>
                <a:spcPts val="0"/>
              </a:spcBef>
              <a:spcAft>
                <a:spcPts val="0"/>
              </a:spcAft>
              <a:buClr>
                <a:schemeClr val="dk1"/>
              </a:buClr>
              <a:buSzPts val="1400"/>
              <a:buFont typeface="Arial"/>
              <a:buNone/>
            </a:pPr>
            <a:r>
              <a:rPr lang="en-US" sz="1100"/>
              <a:t>• Do operating results indicate the institution is living within available resources? – Net Operating Revenues Ratio</a:t>
            </a:r>
            <a:endParaRPr sz="1100"/>
          </a:p>
          <a:p>
            <a:pPr marL="0" lvl="0" indent="0" algn="l" rtl="0">
              <a:lnSpc>
                <a:spcPct val="100000"/>
              </a:lnSpc>
              <a:spcBef>
                <a:spcPts val="0"/>
              </a:spcBef>
              <a:spcAft>
                <a:spcPts val="0"/>
              </a:spcAft>
              <a:buSzPts val="1400"/>
              <a:buNone/>
            </a:pPr>
            <a:endParaRPr/>
          </a:p>
        </p:txBody>
      </p:sp>
      <p:sp>
        <p:nvSpPr>
          <p:cNvPr id="158" name="Google Shape;158;g18e071bcf23_0_2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e071bcf23_0_244: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Primary Reserve Ratio</a:t>
            </a:r>
            <a:r>
              <a:rPr lang="en-US"/>
              <a:t> asks, Are resources sufficient and flexible enough to support the mission?  This ratio indicates how long the University could function using its expendable reserves without relying on additional net position generated by operations.  A primary reserve ratio of .40 is advisable, implying that the university has the ability to cover nearly 5 months of expenses.    EYP Liquidity Stress Test had us at 5.9 months - another method to calculate sufficient reserve</a:t>
            </a:r>
            <a:endParaRPr/>
          </a:p>
          <a:p>
            <a:pPr marL="0" lvl="0" indent="0" algn="l" rtl="0">
              <a:lnSpc>
                <a:spcPct val="100000"/>
              </a:lnSpc>
              <a:spcBef>
                <a:spcPts val="0"/>
              </a:spcBef>
              <a:spcAft>
                <a:spcPts val="0"/>
              </a:spcAft>
              <a:buClr>
                <a:schemeClr val="dk1"/>
              </a:buClr>
              <a:buSzPts val="1100"/>
              <a:buFont typeface="Arial"/>
              <a:buNone/>
            </a:pPr>
            <a:r>
              <a:rPr lang="en-US"/>
              <a:t>GASB 75 OPEB:  Healthcare benefits for retirees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r>
              <a:rPr lang="en-US"/>
              <a:t>Interested parties can use ratios to gain an understanding of the institution’s financial health, </a:t>
            </a:r>
            <a:r>
              <a:rPr lang="en-US">
                <a:highlight>
                  <a:srgbClr val="FFFF00"/>
                </a:highlight>
              </a:rPr>
              <a:t>particularly if developed over time.</a:t>
            </a: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US"/>
              <a:t>The Primary Reserve Ratio measures the financial strength of the institution by comparing expendable net assets to total expenses. Expendable net assets represent those assets the institution can access quickly and spend to meet its operating and capital requirements.  The Primary Reserve Ratio serves as a counterpoint to  the Viability Ratio discussed below. An institution may have insignificant expendable net assets and little or no debt and therefore produce an acceptable value for the Viability Ratio. But low expendable net assets in relation to operating  size signals a weak financial condition. In these cases, the Primary Reserve Ratio will be a much more valid measure of financial strength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chrome-extension://efaidnbmnnnibpcajpcglclefindmkaj/</a:t>
            </a:r>
            <a:r>
              <a:rPr lang="en-US" u="sng">
                <a:solidFill>
                  <a:schemeClr val="hlink"/>
                </a:solidFill>
                <a:hlinkClick r:id="rId3"/>
              </a:rPr>
              <a:t>https://emp.nacubo.org/wp-content/uploads/2017/10/NSS_Handbook.pdf</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100"/>
              <a:buFont typeface="Arial"/>
              <a:buNone/>
            </a:pPr>
            <a:r>
              <a:rPr lang="en-US" b="1"/>
              <a:t>Viability Ratio </a:t>
            </a:r>
            <a:r>
              <a:rPr lang="en-US"/>
              <a:t>answers, “Are debt resources managed strategically to advance the mission?  The availability of expendable net assets to cover debt (the viability ratio) is a basic determinant of financial health. Expendable net assets are those assets not required to be retained in perpetuity, i.e., those assets available for use for operations. </a:t>
            </a:r>
            <a:endParaRPr/>
          </a:p>
          <a:p>
            <a:pPr marL="0" lvl="0" indent="0" algn="l" rtl="0">
              <a:spcBef>
                <a:spcPts val="0"/>
              </a:spcBef>
              <a:spcAft>
                <a:spcPts val="0"/>
              </a:spcAft>
              <a:buClr>
                <a:schemeClr val="dk1"/>
              </a:buClr>
              <a:buSzPts val="1100"/>
              <a:buFont typeface="Arial"/>
              <a:buNone/>
            </a:pPr>
            <a:r>
              <a:rPr lang="en-US"/>
              <a:t>A ratio of 1:1 or greater would indicate, as of the balance sheet date, an institution has sufficient expandable net assets to satisfy debt obligations.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400"/>
              <a:buFont typeface="Arial"/>
              <a:buNone/>
            </a:pPr>
            <a:r>
              <a:rPr lang="en-US"/>
              <a:t>From NACUBO Handbook:</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“Viability Ratio The Viability Ratio measures one of the most basic determinants of clear financial health- the availability of expendable net assets to cover debt should the institution need to settle its obligations as of the balance sheet date.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 Although a ratio of 1:1 or greater indicates that, as of the balance sheet date, an institution has sufficient expendable net assets to satisfy these obligations, this value should not serve as an objective. </a:t>
            </a:r>
            <a:r>
              <a:rPr lang="en-US" b="1"/>
              <a:t>Many public institutions can operate effectively at a ratio far less than 1:1 since the debt may be reported by a state agency and not the institution</a:t>
            </a:r>
            <a:r>
              <a:rPr lang="en-US"/>
              <a:t>, or the institution enjoys the credit rating of the state for its borrowing purposes. Institutions with a ratio of less than 1:1 are, similar to those with a low Primary Reserve Ratio, less self-reliant and have significantly less operating flexibility but can function, and often function well. The level that is “right” for the Viability Ratio is institution-specific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8" name="Google Shape;168;g18e071bcf23_0_2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8e071bcf23_0_181: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Net Operating Revenues Ratio was -3.3% indicating operating activities experiences a loss.  (This means to me that the budget deficit is real.  Results indicate the institution is not living within available resources).  This ratio indicates whether total operating activities resulted in a surplus or deficit.  The decrease in 2020 return on net position ratio is primarily the result of the increase in expenses relating to COVID-19 and a slight decrease in tuition income from the on-ground program along with significant refunds as result of shutting down the residence halls and dining operations.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at the same time, we can have a positive Net Position.  Return on Net Assets Ratio asks, “is the University is financially better off than in previous years.”</a:t>
            </a:r>
            <a:endParaRPr/>
          </a:p>
          <a:p>
            <a:pPr marL="0" lvl="0" indent="0" algn="l" rtl="0">
              <a:lnSpc>
                <a:spcPct val="100000"/>
              </a:lnSpc>
              <a:spcBef>
                <a:spcPts val="0"/>
              </a:spcBef>
              <a:spcAft>
                <a:spcPts val="0"/>
              </a:spcAft>
              <a:buClr>
                <a:schemeClr val="dk1"/>
              </a:buClr>
              <a:buSzPts val="1100"/>
              <a:buFont typeface="Arial"/>
              <a:buNone/>
            </a:pPr>
            <a:r>
              <a:rPr lang="en-US"/>
              <a:t>Total operating, non-operating, and gift revenue for fiscal 2022 was $138 million, while expenses totaled $126 million, resulting in an increase to net position of $12 million. </a:t>
            </a:r>
            <a:endParaRPr/>
          </a:p>
          <a:p>
            <a:pPr marL="0" lvl="0" indent="0" algn="l" rtl="0">
              <a:spcBef>
                <a:spcPts val="0"/>
              </a:spcBef>
              <a:spcAft>
                <a:spcPts val="0"/>
              </a:spcAft>
              <a:buClr>
                <a:schemeClr val="dk1"/>
              </a:buClr>
              <a:buSzPts val="1100"/>
              <a:buFont typeface="Arial"/>
              <a:buNone/>
            </a:pPr>
            <a:r>
              <a:rPr lang="en-US"/>
              <a:t>The increase in 2021 was primarily the result of state funded on campus capital appropriation projects, HEERF federal grant expense reimbursements and loss revenue income, and a reduction in operating expenses.  </a:t>
            </a:r>
            <a:endParaRPr/>
          </a:p>
          <a:p>
            <a:pPr marL="0" lvl="0" indent="0" algn="l" rtl="0">
              <a:spcBef>
                <a:spcPts val="0"/>
              </a:spcBef>
              <a:spcAft>
                <a:spcPts val="0"/>
              </a:spcAft>
              <a:buClr>
                <a:schemeClr val="dk1"/>
              </a:buClr>
              <a:buSzPts val="1100"/>
              <a:buFont typeface="Arial"/>
              <a:buNone/>
            </a:pPr>
            <a:r>
              <a:rPr lang="en-US"/>
              <a:t>The increase in 2022 return on net position ratio is mainly caused by the federal government HEERF grant loss income recovery amount.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From NACUBO Handbook</a:t>
            </a:r>
            <a:br>
              <a:rPr lang="en-US"/>
            </a:br>
            <a:r>
              <a:rPr lang="en-US"/>
              <a:t>“Return on Net Assets Ratio This ratio determines whether the institution is financially better off than in previous years by measuring total economic return. A decline in this ratio may be appropriate and even warranted if it reflects a strategy to better fulfill the institution’s mission. On the other hand, an improving trend in this ratio indicates that the institution is increasing its net assets and is likely to be able to set aside financial resources to strengthen its future financial flexibility. The Return on Net Assets Ratio, like all the others, is better applied over an extended period so that the results of long-term plans are measured. </a:t>
            </a:r>
            <a:endParaRPr/>
          </a:p>
        </p:txBody>
      </p:sp>
      <p:sp>
        <p:nvSpPr>
          <p:cNvPr id="178" name="Google Shape;178;g18e071bcf23_0_1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cccb741f14_1_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cccb741f14_1_28: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cccb741f14_1_2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f5c65dded_0_1: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000000"/>
                </a:solidFill>
              </a:rPr>
              <a:t>The next two slides show the </a:t>
            </a:r>
            <a:endParaRPr sz="1100">
              <a:solidFill>
                <a:srgbClr val="000000"/>
              </a:solidFill>
            </a:endParaRPr>
          </a:p>
          <a:p>
            <a:pPr marL="0" lvl="0" indent="0" algn="l" rtl="0">
              <a:lnSpc>
                <a:spcPct val="115000"/>
              </a:lnSpc>
              <a:spcBef>
                <a:spcPts val="0"/>
              </a:spcBef>
              <a:spcAft>
                <a:spcPts val="0"/>
              </a:spcAft>
              <a:buNone/>
            </a:pPr>
            <a:endParaRPr sz="1100">
              <a:solidFill>
                <a:srgbClr val="000000"/>
              </a:solidFill>
            </a:endParaRPr>
          </a:p>
          <a:p>
            <a:pPr marL="0" lvl="0" indent="0" algn="l" rtl="0">
              <a:lnSpc>
                <a:spcPct val="115000"/>
              </a:lnSpc>
              <a:spcBef>
                <a:spcPts val="0"/>
              </a:spcBef>
              <a:spcAft>
                <a:spcPts val="0"/>
              </a:spcAft>
              <a:buNone/>
            </a:pPr>
            <a:r>
              <a:rPr lang="en-US" sz="1100">
                <a:solidFill>
                  <a:srgbClr val="000000"/>
                </a:solidFill>
              </a:rPr>
              <a:t>* The assets and deferred outflows of resources, liabilities and deferred inflows of resources, </a:t>
            </a:r>
            <a:endParaRPr sz="1100">
              <a:solidFill>
                <a:srgbClr val="000000"/>
              </a:solidFill>
            </a:endParaRPr>
          </a:p>
          <a:p>
            <a:pPr marL="0" lvl="0" indent="0" algn="l" rtl="0">
              <a:lnSpc>
                <a:spcPct val="115000"/>
              </a:lnSpc>
              <a:spcBef>
                <a:spcPts val="0"/>
              </a:spcBef>
              <a:spcAft>
                <a:spcPts val="0"/>
              </a:spcAft>
              <a:buNone/>
            </a:pPr>
            <a:r>
              <a:rPr lang="en-US" sz="1100">
                <a:solidFill>
                  <a:srgbClr val="000000"/>
                </a:solidFill>
              </a:rPr>
              <a:t>and net assets for the year ended June 30, 2021 do not reflect the implementation of GASB 87,</a:t>
            </a:r>
            <a:endParaRPr sz="1100">
              <a:solidFill>
                <a:srgbClr val="000000"/>
              </a:solidFill>
            </a:endParaRPr>
          </a:p>
          <a:p>
            <a:pPr marL="0" lvl="0" indent="0" algn="l" rtl="0">
              <a:lnSpc>
                <a:spcPct val="115000"/>
              </a:lnSpc>
              <a:spcBef>
                <a:spcPts val="0"/>
              </a:spcBef>
              <a:spcAft>
                <a:spcPts val="0"/>
              </a:spcAft>
              <a:buNone/>
            </a:pPr>
            <a:r>
              <a:rPr lang="en-US" sz="1100">
                <a:solidFill>
                  <a:srgbClr val="000000"/>
                </a:solidFill>
              </a:rPr>
              <a:t>Leases, which was adopted as of July 1, 2021.</a:t>
            </a:r>
            <a:endParaRPr sz="1100">
              <a:solidFill>
                <a:srgbClr val="000000"/>
              </a:solidFill>
            </a:endParaRPr>
          </a:p>
          <a:p>
            <a:pPr marL="0" lvl="0" indent="0" algn="l" rtl="0">
              <a:lnSpc>
                <a:spcPct val="107916"/>
              </a:lnSpc>
              <a:spcBef>
                <a:spcPts val="0"/>
              </a:spcBef>
              <a:spcAft>
                <a:spcPts val="0"/>
              </a:spcAft>
              <a:buClr>
                <a:schemeClr val="dk1"/>
              </a:buClr>
              <a:buSzPts val="1100"/>
              <a:buFont typeface="Arial"/>
              <a:buNone/>
            </a:pPr>
            <a:endParaRPr sz="2400"/>
          </a:p>
          <a:p>
            <a:pPr marL="0" lvl="0" indent="0" algn="l" rtl="0">
              <a:lnSpc>
                <a:spcPct val="100000"/>
              </a:lnSpc>
              <a:spcBef>
                <a:spcPts val="800"/>
              </a:spcBef>
              <a:spcAft>
                <a:spcPts val="0"/>
              </a:spcAft>
              <a:buClr>
                <a:schemeClr val="dk1"/>
              </a:buClr>
              <a:buSzPts val="1100"/>
              <a:buFont typeface="Arial"/>
              <a:buNone/>
            </a:pPr>
            <a:endParaRPr sz="3800"/>
          </a:p>
          <a:p>
            <a:pPr marL="0" lvl="0" indent="0" algn="l" rtl="0">
              <a:lnSpc>
                <a:spcPct val="100000"/>
              </a:lnSpc>
              <a:spcBef>
                <a:spcPts val="0"/>
              </a:spcBef>
              <a:spcAft>
                <a:spcPts val="0"/>
              </a:spcAft>
              <a:buSzPts val="1400"/>
              <a:buNone/>
            </a:pPr>
            <a:endParaRPr/>
          </a:p>
        </p:txBody>
      </p:sp>
      <p:sp>
        <p:nvSpPr>
          <p:cNvPr id="193" name="Google Shape;193;g1cf5c65dded_0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cccb741f14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cccb741f14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Enrollment </a:t>
            </a:r>
            <a:endParaRPr/>
          </a:p>
          <a:p>
            <a:pPr marL="0" lvl="0" indent="0" algn="l" rtl="0">
              <a:spcBef>
                <a:spcPts val="0"/>
              </a:spcBef>
              <a:spcAft>
                <a:spcPts val="0"/>
              </a:spcAft>
              <a:buNone/>
            </a:pPr>
            <a:r>
              <a:rPr lang="en-US"/>
              <a:t>	Sector Share</a:t>
            </a:r>
            <a:endParaRPr/>
          </a:p>
          <a:p>
            <a:pPr marL="0" lvl="0" indent="0" algn="l" rtl="0">
              <a:spcBef>
                <a:spcPts val="0"/>
              </a:spcBef>
              <a:spcAft>
                <a:spcPts val="0"/>
              </a:spcAft>
              <a:buNone/>
            </a:pPr>
            <a:r>
              <a:rPr lang="en-US"/>
              <a:t>	FA/SP Updates </a:t>
            </a:r>
            <a:endParaRPr/>
          </a:p>
          <a:p>
            <a:pPr marL="0" lvl="0" indent="0" algn="l" rtl="0">
              <a:spcBef>
                <a:spcPts val="0"/>
              </a:spcBef>
              <a:spcAft>
                <a:spcPts val="0"/>
              </a:spcAft>
              <a:buNone/>
            </a:pPr>
            <a:r>
              <a:rPr lang="en-US"/>
              <a:t>Personnel</a:t>
            </a:r>
            <a:endParaRPr/>
          </a:p>
          <a:p>
            <a:pPr marL="0" lvl="0" indent="0" algn="l" rtl="0">
              <a:spcBef>
                <a:spcPts val="0"/>
              </a:spcBef>
              <a:spcAft>
                <a:spcPts val="0"/>
              </a:spcAft>
              <a:buNone/>
            </a:pPr>
            <a:r>
              <a:rPr lang="en-US"/>
              <a:t>	NUP 42 vs 36/37  CThru </a:t>
            </a:r>
            <a:endParaRPr/>
          </a:p>
          <a:p>
            <a:pPr marL="0" lvl="0" indent="0" algn="l" rtl="0">
              <a:spcBef>
                <a:spcPts val="0"/>
              </a:spcBef>
              <a:spcAft>
                <a:spcPts val="0"/>
              </a:spcAft>
              <a:buNone/>
            </a:pPr>
            <a:endParaRPr/>
          </a:p>
        </p:txBody>
      </p:sp>
      <p:sp>
        <p:nvSpPr>
          <p:cNvPr id="69" name="Google Shape;69;g1cccb741f14_0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97aaa9b4f0_0_886: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000000"/>
                </a:solidFill>
              </a:rPr>
              <a:t>* The assets and deferred outflows of resources, liabilities and deferred inflows of resources,                 </a:t>
            </a:r>
            <a:r>
              <a:rPr lang="en-US" sz="1100" b="1">
                <a:solidFill>
                  <a:srgbClr val="000000"/>
                </a:solidFill>
              </a:rPr>
              <a:t>This has GASB 68 and 75 </a:t>
            </a:r>
            <a:endParaRPr sz="1100" b="1">
              <a:solidFill>
                <a:srgbClr val="000000"/>
              </a:solidFill>
            </a:endParaRPr>
          </a:p>
          <a:p>
            <a:pPr marL="0" lvl="0" indent="0" algn="l" rtl="0">
              <a:lnSpc>
                <a:spcPct val="115000"/>
              </a:lnSpc>
              <a:spcBef>
                <a:spcPts val="0"/>
              </a:spcBef>
              <a:spcAft>
                <a:spcPts val="0"/>
              </a:spcAft>
              <a:buNone/>
            </a:pPr>
            <a:r>
              <a:rPr lang="en-US" sz="1100">
                <a:solidFill>
                  <a:srgbClr val="000000"/>
                </a:solidFill>
              </a:rPr>
              <a:t>and net assets for the year ended June 30, 2021 do not reflect the implementation of GASB 87,</a:t>
            </a:r>
            <a:endParaRPr sz="1100">
              <a:solidFill>
                <a:srgbClr val="000000"/>
              </a:solidFill>
            </a:endParaRPr>
          </a:p>
          <a:p>
            <a:pPr marL="0" lvl="0" indent="0" algn="l" rtl="0">
              <a:lnSpc>
                <a:spcPct val="115000"/>
              </a:lnSpc>
              <a:spcBef>
                <a:spcPts val="0"/>
              </a:spcBef>
              <a:spcAft>
                <a:spcPts val="0"/>
              </a:spcAft>
              <a:buNone/>
            </a:pPr>
            <a:r>
              <a:rPr lang="en-US" sz="1100">
                <a:solidFill>
                  <a:srgbClr val="000000"/>
                </a:solidFill>
              </a:rPr>
              <a:t>Leases, which was adopted as of July 1, 2021.</a:t>
            </a:r>
            <a:endParaRPr sz="1100">
              <a:solidFill>
                <a:srgbClr val="000000"/>
              </a:solidFill>
            </a:endParaRPr>
          </a:p>
          <a:p>
            <a:pPr marL="0" lvl="0" indent="0" algn="l" rtl="0">
              <a:lnSpc>
                <a:spcPct val="107916"/>
              </a:lnSpc>
              <a:spcBef>
                <a:spcPts val="0"/>
              </a:spcBef>
              <a:spcAft>
                <a:spcPts val="0"/>
              </a:spcAft>
              <a:buClr>
                <a:schemeClr val="dk1"/>
              </a:buClr>
              <a:buSzPts val="1100"/>
              <a:buFont typeface="Arial"/>
              <a:buNone/>
            </a:pPr>
            <a:endParaRPr sz="2400"/>
          </a:p>
          <a:p>
            <a:pPr marL="0" lvl="0" indent="0" algn="l" rtl="0">
              <a:lnSpc>
                <a:spcPct val="100000"/>
              </a:lnSpc>
              <a:spcBef>
                <a:spcPts val="800"/>
              </a:spcBef>
              <a:spcAft>
                <a:spcPts val="0"/>
              </a:spcAft>
              <a:buClr>
                <a:schemeClr val="dk1"/>
              </a:buClr>
              <a:buSzPts val="1100"/>
              <a:buFont typeface="Arial"/>
              <a:buNone/>
            </a:pPr>
            <a:endParaRPr sz="3800"/>
          </a:p>
          <a:p>
            <a:pPr marL="0" lvl="0" indent="0" algn="l" rtl="0">
              <a:lnSpc>
                <a:spcPct val="100000"/>
              </a:lnSpc>
              <a:spcBef>
                <a:spcPts val="0"/>
              </a:spcBef>
              <a:spcAft>
                <a:spcPts val="0"/>
              </a:spcAft>
              <a:buSzPts val="1400"/>
              <a:buNone/>
            </a:pPr>
            <a:endParaRPr/>
          </a:p>
        </p:txBody>
      </p:sp>
      <p:sp>
        <p:nvSpPr>
          <p:cNvPr id="200" name="Google Shape;200;g197aaa9b4f0_0_8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c28027bd48_0_57: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a:t>EY Parthenon, a consulting firm, evaluated all the State Universities during COVID to find out how healthy we were financially.  </a:t>
            </a:r>
            <a:endParaRPr/>
          </a:p>
          <a:p>
            <a:pPr marL="0" lvl="0" indent="0" algn="l" rtl="0">
              <a:lnSpc>
                <a:spcPct val="100000"/>
              </a:lnSpc>
              <a:spcBef>
                <a:spcPts val="800"/>
              </a:spcBef>
              <a:spcAft>
                <a:spcPts val="0"/>
              </a:spcAft>
              <a:buClr>
                <a:schemeClr val="dk1"/>
              </a:buClr>
              <a:buSzPts val="1100"/>
              <a:buFont typeface="Arial"/>
              <a:buNone/>
            </a:pPr>
            <a:endParaRPr/>
          </a:p>
          <a:p>
            <a:pPr marL="0" lvl="0" indent="0" algn="l" rtl="0">
              <a:lnSpc>
                <a:spcPct val="100000"/>
              </a:lnSpc>
              <a:spcBef>
                <a:spcPts val="800"/>
              </a:spcBef>
              <a:spcAft>
                <a:spcPts val="0"/>
              </a:spcAft>
              <a:buClr>
                <a:schemeClr val="dk1"/>
              </a:buClr>
              <a:buSzPts val="1100"/>
              <a:buFont typeface="Arial"/>
              <a:buNone/>
            </a:pPr>
            <a:r>
              <a:rPr lang="en-US"/>
              <a:t>We had just under 6 months of liquidity before we would run out of money (with no income coming in). </a:t>
            </a:r>
            <a:endParaRPr/>
          </a:p>
          <a:p>
            <a:pPr marL="0" lvl="0" indent="0" algn="l" rtl="0">
              <a:lnSpc>
                <a:spcPct val="100000"/>
              </a:lnSpc>
              <a:spcBef>
                <a:spcPts val="0"/>
              </a:spcBef>
              <a:spcAft>
                <a:spcPts val="0"/>
              </a:spcAft>
              <a:buSzPts val="1400"/>
              <a:buNone/>
            </a:pPr>
            <a:endParaRPr/>
          </a:p>
        </p:txBody>
      </p:sp>
      <p:sp>
        <p:nvSpPr>
          <p:cNvPr id="208" name="Google Shape;208;g1c28027bd48_0_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End with this.  That we are not in CRISIS.  We have adequate reserves to allow for planning but must begin to make some tough decisions particular as it relates to the UG Division and Housing</a:t>
            </a:r>
            <a:endParaRPr/>
          </a:p>
        </p:txBody>
      </p:sp>
      <p:sp>
        <p:nvSpPr>
          <p:cNvPr id="215" name="Google Shape;215;p2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cccb741f14_1_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cccb741f14_1_34: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1cccb741f14_1_3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c28027bd48_0_43: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a:solidFill>
                  <a:srgbClr val="000000"/>
                </a:solidFill>
                <a:latin typeface="Arial"/>
                <a:ea typeface="Arial"/>
                <a:cs typeface="Arial"/>
                <a:sym typeface="Arial"/>
              </a:rPr>
              <a:t>Continue</a:t>
            </a:r>
            <a:r>
              <a:rPr lang="en-US" sz="1000" b="1">
                <a:solidFill>
                  <a:srgbClr val="000000"/>
                </a:solidFill>
                <a:latin typeface="Arial"/>
                <a:ea typeface="Arial"/>
                <a:cs typeface="Arial"/>
                <a:sym typeface="Arial"/>
              </a:rPr>
              <a:t>  to get roughly same % of UG</a:t>
            </a:r>
            <a:endParaRPr sz="10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0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000" b="1">
                <a:solidFill>
                  <a:srgbClr val="000000"/>
                </a:solidFill>
                <a:latin typeface="Arial"/>
                <a:ea typeface="Arial"/>
                <a:cs typeface="Arial"/>
                <a:sym typeface="Arial"/>
              </a:rPr>
              <a:t>MASS DHE Data</a:t>
            </a:r>
            <a:endParaRPr sz="10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1000" u="sng">
                <a:solidFill>
                  <a:schemeClr val="hlink"/>
                </a:solidFill>
                <a:latin typeface="Arial"/>
                <a:ea typeface="Arial"/>
                <a:cs typeface="Arial"/>
                <a:sym typeface="Arial"/>
                <a:hlinkClick r:id="rId3"/>
              </a:rPr>
              <a:t>https://tableaupub.mass.edu/t/MassachusettsDHE/views/Fall2022EnrollmentEstimates/Story?%3Adisplay_count=n&amp;%3Aembed=y&amp;%3AisGuestRedirectFromVizportal=y&amp;%3Aorigin=viz_share_link&amp;%3AshowAppBanner=false&amp;%3AshowVizHome=n</a:t>
            </a:r>
            <a:endParaRPr sz="1000" u="sng">
              <a:solidFill>
                <a:schemeClr val="hlink"/>
              </a:solidFill>
              <a:latin typeface="Arial"/>
              <a:ea typeface="Arial"/>
              <a:cs typeface="Arial"/>
              <a:sym typeface="Arial"/>
            </a:endParaRPr>
          </a:p>
          <a:p>
            <a:pPr marL="0" lvl="0" indent="0" algn="l" rtl="0">
              <a:lnSpc>
                <a:spcPct val="100000"/>
              </a:lnSpc>
              <a:spcBef>
                <a:spcPts val="800"/>
              </a:spcBef>
              <a:spcAft>
                <a:spcPts val="0"/>
              </a:spcAft>
              <a:buClr>
                <a:schemeClr val="dk1"/>
              </a:buClr>
              <a:buSzPts val="1100"/>
              <a:buFont typeface="Arial"/>
              <a:buNone/>
            </a:pPr>
            <a:endParaRPr sz="3800"/>
          </a:p>
          <a:p>
            <a:pPr marL="0" lvl="0" indent="0" algn="l" rtl="0">
              <a:lnSpc>
                <a:spcPct val="100000"/>
              </a:lnSpc>
              <a:spcBef>
                <a:spcPts val="0"/>
              </a:spcBef>
              <a:spcAft>
                <a:spcPts val="0"/>
              </a:spcAft>
              <a:buSzPts val="1400"/>
              <a:buNone/>
            </a:pPr>
            <a:endParaRPr/>
          </a:p>
        </p:txBody>
      </p:sp>
      <p:sp>
        <p:nvSpPr>
          <p:cNvPr id="74" name="Google Shape;74;g1c28027bd48_0_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c79a048a3e_0_35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c79a048a3e_0_353: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Another way to look at current enrollment and impact on revenue</a:t>
            </a:r>
            <a:endParaRPr/>
          </a:p>
          <a:p>
            <a:pPr marL="0" lvl="0" indent="0" algn="l" rtl="0">
              <a:spcBef>
                <a:spcPts val="0"/>
              </a:spcBef>
              <a:spcAft>
                <a:spcPts val="0"/>
              </a:spcAft>
              <a:buNone/>
            </a:pPr>
            <a:r>
              <a:rPr lang="en-US"/>
              <a:t>While getting same % of the UG pool it is smaller therefore translating to fewer UG Day Dollars</a:t>
            </a:r>
            <a:endParaRPr/>
          </a:p>
          <a:p>
            <a:pPr marL="0" lvl="0" indent="0" algn="l" rtl="0">
              <a:spcBef>
                <a:spcPts val="0"/>
              </a:spcBef>
              <a:spcAft>
                <a:spcPts val="0"/>
              </a:spcAft>
              <a:buNone/>
            </a:pPr>
            <a:r>
              <a:rPr lang="en-US"/>
              <a:t>UG Out of State holding - benefit is every dollar of out-of-state tuition is worth $1.40</a:t>
            </a:r>
            <a:endParaRPr/>
          </a:p>
          <a:p>
            <a:pPr marL="0" lvl="0" indent="0" algn="l" rtl="0">
              <a:spcBef>
                <a:spcPts val="0"/>
              </a:spcBef>
              <a:spcAft>
                <a:spcPts val="0"/>
              </a:spcAft>
              <a:buNone/>
            </a:pPr>
            <a:endParaRPr/>
          </a:p>
        </p:txBody>
      </p:sp>
      <p:sp>
        <p:nvSpPr>
          <p:cNvPr id="82" name="Google Shape;82;g1c79a048a3e_0_35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c79a048a3e_0_36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c79a048a3e_0_361: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GCE showing  modest growth in revenue, however their expenses are also increasing.  But continues to be significant contributor to overall university financial health</a:t>
            </a:r>
            <a:endParaRPr/>
          </a:p>
          <a:p>
            <a:pPr marL="0" lvl="0" indent="0" algn="l" rtl="0">
              <a:spcBef>
                <a:spcPts val="0"/>
              </a:spcBef>
              <a:spcAft>
                <a:spcPts val="0"/>
              </a:spcAft>
              <a:buNone/>
            </a:pPr>
            <a:r>
              <a:rPr lang="en-US"/>
              <a:t>AP - showing slight decline from growth we saw during COVID but well ahead of FY20.  Also a significant contributor to overall university financial health</a:t>
            </a:r>
            <a:endParaRPr/>
          </a:p>
          <a:p>
            <a:pPr marL="0" lvl="0" indent="0" algn="l" rtl="0">
              <a:spcBef>
                <a:spcPts val="0"/>
              </a:spcBef>
              <a:spcAft>
                <a:spcPts val="0"/>
              </a:spcAft>
              <a:buNone/>
            </a:pPr>
            <a:r>
              <a:rPr lang="en-US"/>
              <a:t>Diversification is helpful when one particular sector is not doing well - ie UG.</a:t>
            </a:r>
            <a:endParaRPr/>
          </a:p>
        </p:txBody>
      </p:sp>
      <p:sp>
        <p:nvSpPr>
          <p:cNvPr id="89" name="Google Shape;89;g1c79a048a3e_0_361: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c28027bd48_0_22: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000">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1000">
                <a:highlight>
                  <a:schemeClr val="lt1"/>
                </a:highlight>
                <a:latin typeface="Roboto"/>
                <a:ea typeface="Roboto"/>
                <a:cs typeface="Roboto"/>
                <a:sym typeface="Roboto"/>
              </a:rPr>
              <a:t>MSCA reporting 42 NUP based on CThru data for 2021.  CThru data is calendar year, not fiscal year and can have duplicates like two Provost, or faculty who then took NUP Dean position</a:t>
            </a:r>
            <a:endParaRPr sz="1000">
              <a:highlight>
                <a:schemeClr val="lt1"/>
              </a:highlight>
              <a:latin typeface="Roboto"/>
              <a:ea typeface="Roboto"/>
              <a:cs typeface="Roboto"/>
              <a:sym typeface="Roboto"/>
            </a:endParaRPr>
          </a:p>
          <a:p>
            <a:pPr marL="0" lvl="0" indent="0" algn="l" rtl="0">
              <a:spcBef>
                <a:spcPts val="0"/>
              </a:spcBef>
              <a:spcAft>
                <a:spcPts val="0"/>
              </a:spcAft>
              <a:buSzPts val="1400"/>
              <a:buNone/>
            </a:pPr>
            <a:r>
              <a:rPr lang="en-US" sz="1000">
                <a:highlight>
                  <a:schemeClr val="lt1"/>
                </a:highlight>
                <a:latin typeface="Roboto"/>
                <a:ea typeface="Roboto"/>
                <a:cs typeface="Roboto"/>
                <a:sym typeface="Roboto"/>
              </a:rPr>
              <a:t>Following are the actual list of of NUPS that would cover either part of calendar year 2021</a:t>
            </a:r>
            <a:endParaRPr sz="1000">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r>
              <a:rPr lang="en-US" sz="1000">
                <a:highlight>
                  <a:schemeClr val="lt1"/>
                </a:highlight>
                <a:latin typeface="Roboto"/>
                <a:ea typeface="Roboto"/>
                <a:cs typeface="Roboto"/>
                <a:sym typeface="Roboto"/>
              </a:rPr>
              <a:t>Note: Reminder NUPS does not necessarily mean they are all high level administrator positions but simply positions deemed to be exempt because of the nature of work they are involved with.   non-high level NUPs would include Chief of Police, Payroll Director, HR Director and support positions, and staff assistants.</a:t>
            </a:r>
            <a:endParaRPr sz="1000">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000">
              <a:highlight>
                <a:schemeClr val="lt1"/>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chemeClr val="lt1"/>
                </a:highlight>
                <a:latin typeface="Roboto"/>
                <a:ea typeface="Roboto"/>
                <a:cs typeface="Roboto"/>
                <a:sym typeface="Roboto"/>
              </a:rPr>
              <a:t>MSCA reported 17 unfilled faculty positions.  High</a:t>
            </a:r>
            <a:r>
              <a:rPr lang="en-US" sz="1000">
                <a:highlight>
                  <a:srgbClr val="FFFFFF"/>
                </a:highlight>
                <a:latin typeface="Roboto"/>
                <a:ea typeface="Roboto"/>
                <a:cs typeface="Roboto"/>
                <a:sym typeface="Roboto"/>
              </a:rPr>
              <a:t>Data Sources : DHE-HEIRS; BANNER </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 unoffical HEIRS not finalized for FY23</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00">
              <a:highlight>
                <a:srgbClr val="FFFFFF"/>
              </a:highlight>
              <a:latin typeface="Roboto"/>
              <a:ea typeface="Roboto"/>
              <a:cs typeface="Roboto"/>
              <a:sym typeface="Roboto"/>
            </a:endParaRPr>
          </a:p>
        </p:txBody>
      </p:sp>
      <p:sp>
        <p:nvSpPr>
          <p:cNvPr id="95" name="Google Shape;95;g1c28027bd48_0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c28027bd48_0_31: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37 Total positions</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14 Dir or lower</a:t>
            </a:r>
            <a:endParaRPr sz="1000">
              <a:highlight>
                <a:srgbClr val="FFFFFF"/>
              </a:highlight>
              <a:latin typeface="Roboto"/>
              <a:ea typeface="Roboto"/>
              <a:cs typeface="Roboto"/>
              <a:sym typeface="Roboto"/>
            </a:endParaRPr>
          </a:p>
        </p:txBody>
      </p:sp>
      <p:sp>
        <p:nvSpPr>
          <p:cNvPr id="101" name="Google Shape;101;g1c28027bd48_0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c28027bd48_0_37: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36 total</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00">
                <a:highlight>
                  <a:srgbClr val="FFFFFF"/>
                </a:highlight>
                <a:latin typeface="Roboto"/>
                <a:ea typeface="Roboto"/>
                <a:cs typeface="Roboto"/>
                <a:sym typeface="Roboto"/>
              </a:rPr>
              <a:t>15 Dir or lower</a:t>
            </a:r>
            <a:endParaRPr sz="10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00">
              <a:highlight>
                <a:srgbClr val="FFFFFF"/>
              </a:highlight>
              <a:latin typeface="Roboto"/>
              <a:ea typeface="Roboto"/>
              <a:cs typeface="Roboto"/>
              <a:sym typeface="Roboto"/>
            </a:endParaRPr>
          </a:p>
        </p:txBody>
      </p:sp>
      <p:sp>
        <p:nvSpPr>
          <p:cNvPr id="107" name="Google Shape;107;g1c28027bd48_0_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ccb741f14_1_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ccb741f14_1_8: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 name="Google Shape;114;g1cccb741f14_1_8: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7" name="Google Shape;57;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Finance Update</a:t>
            </a:r>
            <a:endParaRPr/>
          </a:p>
        </p:txBody>
      </p:sp>
      <p:sp>
        <p:nvSpPr>
          <p:cNvPr id="65" name="Google Shape;65;p14"/>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Spring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MSCA Follow Up Questions</a:t>
            </a:r>
            <a:endParaRPr/>
          </a:p>
        </p:txBody>
      </p:sp>
      <p:sp>
        <p:nvSpPr>
          <p:cNvPr id="124" name="Google Shape;124;p2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fontScale="47500" lnSpcReduction="20000"/>
          </a:bodyPr>
          <a:lstStyle/>
          <a:p>
            <a:pPr marL="0" lvl="0" indent="0" algn="l" rtl="0">
              <a:spcBef>
                <a:spcPts val="1000"/>
              </a:spcBef>
              <a:spcAft>
                <a:spcPts val="0"/>
              </a:spcAft>
              <a:buClr>
                <a:schemeClr val="dk1"/>
              </a:buClr>
              <a:buSzPct val="38596"/>
              <a:buFont typeface="Arial"/>
              <a:buNone/>
            </a:pPr>
            <a:r>
              <a:rPr lang="en-US" sz="2850">
                <a:solidFill>
                  <a:srgbClr val="222222"/>
                </a:solidFill>
                <a:highlight>
                  <a:srgbClr val="FFFFFF"/>
                </a:highlight>
                <a:latin typeface="Calibri"/>
                <a:ea typeface="Calibri"/>
                <a:cs typeface="Calibri"/>
                <a:sym typeface="Calibri"/>
              </a:rPr>
              <a:t>1) If the financial health of the institution is good, why has the faculty travel budget not been brought back to pre-covid levels?  Travel has become more expensive and salaries have not kept up.  </a:t>
            </a: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r>
              <a:rPr lang="en-US" sz="2850">
                <a:solidFill>
                  <a:srgbClr val="222222"/>
                </a:solidFill>
                <a:highlight>
                  <a:srgbClr val="FFFFFF"/>
                </a:highlight>
                <a:latin typeface="Calibri"/>
                <a:ea typeface="Calibri"/>
                <a:cs typeface="Calibri"/>
                <a:sym typeface="Calibri"/>
              </a:rPr>
              <a:t>2) If the revenue stream of FSU decreases because of lowered enrollments, what is the plan to make up these revenues, or where does management believe that efficiencies can be carried out to balance the budget?</a:t>
            </a: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r>
              <a:rPr lang="en-US" sz="2850">
                <a:solidFill>
                  <a:srgbClr val="222222"/>
                </a:solidFill>
                <a:highlight>
                  <a:srgbClr val="FFFFFF"/>
                </a:highlight>
                <a:latin typeface="Calibri"/>
                <a:ea typeface="Calibri"/>
                <a:cs typeface="Calibri"/>
                <a:sym typeface="Calibri"/>
              </a:rPr>
              <a:t>3). Please explain the rationale for the creation of new positions, promotions to higher rank, and large raises in salary for </a:t>
            </a:r>
            <a:r>
              <a:rPr lang="en-US" sz="2850" b="1">
                <a:solidFill>
                  <a:srgbClr val="222222"/>
                </a:solidFill>
                <a:highlight>
                  <a:srgbClr val="FFFFFF"/>
                </a:highlight>
                <a:latin typeface="Calibri"/>
                <a:ea typeface="Calibri"/>
                <a:cs typeface="Calibri"/>
                <a:sym typeface="Calibri"/>
              </a:rPr>
              <a:t>Non-Unit personnel</a:t>
            </a:r>
            <a:r>
              <a:rPr lang="en-US" sz="2850">
                <a:solidFill>
                  <a:srgbClr val="222222"/>
                </a:solidFill>
                <a:highlight>
                  <a:srgbClr val="FFFFFF"/>
                </a:highlight>
                <a:latin typeface="Calibri"/>
                <a:ea typeface="Calibri"/>
                <a:cs typeface="Calibri"/>
                <a:sym typeface="Calibri"/>
              </a:rPr>
              <a:t>, in a period of austerity, when faculty and librarians have seen only minimal raises, and 16 retired faculty have not been replaced.</a:t>
            </a: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r>
              <a:rPr lang="en-US" sz="2850">
                <a:solidFill>
                  <a:srgbClr val="222222"/>
                </a:solidFill>
                <a:highlight>
                  <a:srgbClr val="FFFFFF"/>
                </a:highlight>
                <a:latin typeface="Calibri"/>
                <a:ea typeface="Calibri"/>
                <a:cs typeface="Calibri"/>
                <a:sym typeface="Calibri"/>
              </a:rPr>
              <a:t>4. The chart below was drawn from IPEDs data, and shows that Fitchburg State plant-related debt in 2020 (see number 6, the 6th set of columns from the left)  is exponentially greater than the AVERAGE plant related debt of the other eight state universities.  Please explain.</a:t>
            </a: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0"/>
              </a:spcAft>
              <a:buClr>
                <a:schemeClr val="dk1"/>
              </a:buClr>
              <a:buSzPct val="38596"/>
              <a:buFont typeface="Arial"/>
              <a:buNone/>
            </a:pPr>
            <a:r>
              <a:rPr lang="en-US" sz="2850">
                <a:solidFill>
                  <a:srgbClr val="222222"/>
                </a:solidFill>
                <a:highlight>
                  <a:srgbClr val="FFFFFF"/>
                </a:highlight>
                <a:latin typeface="Calibri"/>
                <a:ea typeface="Calibri"/>
                <a:cs typeface="Calibri"/>
                <a:sym typeface="Calibri"/>
              </a:rPr>
              <a:t>5.  I have attached a MSCA presentation on the financial state of our institution, as of Nov. 1, 2022.  In that, you might wish to respond to the debt ratio of 7.7, the CFI of 2.2, and the concern that the investments and borrowing for the Theatre Block may be an unwise use of our limited resources, considering our current enrollment crisis.</a:t>
            </a:r>
            <a:endParaRPr sz="2850">
              <a:solidFill>
                <a:srgbClr val="222222"/>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08975" y="210275"/>
            <a:ext cx="84969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200">
                <a:latin typeface="Calibri"/>
                <a:ea typeface="Calibri"/>
                <a:cs typeface="Calibri"/>
                <a:sym typeface="Calibri"/>
              </a:rPr>
              <a:t>MSCA Question #3</a:t>
            </a:r>
            <a:endParaRPr sz="3600">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130" name="Google Shape;130;p24"/>
          <p:cNvPicPr preferRelativeResize="0"/>
          <p:nvPr/>
        </p:nvPicPr>
        <p:blipFill>
          <a:blip r:embed="rId3">
            <a:alphaModFix/>
          </a:blip>
          <a:stretch>
            <a:fillRect/>
          </a:stretch>
        </p:blipFill>
        <p:spPr>
          <a:xfrm>
            <a:off x="1247100" y="1094700"/>
            <a:ext cx="6662675" cy="483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1208250" y="100175"/>
            <a:ext cx="6727500" cy="1282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7901"/>
              <a:buFont typeface="Calibri"/>
              <a:buNone/>
            </a:pPr>
            <a:r>
              <a:rPr lang="en-US" sz="4077">
                <a:latin typeface="Calibri"/>
                <a:ea typeface="Calibri"/>
                <a:cs typeface="Calibri"/>
                <a:sym typeface="Calibri"/>
              </a:rPr>
              <a:t>MSCA Question #4</a:t>
            </a:r>
            <a:endParaRPr sz="4077">
              <a:latin typeface="Calibri"/>
              <a:ea typeface="Calibri"/>
              <a:cs typeface="Calibri"/>
              <a:sym typeface="Calibri"/>
            </a:endParaRPr>
          </a:p>
          <a:p>
            <a:pPr marL="0" lvl="0" indent="0" algn="ctr" rtl="0">
              <a:lnSpc>
                <a:spcPct val="90000"/>
              </a:lnSpc>
              <a:spcBef>
                <a:spcPts val="0"/>
              </a:spcBef>
              <a:spcAft>
                <a:spcPts val="0"/>
              </a:spcAft>
              <a:buClr>
                <a:schemeClr val="dk1"/>
              </a:buClr>
              <a:buSzPct val="371832"/>
              <a:buFont typeface="Calibri"/>
              <a:buNone/>
            </a:pPr>
            <a:r>
              <a:rPr lang="en-US" sz="1183">
                <a:solidFill>
                  <a:srgbClr val="222222"/>
                </a:solidFill>
                <a:highlight>
                  <a:schemeClr val="lt1"/>
                </a:highlight>
                <a:latin typeface="Calibri"/>
                <a:ea typeface="Calibri"/>
                <a:cs typeface="Calibri"/>
                <a:sym typeface="Calibri"/>
              </a:rPr>
              <a:t>The chart below was drawn from IPEDs data, and shows that Fitchburg State plant-related debt in 2020 (see number 6, the 6th set of columns from the left)  is exponentially greater than the AVERAGE plant related debt of the other eight state universities.  Please explain.</a:t>
            </a:r>
            <a:endParaRPr sz="2411">
              <a:latin typeface="Calibri"/>
              <a:ea typeface="Calibri"/>
              <a:cs typeface="Calibri"/>
              <a:sym typeface="Calibri"/>
            </a:endParaRPr>
          </a:p>
          <a:p>
            <a:pPr marL="0" lvl="0" indent="0" algn="ctr" rtl="0">
              <a:lnSpc>
                <a:spcPct val="90000"/>
              </a:lnSpc>
              <a:spcBef>
                <a:spcPts val="0"/>
              </a:spcBef>
              <a:spcAft>
                <a:spcPts val="0"/>
              </a:spcAft>
              <a:buClr>
                <a:schemeClr val="dk1"/>
              </a:buClr>
              <a:buSzPct val="136551"/>
              <a:buFont typeface="Calibri"/>
              <a:buNone/>
            </a:pPr>
            <a:r>
              <a:rPr lang="en-US" sz="3222">
                <a:latin typeface="Calibri"/>
                <a:ea typeface="Calibri"/>
                <a:cs typeface="Calibri"/>
                <a:sym typeface="Calibri"/>
              </a:rPr>
              <a:t>IPEDS Survey </a:t>
            </a:r>
            <a:r>
              <a:rPr lang="en-US" sz="2577"/>
              <a:t> </a:t>
            </a:r>
            <a:r>
              <a:rPr lang="en-US"/>
              <a:t>    </a:t>
            </a:r>
            <a:endParaRPr sz="2400"/>
          </a:p>
        </p:txBody>
      </p:sp>
      <p:sp>
        <p:nvSpPr>
          <p:cNvPr id="136" name="Google Shape;136;p25"/>
          <p:cNvSpPr txBox="1"/>
          <p:nvPr/>
        </p:nvSpPr>
        <p:spPr>
          <a:xfrm>
            <a:off x="7059700" y="6422750"/>
            <a:ext cx="1836600" cy="608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4400"/>
              <a:buFont typeface="Calibri"/>
              <a:buNone/>
            </a:pPr>
            <a:r>
              <a:rPr lang="en-US" sz="1500">
                <a:solidFill>
                  <a:schemeClr val="dk1"/>
                </a:solidFill>
                <a:latin typeface="Calibri"/>
                <a:ea typeface="Calibri"/>
                <a:cs typeface="Calibri"/>
                <a:sym typeface="Calibri"/>
              </a:rPr>
              <a:t>6/30/2020</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37" name="Google Shape;137;p25"/>
          <p:cNvPicPr preferRelativeResize="0"/>
          <p:nvPr/>
        </p:nvPicPr>
        <p:blipFill>
          <a:blip r:embed="rId3">
            <a:alphaModFix/>
          </a:blip>
          <a:stretch>
            <a:fillRect/>
          </a:stretch>
        </p:blipFill>
        <p:spPr>
          <a:xfrm>
            <a:off x="190500" y="1843600"/>
            <a:ext cx="4381499" cy="3486978"/>
          </a:xfrm>
          <a:prstGeom prst="rect">
            <a:avLst/>
          </a:prstGeom>
          <a:noFill/>
          <a:ln>
            <a:noFill/>
          </a:ln>
        </p:spPr>
      </p:pic>
      <p:pic>
        <p:nvPicPr>
          <p:cNvPr id="138" name="Google Shape;138;p25"/>
          <p:cNvPicPr preferRelativeResize="0"/>
          <p:nvPr/>
        </p:nvPicPr>
        <p:blipFill>
          <a:blip r:embed="rId4">
            <a:alphaModFix/>
          </a:blip>
          <a:stretch>
            <a:fillRect/>
          </a:stretch>
        </p:blipFill>
        <p:spPr>
          <a:xfrm>
            <a:off x="4664999" y="1928663"/>
            <a:ext cx="4305300" cy="30006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ctrTitle"/>
          </p:nvPr>
        </p:nvSpPr>
        <p:spPr>
          <a:xfrm>
            <a:off x="311700" y="232995"/>
            <a:ext cx="8520600" cy="970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sz="4200"/>
              <a:t>MSCA Question #5</a:t>
            </a:r>
            <a:endParaRPr sz="4200"/>
          </a:p>
          <a:p>
            <a:pPr marL="0" lvl="0" indent="0" algn="ctr" rtl="0">
              <a:spcBef>
                <a:spcPts val="0"/>
              </a:spcBef>
              <a:spcAft>
                <a:spcPts val="0"/>
              </a:spcAft>
              <a:buNone/>
            </a:pPr>
            <a:r>
              <a:rPr lang="en-US" sz="1183">
                <a:solidFill>
                  <a:srgbClr val="222222"/>
                </a:solidFill>
                <a:highlight>
                  <a:schemeClr val="lt1"/>
                </a:highlight>
                <a:latin typeface="Calibri"/>
                <a:ea typeface="Calibri"/>
                <a:cs typeface="Calibri"/>
                <a:sym typeface="Calibri"/>
              </a:rPr>
              <a:t>I have attached a MSCA presentation on the financial state of our institution, as of Nov. 1, 2022.  In that, you might wish to respond to the debt ratio of 7.7, the CFI of 2.2, and the concern that the investments and borrowing for the Theatre Block may be an unwise use of our limited resources, considering our current enrollment crisis.</a:t>
            </a:r>
            <a:endParaRPr sz="2533"/>
          </a:p>
        </p:txBody>
      </p:sp>
      <p:pic>
        <p:nvPicPr>
          <p:cNvPr id="145" name="Google Shape;145;p26"/>
          <p:cNvPicPr preferRelativeResize="0"/>
          <p:nvPr/>
        </p:nvPicPr>
        <p:blipFill>
          <a:blip r:embed="rId3">
            <a:alphaModFix/>
          </a:blip>
          <a:stretch>
            <a:fillRect/>
          </a:stretch>
        </p:blipFill>
        <p:spPr>
          <a:xfrm>
            <a:off x="112925" y="1839675"/>
            <a:ext cx="4344425" cy="3144910"/>
          </a:xfrm>
          <a:prstGeom prst="rect">
            <a:avLst/>
          </a:prstGeom>
          <a:noFill/>
          <a:ln>
            <a:noFill/>
          </a:ln>
        </p:spPr>
      </p:pic>
      <p:pic>
        <p:nvPicPr>
          <p:cNvPr id="146" name="Google Shape;146;p26"/>
          <p:cNvPicPr preferRelativeResize="0"/>
          <p:nvPr/>
        </p:nvPicPr>
        <p:blipFill>
          <a:blip r:embed="rId4">
            <a:alphaModFix/>
          </a:blip>
          <a:stretch>
            <a:fillRect/>
          </a:stretch>
        </p:blipFill>
        <p:spPr>
          <a:xfrm>
            <a:off x="4712250" y="1756300"/>
            <a:ext cx="4241601" cy="3345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42900" y="274650"/>
            <a:ext cx="8103900" cy="1143000"/>
          </a:xfrm>
          <a:prstGeom prst="rect">
            <a:avLst/>
          </a:prstGeom>
          <a:noFill/>
          <a:ln>
            <a:noFill/>
          </a:ln>
        </p:spPr>
        <p:txBody>
          <a:bodyPr spcFirstLastPara="1" wrap="square" lIns="91425" tIns="45700" rIns="91425" bIns="45700" anchor="ctr" anchorCtr="0">
            <a:normAutofit fontScale="90000"/>
          </a:bodyPr>
          <a:lstStyle/>
          <a:p>
            <a:pPr marL="2286000" lvl="0" indent="457200" algn="l" rtl="0">
              <a:lnSpc>
                <a:spcPct val="90000"/>
              </a:lnSpc>
              <a:spcBef>
                <a:spcPts val="0"/>
              </a:spcBef>
              <a:spcAft>
                <a:spcPts val="0"/>
              </a:spcAft>
              <a:buClr>
                <a:schemeClr val="dk1"/>
              </a:buClr>
              <a:buSzPct val="83018"/>
              <a:buFont typeface="Calibri"/>
              <a:buNone/>
            </a:pPr>
            <a:r>
              <a:rPr lang="en-US" sz="5300">
                <a:latin typeface="Calibri"/>
                <a:ea typeface="Calibri"/>
                <a:cs typeface="Calibri"/>
                <a:sym typeface="Calibri"/>
              </a:rPr>
              <a:t>Debt Burden &amp; Capital Debt Ratio</a:t>
            </a:r>
            <a:endParaRPr sz="5300">
              <a:latin typeface="Calibri"/>
              <a:ea typeface="Calibri"/>
              <a:cs typeface="Calibri"/>
              <a:sym typeface="Calibri"/>
            </a:endParaRPr>
          </a:p>
          <a:p>
            <a:pPr marL="0" lvl="0" indent="0" algn="l" rtl="0">
              <a:lnSpc>
                <a:spcPct val="90000"/>
              </a:lnSpc>
              <a:spcBef>
                <a:spcPts val="0"/>
              </a:spcBef>
              <a:spcAft>
                <a:spcPts val="0"/>
              </a:spcAft>
              <a:buClr>
                <a:schemeClr val="dk1"/>
              </a:buClr>
              <a:buSzPct val="183333"/>
              <a:buFont typeface="Calibri"/>
              <a:buNone/>
            </a:pPr>
            <a:endParaRPr sz="2400"/>
          </a:p>
        </p:txBody>
      </p:sp>
      <p:pic>
        <p:nvPicPr>
          <p:cNvPr id="152" name="Google Shape;152;p27" title="Chart"/>
          <p:cNvPicPr preferRelativeResize="0"/>
          <p:nvPr/>
        </p:nvPicPr>
        <p:blipFill rotWithShape="1">
          <a:blip r:embed="rId3">
            <a:alphaModFix/>
          </a:blip>
          <a:srcRect/>
          <a:stretch/>
        </p:blipFill>
        <p:spPr>
          <a:xfrm>
            <a:off x="4652525" y="1417650"/>
            <a:ext cx="4425700" cy="4087675"/>
          </a:xfrm>
          <a:prstGeom prst="rect">
            <a:avLst/>
          </a:prstGeom>
          <a:noFill/>
          <a:ln>
            <a:noFill/>
          </a:ln>
        </p:spPr>
      </p:pic>
      <p:pic>
        <p:nvPicPr>
          <p:cNvPr id="153" name="Google Shape;153;p27"/>
          <p:cNvPicPr preferRelativeResize="0"/>
          <p:nvPr/>
        </p:nvPicPr>
        <p:blipFill rotWithShape="1">
          <a:blip r:embed="rId4">
            <a:alphaModFix/>
          </a:blip>
          <a:srcRect/>
          <a:stretch/>
        </p:blipFill>
        <p:spPr>
          <a:xfrm>
            <a:off x="0" y="1417650"/>
            <a:ext cx="4572000" cy="4087675"/>
          </a:xfrm>
          <a:prstGeom prst="rect">
            <a:avLst/>
          </a:prstGeom>
          <a:noFill/>
          <a:ln>
            <a:noFill/>
          </a:ln>
        </p:spPr>
      </p:pic>
      <p:sp>
        <p:nvSpPr>
          <p:cNvPr id="154" name="Google Shape;154;p27"/>
          <p:cNvSpPr txBox="1"/>
          <p:nvPr/>
        </p:nvSpPr>
        <p:spPr>
          <a:xfrm>
            <a:off x="277325" y="5505325"/>
            <a:ext cx="437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These calculations exclude the impact of GASB 68 (Pensions) and GASB 75 (OPEB) and GASB 87(Leases)</a:t>
            </a:r>
            <a:endParaRPr/>
          </a:p>
        </p:txBody>
      </p:sp>
      <p:sp>
        <p:nvSpPr>
          <p:cNvPr id="155" name="Google Shape;155;p27"/>
          <p:cNvSpPr txBox="1"/>
          <p:nvPr/>
        </p:nvSpPr>
        <p:spPr>
          <a:xfrm>
            <a:off x="4963400" y="5266600"/>
            <a:ext cx="3246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represents debt at start of fiscal year</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87500" y="274650"/>
            <a:ext cx="7858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1666"/>
              <a:buFont typeface="Calibri"/>
              <a:buNone/>
            </a:pPr>
            <a:r>
              <a:rPr lang="en-US" sz="4800">
                <a:latin typeface="Calibri"/>
                <a:ea typeface="Calibri"/>
                <a:cs typeface="Calibri"/>
                <a:sym typeface="Calibri"/>
              </a:rPr>
              <a:t>Composite Financial Index (CFI)</a:t>
            </a:r>
            <a:endParaRPr sz="4800">
              <a:latin typeface="Calibri"/>
              <a:ea typeface="Calibri"/>
              <a:cs typeface="Calibri"/>
              <a:sym typeface="Calibri"/>
            </a:endParaRPr>
          </a:p>
          <a:p>
            <a:pPr marL="0" lvl="0" indent="0" algn="l" rtl="0">
              <a:lnSpc>
                <a:spcPct val="90000"/>
              </a:lnSpc>
              <a:spcBef>
                <a:spcPts val="0"/>
              </a:spcBef>
              <a:spcAft>
                <a:spcPts val="0"/>
              </a:spcAft>
              <a:buClr>
                <a:schemeClr val="dk1"/>
              </a:buClr>
              <a:buSzPct val="183333"/>
              <a:buFont typeface="Calibri"/>
              <a:buNone/>
            </a:pPr>
            <a:endParaRPr sz="2400"/>
          </a:p>
        </p:txBody>
      </p:sp>
      <p:sp>
        <p:nvSpPr>
          <p:cNvPr id="161" name="Google Shape;161;p28"/>
          <p:cNvSpPr txBox="1">
            <a:spLocks noGrp="1"/>
          </p:cNvSpPr>
          <p:nvPr>
            <p:ph type="body" idx="1"/>
          </p:nvPr>
        </p:nvSpPr>
        <p:spPr>
          <a:xfrm>
            <a:off x="7115000" y="1417650"/>
            <a:ext cx="1934100" cy="5318700"/>
          </a:xfrm>
          <a:prstGeom prst="rect">
            <a:avLst/>
          </a:prstGeom>
          <a:noFill/>
          <a:ln>
            <a:noFill/>
          </a:ln>
        </p:spPr>
        <p:txBody>
          <a:bodyPr spcFirstLastPara="1" wrap="square" lIns="91425" tIns="45700" rIns="91425" bIns="45700" anchor="t" anchorCtr="0">
            <a:noAutofit/>
          </a:bodyPr>
          <a:lstStyle/>
          <a:p>
            <a:pPr marL="0" lvl="0" indent="0" algn="l" rtl="0">
              <a:lnSpc>
                <a:spcPct val="97916"/>
              </a:lnSpc>
              <a:spcBef>
                <a:spcPts val="0"/>
              </a:spcBef>
              <a:spcAft>
                <a:spcPts val="0"/>
              </a:spcAft>
              <a:buSzPts val="275"/>
              <a:buNone/>
            </a:pPr>
            <a:r>
              <a:rPr lang="en-US" sz="1200"/>
              <a:t> The CFI reflects a picture of the financial health of the institution at a point in time. It  is built with the values of its four component ratios; 1) Primary Reserve, 2) Net Operating Revenue, 3) Return on Net Assets, and 4) Viability Ratio.</a:t>
            </a:r>
            <a:endParaRPr sz="1200"/>
          </a:p>
          <a:p>
            <a:pPr marL="0" lvl="0" indent="0" algn="l" rtl="0">
              <a:lnSpc>
                <a:spcPct val="97916"/>
              </a:lnSpc>
              <a:spcBef>
                <a:spcPts val="800"/>
              </a:spcBef>
              <a:spcAft>
                <a:spcPts val="0"/>
              </a:spcAft>
              <a:buSzPts val="275"/>
              <a:buNone/>
            </a:pPr>
            <a:r>
              <a:rPr lang="en-US" sz="1200"/>
              <a:t>3.0 represents a relatively healthy  financial position; </a:t>
            </a:r>
            <a:endParaRPr sz="1200"/>
          </a:p>
          <a:p>
            <a:pPr marL="0" lvl="0" indent="0" algn="l" rtl="0">
              <a:lnSpc>
                <a:spcPct val="97916"/>
              </a:lnSpc>
              <a:spcBef>
                <a:spcPts val="800"/>
              </a:spcBef>
              <a:spcAft>
                <a:spcPts val="0"/>
              </a:spcAft>
              <a:buSzPts val="275"/>
              <a:buNone/>
            </a:pPr>
            <a:endParaRPr sz="650"/>
          </a:p>
          <a:p>
            <a:pPr marL="0" lvl="0" indent="0" algn="l" rtl="0">
              <a:lnSpc>
                <a:spcPct val="97916"/>
              </a:lnSpc>
              <a:spcBef>
                <a:spcPts val="800"/>
              </a:spcBef>
              <a:spcAft>
                <a:spcPts val="0"/>
              </a:spcAft>
              <a:buSzPts val="275"/>
              <a:buNone/>
            </a:pPr>
            <a:endParaRPr sz="525"/>
          </a:p>
          <a:p>
            <a:pPr marL="0" lvl="0" indent="0" algn="l" rtl="0">
              <a:lnSpc>
                <a:spcPct val="97916"/>
              </a:lnSpc>
              <a:spcBef>
                <a:spcPts val="800"/>
              </a:spcBef>
              <a:spcAft>
                <a:spcPts val="0"/>
              </a:spcAft>
              <a:buSzPts val="275"/>
              <a:buNone/>
            </a:pPr>
            <a:endParaRPr sz="525"/>
          </a:p>
          <a:p>
            <a:pPr marL="0" lvl="0" indent="0" algn="l" rtl="0">
              <a:lnSpc>
                <a:spcPct val="90000"/>
              </a:lnSpc>
              <a:spcBef>
                <a:spcPts val="800"/>
              </a:spcBef>
              <a:spcAft>
                <a:spcPts val="0"/>
              </a:spcAft>
              <a:buSzPts val="275"/>
              <a:buNone/>
            </a:pPr>
            <a:r>
              <a:rPr lang="en-US" sz="1050"/>
              <a:t>Note: Public institutions can often operate effectively at lower ratios pending the relationship with the supporting government agency.</a:t>
            </a:r>
            <a:endParaRPr sz="1050"/>
          </a:p>
        </p:txBody>
      </p:sp>
      <p:pic>
        <p:nvPicPr>
          <p:cNvPr id="162" name="Google Shape;162;p28" title="Chart"/>
          <p:cNvPicPr preferRelativeResize="0"/>
          <p:nvPr/>
        </p:nvPicPr>
        <p:blipFill rotWithShape="1">
          <a:blip r:embed="rId3">
            <a:alphaModFix/>
          </a:blip>
          <a:srcRect/>
          <a:stretch/>
        </p:blipFill>
        <p:spPr>
          <a:xfrm>
            <a:off x="201650" y="1247313"/>
            <a:ext cx="6810201" cy="4363376"/>
          </a:xfrm>
          <a:prstGeom prst="rect">
            <a:avLst/>
          </a:prstGeom>
          <a:noFill/>
          <a:ln>
            <a:noFill/>
          </a:ln>
        </p:spPr>
      </p:pic>
      <p:cxnSp>
        <p:nvCxnSpPr>
          <p:cNvPr id="163" name="Google Shape;163;p28"/>
          <p:cNvCxnSpPr/>
          <p:nvPr/>
        </p:nvCxnSpPr>
        <p:spPr>
          <a:xfrm rot="10800000" flipH="1">
            <a:off x="906275" y="3611675"/>
            <a:ext cx="5708400" cy="27000"/>
          </a:xfrm>
          <a:prstGeom prst="straightConnector1">
            <a:avLst/>
          </a:prstGeom>
          <a:noFill/>
          <a:ln w="38100" cap="flat" cmpd="sng">
            <a:solidFill>
              <a:srgbClr val="93C47D"/>
            </a:solidFill>
            <a:prstDash val="solid"/>
            <a:round/>
            <a:headEnd type="none" w="sm" len="sm"/>
            <a:tailEnd type="none" w="sm" len="sm"/>
          </a:ln>
        </p:spPr>
      </p:cxnSp>
      <p:sp>
        <p:nvSpPr>
          <p:cNvPr id="164" name="Google Shape;164;p28"/>
          <p:cNvSpPr txBox="1"/>
          <p:nvPr/>
        </p:nvSpPr>
        <p:spPr>
          <a:xfrm>
            <a:off x="3543975" y="3314025"/>
            <a:ext cx="198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3.0 i</a:t>
            </a:r>
            <a:r>
              <a:rPr lang="en-US">
                <a:latin typeface="Calibri"/>
                <a:ea typeface="Calibri"/>
                <a:cs typeface="Calibri"/>
                <a:sym typeface="Calibri"/>
              </a:rPr>
              <a:t>s </a:t>
            </a:r>
            <a:r>
              <a:rPr lang="en-US" sz="1400" b="0" i="0" u="none" strike="noStrike" cap="none">
                <a:solidFill>
                  <a:srgbClr val="000000"/>
                </a:solidFill>
                <a:latin typeface="Calibri"/>
                <a:ea typeface="Calibri"/>
                <a:cs typeface="Calibri"/>
                <a:sym typeface="Calibri"/>
              </a:rPr>
              <a:t> benchmark</a:t>
            </a:r>
            <a:endParaRPr sz="1400" b="0" i="0" u="none" strike="noStrike" cap="none">
              <a:solidFill>
                <a:srgbClr val="000000"/>
              </a:solidFill>
              <a:latin typeface="Calibri"/>
              <a:ea typeface="Calibri"/>
              <a:cs typeface="Calibri"/>
              <a:sym typeface="Calibri"/>
            </a:endParaRPr>
          </a:p>
        </p:txBody>
      </p:sp>
      <p:sp>
        <p:nvSpPr>
          <p:cNvPr id="165" name="Google Shape;165;p28"/>
          <p:cNvSpPr txBox="1"/>
          <p:nvPr/>
        </p:nvSpPr>
        <p:spPr>
          <a:xfrm>
            <a:off x="485525" y="5657700"/>
            <a:ext cx="6549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These calculations exclude the impact of GASB 68 (Pensions) and GASB 75 (OPEB) and GASB 87(Leases)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87500" y="274650"/>
            <a:ext cx="84165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800">
                <a:latin typeface="Calibri"/>
                <a:ea typeface="Calibri"/>
                <a:cs typeface="Calibri"/>
                <a:sym typeface="Calibri"/>
              </a:rPr>
              <a:t>Viability vs Primary Reserve Ratio</a:t>
            </a:r>
            <a:endParaRPr sz="4800">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171" name="Google Shape;171;p29" title="Chart"/>
          <p:cNvPicPr preferRelativeResize="0"/>
          <p:nvPr/>
        </p:nvPicPr>
        <p:blipFill rotWithShape="1">
          <a:blip r:embed="rId3">
            <a:alphaModFix/>
          </a:blip>
          <a:srcRect/>
          <a:stretch/>
        </p:blipFill>
        <p:spPr>
          <a:xfrm>
            <a:off x="4572000" y="1417650"/>
            <a:ext cx="4572000" cy="4280800"/>
          </a:xfrm>
          <a:prstGeom prst="rect">
            <a:avLst/>
          </a:prstGeom>
          <a:noFill/>
          <a:ln>
            <a:noFill/>
          </a:ln>
        </p:spPr>
      </p:pic>
      <p:cxnSp>
        <p:nvCxnSpPr>
          <p:cNvPr id="172" name="Google Shape;172;p29"/>
          <p:cNvCxnSpPr/>
          <p:nvPr/>
        </p:nvCxnSpPr>
        <p:spPr>
          <a:xfrm>
            <a:off x="5274350" y="2684150"/>
            <a:ext cx="3690600" cy="13500"/>
          </a:xfrm>
          <a:prstGeom prst="straightConnector1">
            <a:avLst/>
          </a:prstGeom>
          <a:noFill/>
          <a:ln w="38100" cap="flat" cmpd="sng">
            <a:solidFill>
              <a:srgbClr val="93C47D"/>
            </a:solidFill>
            <a:prstDash val="solid"/>
            <a:round/>
            <a:headEnd type="none" w="sm" len="sm"/>
            <a:tailEnd type="none" w="sm" len="sm"/>
          </a:ln>
        </p:spPr>
      </p:cxnSp>
      <p:sp>
        <p:nvSpPr>
          <p:cNvPr id="173" name="Google Shape;173;p29"/>
          <p:cNvSpPr txBox="1"/>
          <p:nvPr/>
        </p:nvSpPr>
        <p:spPr>
          <a:xfrm>
            <a:off x="7011850" y="2345700"/>
            <a:ext cx="86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Goal</a:t>
            </a:r>
            <a:endParaRPr sz="1400" b="0" i="0" u="none" strike="noStrike" cap="none">
              <a:solidFill>
                <a:srgbClr val="000000"/>
              </a:solidFill>
              <a:latin typeface="Calibri"/>
              <a:ea typeface="Calibri"/>
              <a:cs typeface="Calibri"/>
              <a:sym typeface="Calibri"/>
            </a:endParaRPr>
          </a:p>
        </p:txBody>
      </p:sp>
      <p:sp>
        <p:nvSpPr>
          <p:cNvPr id="174" name="Google Shape;174;p29"/>
          <p:cNvSpPr txBox="1"/>
          <p:nvPr/>
        </p:nvSpPr>
        <p:spPr>
          <a:xfrm>
            <a:off x="653100" y="5580400"/>
            <a:ext cx="7837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Note:  Public Institutions can operate effectively at a lower Viability Ratio as state support is not reflected.   </a:t>
            </a:r>
            <a:r>
              <a:rPr lang="en-US" sz="1400" b="0" i="0" u="none" strike="noStrike" cap="none">
                <a:solidFill>
                  <a:srgbClr val="000000"/>
                </a:solidFill>
                <a:latin typeface="Calibri"/>
                <a:ea typeface="Calibri"/>
                <a:cs typeface="Calibri"/>
                <a:sym typeface="Calibri"/>
              </a:rPr>
              <a:t>These calculations exclude the impact of GASB 68 (Pensions) and GASB 75 (OPEB) and GASB 87(Leases)</a:t>
            </a:r>
            <a:endParaRPr sz="1400" b="0" i="0" u="none" strike="noStrike" cap="none">
              <a:solidFill>
                <a:srgbClr val="000000"/>
              </a:solidFill>
              <a:latin typeface="Calibri"/>
              <a:ea typeface="Calibri"/>
              <a:cs typeface="Calibri"/>
              <a:sym typeface="Calibri"/>
            </a:endParaRPr>
          </a:p>
        </p:txBody>
      </p:sp>
      <p:pic>
        <p:nvPicPr>
          <p:cNvPr id="175" name="Google Shape;175;p29" title="Chart"/>
          <p:cNvPicPr preferRelativeResize="0"/>
          <p:nvPr/>
        </p:nvPicPr>
        <p:blipFill rotWithShape="1">
          <a:blip r:embed="rId4">
            <a:alphaModFix/>
          </a:blip>
          <a:srcRect/>
          <a:stretch/>
        </p:blipFill>
        <p:spPr>
          <a:xfrm>
            <a:off x="0" y="1417650"/>
            <a:ext cx="4572000" cy="4162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87500" y="274650"/>
            <a:ext cx="8403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83018"/>
              <a:buFont typeface="Calibri"/>
              <a:buNone/>
            </a:pPr>
            <a:r>
              <a:rPr lang="en-US" sz="5300">
                <a:latin typeface="Calibri"/>
                <a:ea typeface="Calibri"/>
                <a:cs typeface="Calibri"/>
                <a:sym typeface="Calibri"/>
              </a:rPr>
              <a:t>Net Operating Revenues &amp; </a:t>
            </a:r>
            <a:endParaRPr sz="5300">
              <a:latin typeface="Calibri"/>
              <a:ea typeface="Calibri"/>
              <a:cs typeface="Calibri"/>
              <a:sym typeface="Calibri"/>
            </a:endParaRPr>
          </a:p>
          <a:p>
            <a:pPr marL="0" lvl="0" indent="0" algn="ctr" rtl="0">
              <a:lnSpc>
                <a:spcPct val="90000"/>
              </a:lnSpc>
              <a:spcBef>
                <a:spcPts val="0"/>
              </a:spcBef>
              <a:spcAft>
                <a:spcPts val="0"/>
              </a:spcAft>
              <a:buClr>
                <a:schemeClr val="dk1"/>
              </a:buClr>
              <a:buSzPct val="83018"/>
              <a:buFont typeface="Calibri"/>
              <a:buNone/>
            </a:pPr>
            <a:r>
              <a:rPr lang="en-US" sz="5300">
                <a:latin typeface="Calibri"/>
                <a:ea typeface="Calibri"/>
                <a:cs typeface="Calibri"/>
                <a:sym typeface="Calibri"/>
              </a:rPr>
              <a:t>Return on Net Assets Ratios</a:t>
            </a:r>
            <a:endParaRPr sz="5300">
              <a:latin typeface="Calibri"/>
              <a:ea typeface="Calibri"/>
              <a:cs typeface="Calibri"/>
              <a:sym typeface="Calibri"/>
            </a:endParaRPr>
          </a:p>
          <a:p>
            <a:pPr marL="0" lvl="0" indent="0" algn="l" rtl="0">
              <a:lnSpc>
                <a:spcPct val="90000"/>
              </a:lnSpc>
              <a:spcBef>
                <a:spcPts val="0"/>
              </a:spcBef>
              <a:spcAft>
                <a:spcPts val="0"/>
              </a:spcAft>
              <a:buClr>
                <a:schemeClr val="dk1"/>
              </a:buClr>
              <a:buSzPct val="183333"/>
              <a:buFont typeface="Calibri"/>
              <a:buNone/>
            </a:pPr>
            <a:endParaRPr sz="2400"/>
          </a:p>
        </p:txBody>
      </p:sp>
      <p:pic>
        <p:nvPicPr>
          <p:cNvPr id="181" name="Google Shape;181;p30" title="Chart"/>
          <p:cNvPicPr preferRelativeResize="0"/>
          <p:nvPr/>
        </p:nvPicPr>
        <p:blipFill rotWithShape="1">
          <a:blip r:embed="rId3">
            <a:alphaModFix/>
          </a:blip>
          <a:srcRect/>
          <a:stretch/>
        </p:blipFill>
        <p:spPr>
          <a:xfrm>
            <a:off x="0" y="1417650"/>
            <a:ext cx="4469100" cy="4232476"/>
          </a:xfrm>
          <a:prstGeom prst="rect">
            <a:avLst/>
          </a:prstGeom>
          <a:noFill/>
          <a:ln>
            <a:noFill/>
          </a:ln>
        </p:spPr>
      </p:pic>
      <p:sp>
        <p:nvSpPr>
          <p:cNvPr id="182" name="Google Shape;182;p30"/>
          <p:cNvSpPr txBox="1"/>
          <p:nvPr/>
        </p:nvSpPr>
        <p:spPr>
          <a:xfrm>
            <a:off x="475375" y="5553550"/>
            <a:ext cx="43293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These calculations exclude the impact of GASB 68 (Pensions) and GASB 75 (OPEB) and GASB 87(Leases)</a:t>
            </a:r>
            <a:endParaRPr sz="1400" b="0" i="0" u="none" strike="noStrike" cap="none">
              <a:solidFill>
                <a:srgbClr val="000000"/>
              </a:solidFill>
              <a:latin typeface="Calibri"/>
              <a:ea typeface="Calibri"/>
              <a:cs typeface="Calibri"/>
              <a:sym typeface="Calibri"/>
            </a:endParaRPr>
          </a:p>
        </p:txBody>
      </p:sp>
      <p:pic>
        <p:nvPicPr>
          <p:cNvPr id="183" name="Google Shape;183;p30" title="Chart"/>
          <p:cNvPicPr preferRelativeResize="0"/>
          <p:nvPr/>
        </p:nvPicPr>
        <p:blipFill rotWithShape="1">
          <a:blip r:embed="rId4">
            <a:alphaModFix/>
          </a:blip>
          <a:srcRect/>
          <a:stretch/>
        </p:blipFill>
        <p:spPr>
          <a:xfrm>
            <a:off x="4686675" y="1470275"/>
            <a:ext cx="4469100" cy="4588450"/>
          </a:xfrm>
          <a:prstGeom prst="rect">
            <a:avLst/>
          </a:prstGeom>
          <a:noFill/>
          <a:ln>
            <a:noFill/>
          </a:ln>
        </p:spPr>
      </p:pic>
      <p:pic>
        <p:nvPicPr>
          <p:cNvPr id="184" name="Google Shape;184;p30"/>
          <p:cNvPicPr preferRelativeResize="0"/>
          <p:nvPr/>
        </p:nvPicPr>
        <p:blipFill>
          <a:blip r:embed="rId5">
            <a:alphaModFix/>
          </a:blip>
          <a:stretch>
            <a:fillRect/>
          </a:stretch>
        </p:blipFill>
        <p:spPr>
          <a:xfrm>
            <a:off x="8120075" y="4616575"/>
            <a:ext cx="200025" cy="8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body" idx="1"/>
          </p:nvPr>
        </p:nvSpPr>
        <p:spPr>
          <a:xfrm>
            <a:off x="517800" y="365125"/>
            <a:ext cx="7886700" cy="53367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3400">
                <a:latin typeface="Lobster"/>
                <a:ea typeface="Lobster"/>
                <a:cs typeface="Lobster"/>
                <a:sym typeface="Lobster"/>
              </a:rPr>
              <a:t>Perceived Budgetary Hardship?</a:t>
            </a:r>
            <a:endParaRPr sz="3400">
              <a:latin typeface="Lobster"/>
              <a:ea typeface="Lobster"/>
              <a:cs typeface="Lobster"/>
              <a:sym typeface="Lobster"/>
            </a:endParaRPr>
          </a:p>
          <a:p>
            <a:pPr marL="0" lvl="0" indent="0" algn="ctr" rtl="0">
              <a:spcBef>
                <a:spcPts val="1200"/>
              </a:spcBef>
              <a:spcAft>
                <a:spcPts val="0"/>
              </a:spcAft>
              <a:buNone/>
            </a:pPr>
            <a:r>
              <a:rPr lang="en-US" sz="3400">
                <a:latin typeface="Lobster"/>
                <a:ea typeface="Lobster"/>
                <a:cs typeface="Lobster"/>
                <a:sym typeface="Lobster"/>
              </a:rPr>
              <a:t>vs</a:t>
            </a:r>
            <a:endParaRPr sz="3400">
              <a:latin typeface="Lobster"/>
              <a:ea typeface="Lobster"/>
              <a:cs typeface="Lobster"/>
              <a:sym typeface="Lobster"/>
            </a:endParaRPr>
          </a:p>
          <a:p>
            <a:pPr marL="0" lvl="0" indent="0" algn="ctr" rtl="0">
              <a:spcBef>
                <a:spcPts val="1200"/>
              </a:spcBef>
              <a:spcAft>
                <a:spcPts val="0"/>
              </a:spcAft>
              <a:buNone/>
            </a:pPr>
            <a:r>
              <a:rPr lang="en-US" sz="3400">
                <a:latin typeface="Lobster"/>
                <a:ea typeface="Lobster"/>
                <a:cs typeface="Lobster"/>
                <a:sym typeface="Lobster"/>
              </a:rPr>
              <a:t>Actual Budgetary Crisis?</a:t>
            </a:r>
            <a:endParaRPr sz="3400">
              <a:latin typeface="Lobster"/>
              <a:ea typeface="Lobster"/>
              <a:cs typeface="Lobster"/>
              <a:sym typeface="Lobste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291625" y="335425"/>
            <a:ext cx="8714100" cy="1061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MA State U’s Net Positions FY19-FY22 </a:t>
            </a:r>
            <a:endParaRPr sz="4400">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4400">
              <a:latin typeface="Calibri"/>
              <a:ea typeface="Calibri"/>
              <a:cs typeface="Calibri"/>
              <a:sym typeface="Calibri"/>
            </a:endParaRPr>
          </a:p>
        </p:txBody>
      </p:sp>
      <p:pic>
        <p:nvPicPr>
          <p:cNvPr id="196" name="Google Shape;196;p32" title="Chart"/>
          <p:cNvPicPr preferRelativeResize="0"/>
          <p:nvPr/>
        </p:nvPicPr>
        <p:blipFill>
          <a:blip r:embed="rId3">
            <a:alphaModFix/>
          </a:blip>
          <a:stretch>
            <a:fillRect/>
          </a:stretch>
        </p:blipFill>
        <p:spPr>
          <a:xfrm>
            <a:off x="586750" y="1153450"/>
            <a:ext cx="7970499" cy="4928425"/>
          </a:xfrm>
          <a:prstGeom prst="rect">
            <a:avLst/>
          </a:prstGeom>
          <a:noFill/>
          <a:ln>
            <a:noFill/>
          </a:ln>
        </p:spPr>
      </p:pic>
      <p:sp>
        <p:nvSpPr>
          <p:cNvPr id="197" name="Google Shape;197;p32"/>
          <p:cNvSpPr txBox="1"/>
          <p:nvPr/>
        </p:nvSpPr>
        <p:spPr>
          <a:xfrm>
            <a:off x="3298800" y="891125"/>
            <a:ext cx="254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b="1">
                <a:solidFill>
                  <a:schemeClr val="dk1"/>
                </a:solidFill>
                <a:highlight>
                  <a:srgbClr val="FFFFFF"/>
                </a:highlight>
                <a:latin typeface="Calibri"/>
                <a:ea typeface="Calibri"/>
                <a:cs typeface="Calibri"/>
                <a:sym typeface="Calibri"/>
              </a:rPr>
              <a:t>Net Position before GASB 68 and 75</a:t>
            </a:r>
            <a:endParaRPr sz="16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937425" y="1223575"/>
            <a:ext cx="7311900" cy="283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Agenda</a:t>
            </a:r>
            <a:endParaRPr sz="3200" b="1"/>
          </a:p>
          <a:p>
            <a:pPr marL="0" lvl="0" indent="0" algn="l" rtl="0">
              <a:spcBef>
                <a:spcPts val="0"/>
              </a:spcBef>
              <a:spcAft>
                <a:spcPts val="0"/>
              </a:spcAft>
              <a:buNone/>
            </a:pPr>
            <a:endParaRPr/>
          </a:p>
          <a:p>
            <a:pPr marL="0" lvl="0" indent="0" algn="l" rtl="0">
              <a:spcBef>
                <a:spcPts val="0"/>
              </a:spcBef>
              <a:spcAft>
                <a:spcPts val="0"/>
              </a:spcAft>
              <a:buNone/>
            </a:pPr>
            <a:r>
              <a:rPr lang="en-US" sz="1800"/>
              <a:t>Open Forum Follow Up</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MSCA Follow Up Questions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Listening Session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Closing Comments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291625" y="335425"/>
            <a:ext cx="8714100" cy="1061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MA State U’s Net Positions FY20-FY22 </a:t>
            </a:r>
            <a:endParaRPr sz="4400">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4400">
              <a:latin typeface="Calibri"/>
              <a:ea typeface="Calibri"/>
              <a:cs typeface="Calibri"/>
              <a:sym typeface="Calibri"/>
            </a:endParaRPr>
          </a:p>
        </p:txBody>
      </p:sp>
      <p:pic>
        <p:nvPicPr>
          <p:cNvPr id="203" name="Google Shape;203;p33" title="Chart"/>
          <p:cNvPicPr preferRelativeResize="0"/>
          <p:nvPr/>
        </p:nvPicPr>
        <p:blipFill>
          <a:blip r:embed="rId3">
            <a:alphaModFix/>
          </a:blip>
          <a:stretch>
            <a:fillRect/>
          </a:stretch>
        </p:blipFill>
        <p:spPr>
          <a:xfrm>
            <a:off x="406400" y="1270000"/>
            <a:ext cx="7780800" cy="4773076"/>
          </a:xfrm>
          <a:prstGeom prst="rect">
            <a:avLst/>
          </a:prstGeom>
          <a:noFill/>
          <a:ln>
            <a:noFill/>
          </a:ln>
        </p:spPr>
      </p:pic>
      <p:sp>
        <p:nvSpPr>
          <p:cNvPr id="204" name="Google Shape;204;p33"/>
          <p:cNvSpPr txBox="1"/>
          <p:nvPr/>
        </p:nvSpPr>
        <p:spPr>
          <a:xfrm>
            <a:off x="6208400" y="6442675"/>
            <a:ext cx="253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5" name="Google Shape;205;p33"/>
          <p:cNvSpPr txBox="1"/>
          <p:nvPr/>
        </p:nvSpPr>
        <p:spPr>
          <a:xfrm>
            <a:off x="2997650" y="873225"/>
            <a:ext cx="2598300" cy="61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Inclusive of GASB 68 and GASB 75</a:t>
            </a:r>
            <a:endParaRPr sz="1200" b="1">
              <a:solidFill>
                <a:schemeClr val="dk1"/>
              </a:solidFill>
              <a:latin typeface="Calibri"/>
              <a:ea typeface="Calibri"/>
              <a:cs typeface="Calibri"/>
              <a:sym typeface="Calibri"/>
            </a:endParaRPr>
          </a:p>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552575" y="335425"/>
            <a:ext cx="8453100" cy="106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22"/>
              <a:t>EY Parthenon’s Key Metrics for FSU</a:t>
            </a:r>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211" name="Google Shape;211;p34"/>
          <p:cNvPicPr preferRelativeResize="0"/>
          <p:nvPr/>
        </p:nvPicPr>
        <p:blipFill>
          <a:blip r:embed="rId3">
            <a:alphaModFix/>
          </a:blip>
          <a:stretch>
            <a:fillRect/>
          </a:stretch>
        </p:blipFill>
        <p:spPr>
          <a:xfrm>
            <a:off x="199888" y="1100500"/>
            <a:ext cx="8744225" cy="485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5"/>
          <p:cNvSpPr txBox="1">
            <a:spLocks noGrp="1"/>
          </p:cNvSpPr>
          <p:nvPr>
            <p:ph type="ctrTitle"/>
          </p:nvPr>
        </p:nvSpPr>
        <p:spPr>
          <a:xfrm>
            <a:off x="609600" y="457200"/>
            <a:ext cx="7924800" cy="45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F6128"/>
              </a:buClr>
              <a:buSzPts val="3960"/>
              <a:buFont typeface="Candara"/>
              <a:buNone/>
            </a:pPr>
            <a:r>
              <a:rPr lang="en-US" sz="4580" b="1">
                <a:solidFill>
                  <a:srgbClr val="4F6128"/>
                </a:solidFill>
                <a:latin typeface="Candara"/>
                <a:ea typeface="Candara"/>
                <a:cs typeface="Candara"/>
                <a:sym typeface="Candara"/>
              </a:rPr>
              <a:t>Liquidity - Cash &amp; Investments</a:t>
            </a:r>
            <a:endParaRPr sz="4580"/>
          </a:p>
        </p:txBody>
      </p:sp>
      <p:pic>
        <p:nvPicPr>
          <p:cNvPr id="218" name="Google Shape;218;p35"/>
          <p:cNvPicPr preferRelativeResize="0"/>
          <p:nvPr/>
        </p:nvPicPr>
        <p:blipFill rotWithShape="1">
          <a:blip r:embed="rId4">
            <a:alphaModFix/>
          </a:blip>
          <a:srcRect/>
          <a:stretch/>
        </p:blipFill>
        <p:spPr>
          <a:xfrm>
            <a:off x="755275" y="1234700"/>
            <a:ext cx="7633450" cy="2949175"/>
          </a:xfrm>
          <a:prstGeom prst="rect">
            <a:avLst/>
          </a:prstGeom>
          <a:noFill/>
          <a:ln>
            <a:noFill/>
          </a:ln>
        </p:spPr>
      </p:pic>
      <p:graphicFrame>
        <p:nvGraphicFramePr>
          <p:cNvPr id="219" name="Google Shape;219;p35"/>
          <p:cNvGraphicFramePr/>
          <p:nvPr/>
        </p:nvGraphicFramePr>
        <p:xfrm>
          <a:off x="993750" y="4183825"/>
          <a:ext cx="3000000" cy="3000000"/>
        </p:xfrm>
        <a:graphic>
          <a:graphicData uri="http://schemas.openxmlformats.org/drawingml/2006/table">
            <a:tbl>
              <a:tblPr>
                <a:noFill/>
                <a:tableStyleId>{3E999482-C2BC-4B44-888C-516B8CC2CD0D}</a:tableStyleId>
              </a:tblPr>
              <a:tblGrid>
                <a:gridCol w="2191750">
                  <a:extLst>
                    <a:ext uri="{9D8B030D-6E8A-4147-A177-3AD203B41FA5}">
                      <a16:colId xmlns:a16="http://schemas.microsoft.com/office/drawing/2014/main" val="20000"/>
                    </a:ext>
                  </a:extLst>
                </a:gridCol>
                <a:gridCol w="1319625">
                  <a:extLst>
                    <a:ext uri="{9D8B030D-6E8A-4147-A177-3AD203B41FA5}">
                      <a16:colId xmlns:a16="http://schemas.microsoft.com/office/drawing/2014/main" val="20001"/>
                    </a:ext>
                  </a:extLst>
                </a:gridCol>
                <a:gridCol w="1307750">
                  <a:extLst>
                    <a:ext uri="{9D8B030D-6E8A-4147-A177-3AD203B41FA5}">
                      <a16:colId xmlns:a16="http://schemas.microsoft.com/office/drawing/2014/main" val="20002"/>
                    </a:ext>
                  </a:extLst>
                </a:gridCol>
                <a:gridCol w="1201150">
                  <a:extLst>
                    <a:ext uri="{9D8B030D-6E8A-4147-A177-3AD203B41FA5}">
                      <a16:colId xmlns:a16="http://schemas.microsoft.com/office/drawing/2014/main" val="20003"/>
                    </a:ext>
                  </a:extLst>
                </a:gridCol>
                <a:gridCol w="1236875">
                  <a:extLst>
                    <a:ext uri="{9D8B030D-6E8A-4147-A177-3AD203B41FA5}">
                      <a16:colId xmlns:a16="http://schemas.microsoft.com/office/drawing/2014/main" val="20004"/>
                    </a:ext>
                  </a:extLst>
                </a:gridCol>
              </a:tblGrid>
              <a:tr h="25432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University Cash</a:t>
                      </a:r>
                      <a:endParaRPr sz="1100" b="1" u="none" strike="noStrike" cap="none">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Market Value</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Market Value</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Market Value</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Market Value</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extLst>
                  <a:ext uri="{0D108BD9-81ED-4DB2-BD59-A6C34878D82A}">
                    <a16:rowId xmlns:a16="http://schemas.microsoft.com/office/drawing/2014/main" val="10000"/>
                  </a:ext>
                </a:extLst>
              </a:tr>
              <a:tr h="25432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Enterprise Bank 0983</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$ 16,250,891</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$ 11,986,725</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$ 17,637,583</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$ 8,759,106</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432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Cash held by State Treasury</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$ 849,416</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$ 2,643,802</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$ 2,130,085</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$ 3,567,333</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4325">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Webster Bank</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$ 97,149</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$ 97,328</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$ 97,383</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$ 97,402</a:t>
                      </a:r>
                      <a:endParaRPr sz="1100"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4325">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Total</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$ 17,197,456</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$ 14,727,855</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$ 19,865,051</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$ 12,423,841</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54325">
                <a:tc>
                  <a:txBody>
                    <a:bodyPr/>
                    <a:lstStyle/>
                    <a:p>
                      <a:pPr marL="0" marR="0" lvl="0" indent="0" algn="r" rtl="0">
                        <a:lnSpc>
                          <a:spcPct val="115000"/>
                        </a:lnSpc>
                        <a:spcBef>
                          <a:spcPts val="0"/>
                        </a:spcBef>
                        <a:spcAft>
                          <a:spcPts val="0"/>
                        </a:spcAft>
                        <a:buNone/>
                      </a:pPr>
                      <a:r>
                        <a:rPr lang="en-US" sz="1100" b="1">
                          <a:latin typeface="Calibri"/>
                          <a:ea typeface="Calibri"/>
                          <a:cs typeface="Calibri"/>
                          <a:sym typeface="Calibri"/>
                        </a:rPr>
                        <a:t>Total Reserves</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None/>
                      </a:pPr>
                      <a:r>
                        <a:rPr lang="en-US" sz="1100" b="1">
                          <a:latin typeface="Calibri"/>
                          <a:ea typeface="Calibri"/>
                          <a:cs typeface="Calibri"/>
                          <a:sym typeface="Calibri"/>
                        </a:rPr>
                        <a:t>$46,322,780</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None/>
                      </a:pPr>
                      <a:r>
                        <a:rPr lang="en-US" sz="1100" b="1">
                          <a:latin typeface="Calibri"/>
                          <a:ea typeface="Calibri"/>
                          <a:cs typeface="Calibri"/>
                          <a:sym typeface="Calibri"/>
                        </a:rPr>
                        <a:t>$44,711,004</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None/>
                      </a:pPr>
                      <a:r>
                        <a:rPr lang="en-US" sz="1100" b="1">
                          <a:latin typeface="Calibri"/>
                          <a:ea typeface="Calibri"/>
                          <a:cs typeface="Calibri"/>
                          <a:sym typeface="Calibri"/>
                        </a:rPr>
                        <a:t>$53,148,152</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None/>
                      </a:pPr>
                      <a:r>
                        <a:rPr lang="en-US" sz="1100" b="1">
                          <a:latin typeface="Calibri"/>
                          <a:ea typeface="Calibri"/>
                          <a:cs typeface="Calibri"/>
                          <a:sym typeface="Calibri"/>
                        </a:rPr>
                        <a:t>$57,899,038</a:t>
                      </a:r>
                      <a:endParaRPr sz="1100" b="1" u="none" strike="noStrike" cap="none">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End of Presentation</a:t>
            </a:r>
            <a:endParaRPr/>
          </a:p>
          <a:p>
            <a:pPr marL="0" lvl="0" indent="0" algn="ctr" rtl="0">
              <a:spcBef>
                <a:spcPts val="0"/>
              </a:spcBef>
              <a:spcAft>
                <a:spcPts val="0"/>
              </a:spcAft>
              <a:buNone/>
            </a:pPr>
            <a:r>
              <a:rPr lang="en-US"/>
              <a:t>Listen Session</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387700" y="335425"/>
            <a:ext cx="6375300" cy="1061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2589"/>
              <a:buFont typeface="Calibri"/>
              <a:buNone/>
            </a:pPr>
            <a:r>
              <a:rPr lang="en-US" sz="4288">
                <a:latin typeface="Calibri"/>
                <a:ea typeface="Calibri"/>
                <a:cs typeface="Calibri"/>
                <a:sym typeface="Calibri"/>
              </a:rPr>
              <a:t>Undergraduate Enrollment* Trends by Institution</a:t>
            </a:r>
            <a:endParaRPr sz="3466">
              <a:latin typeface="Calibri"/>
              <a:ea typeface="Calibri"/>
              <a:cs typeface="Calibri"/>
              <a:sym typeface="Calibri"/>
            </a:endParaRPr>
          </a:p>
          <a:p>
            <a:pPr marL="0" lvl="0" indent="0" algn="l" rtl="0">
              <a:lnSpc>
                <a:spcPct val="90000"/>
              </a:lnSpc>
              <a:spcBef>
                <a:spcPts val="0"/>
              </a:spcBef>
              <a:spcAft>
                <a:spcPts val="0"/>
              </a:spcAft>
              <a:buClr>
                <a:schemeClr val="dk1"/>
              </a:buClr>
              <a:buSzPct val="183332"/>
              <a:buFont typeface="Calibri"/>
              <a:buNone/>
            </a:pPr>
            <a:endParaRPr sz="2400"/>
          </a:p>
        </p:txBody>
      </p:sp>
      <p:graphicFrame>
        <p:nvGraphicFramePr>
          <p:cNvPr id="77" name="Google Shape;77;p16"/>
          <p:cNvGraphicFramePr/>
          <p:nvPr/>
        </p:nvGraphicFramePr>
        <p:xfrm>
          <a:off x="93625" y="1426850"/>
          <a:ext cx="3000000" cy="3000000"/>
        </p:xfrm>
        <a:graphic>
          <a:graphicData uri="http://schemas.openxmlformats.org/drawingml/2006/table">
            <a:tbl>
              <a:tblPr>
                <a:noFill/>
                <a:tableStyleId>{182BA805-A764-4FE1-B0AA-25930075381E}</a:tableStyleId>
              </a:tblPr>
              <a:tblGrid>
                <a:gridCol w="829775">
                  <a:extLst>
                    <a:ext uri="{9D8B030D-6E8A-4147-A177-3AD203B41FA5}">
                      <a16:colId xmlns:a16="http://schemas.microsoft.com/office/drawing/2014/main" val="20000"/>
                    </a:ext>
                  </a:extLst>
                </a:gridCol>
                <a:gridCol w="671200">
                  <a:extLst>
                    <a:ext uri="{9D8B030D-6E8A-4147-A177-3AD203B41FA5}">
                      <a16:colId xmlns:a16="http://schemas.microsoft.com/office/drawing/2014/main" val="20001"/>
                    </a:ext>
                  </a:extLst>
                </a:gridCol>
                <a:gridCol w="750500">
                  <a:extLst>
                    <a:ext uri="{9D8B030D-6E8A-4147-A177-3AD203B41FA5}">
                      <a16:colId xmlns:a16="http://schemas.microsoft.com/office/drawing/2014/main" val="20002"/>
                    </a:ext>
                  </a:extLst>
                </a:gridCol>
                <a:gridCol w="750500">
                  <a:extLst>
                    <a:ext uri="{9D8B030D-6E8A-4147-A177-3AD203B41FA5}">
                      <a16:colId xmlns:a16="http://schemas.microsoft.com/office/drawing/2014/main" val="20003"/>
                    </a:ext>
                  </a:extLst>
                </a:gridCol>
                <a:gridCol w="750500">
                  <a:extLst>
                    <a:ext uri="{9D8B030D-6E8A-4147-A177-3AD203B41FA5}">
                      <a16:colId xmlns:a16="http://schemas.microsoft.com/office/drawing/2014/main" val="20004"/>
                    </a:ext>
                  </a:extLst>
                </a:gridCol>
                <a:gridCol w="750500">
                  <a:extLst>
                    <a:ext uri="{9D8B030D-6E8A-4147-A177-3AD203B41FA5}">
                      <a16:colId xmlns:a16="http://schemas.microsoft.com/office/drawing/2014/main" val="20005"/>
                    </a:ext>
                  </a:extLst>
                </a:gridCol>
                <a:gridCol w="750500">
                  <a:extLst>
                    <a:ext uri="{9D8B030D-6E8A-4147-A177-3AD203B41FA5}">
                      <a16:colId xmlns:a16="http://schemas.microsoft.com/office/drawing/2014/main" val="20006"/>
                    </a:ext>
                  </a:extLst>
                </a:gridCol>
                <a:gridCol w="750500">
                  <a:extLst>
                    <a:ext uri="{9D8B030D-6E8A-4147-A177-3AD203B41FA5}">
                      <a16:colId xmlns:a16="http://schemas.microsoft.com/office/drawing/2014/main" val="20007"/>
                    </a:ext>
                  </a:extLst>
                </a:gridCol>
                <a:gridCol w="750500">
                  <a:extLst>
                    <a:ext uri="{9D8B030D-6E8A-4147-A177-3AD203B41FA5}">
                      <a16:colId xmlns:a16="http://schemas.microsoft.com/office/drawing/2014/main" val="20008"/>
                    </a:ext>
                  </a:extLst>
                </a:gridCol>
                <a:gridCol w="750500">
                  <a:extLst>
                    <a:ext uri="{9D8B030D-6E8A-4147-A177-3AD203B41FA5}">
                      <a16:colId xmlns:a16="http://schemas.microsoft.com/office/drawing/2014/main" val="20009"/>
                    </a:ext>
                  </a:extLst>
                </a:gridCol>
                <a:gridCol w="750500">
                  <a:extLst>
                    <a:ext uri="{9D8B030D-6E8A-4147-A177-3AD203B41FA5}">
                      <a16:colId xmlns:a16="http://schemas.microsoft.com/office/drawing/2014/main" val="20010"/>
                    </a:ext>
                  </a:extLst>
                </a:gridCol>
                <a:gridCol w="750500">
                  <a:extLst>
                    <a:ext uri="{9D8B030D-6E8A-4147-A177-3AD203B41FA5}">
                      <a16:colId xmlns:a16="http://schemas.microsoft.com/office/drawing/2014/main" val="20011"/>
                    </a:ext>
                  </a:extLst>
                </a:gridCol>
              </a:tblGrid>
              <a:tr h="323850">
                <a:tc>
                  <a:txBody>
                    <a:bodyPr/>
                    <a:lstStyle/>
                    <a:p>
                      <a:pPr marL="0" lvl="0" indent="0" algn="l" rtl="0">
                        <a:lnSpc>
                          <a:spcPct val="115000"/>
                        </a:lnSpc>
                        <a:spcBef>
                          <a:spcPts val="0"/>
                        </a:spcBef>
                        <a:spcAft>
                          <a:spcPts val="0"/>
                        </a:spcAft>
                        <a:buNone/>
                      </a:pPr>
                      <a:r>
                        <a:rPr lang="en-US" sz="1000" i="1">
                          <a:solidFill>
                            <a:srgbClr val="EFEFEF"/>
                          </a:solidFill>
                        </a:rPr>
                        <a:t>comparative analysis.xlsx</a:t>
                      </a:r>
                      <a:endParaRPr sz="1000" i="1">
                        <a:solidFill>
                          <a:srgbClr val="EFEFEF"/>
                        </a:solidFill>
                      </a:endParaRPr>
                    </a:p>
                  </a:txBody>
                  <a:tcPr marL="28575" marR="28575" marT="19050" marB="19050" anchor="b">
                    <a:solidFill>
                      <a:srgbClr val="DFE4EC"/>
                    </a:solidFill>
                  </a:tcPr>
                </a:tc>
                <a:tc>
                  <a:txBody>
                    <a:bodyPr/>
                    <a:lstStyle/>
                    <a:p>
                      <a:pPr marL="0" lvl="0" indent="0" algn="l" rtl="0">
                        <a:lnSpc>
                          <a:spcPct val="115000"/>
                        </a:lnSpc>
                        <a:spcBef>
                          <a:spcPts val="0"/>
                        </a:spcBef>
                        <a:spcAft>
                          <a:spcPts val="0"/>
                        </a:spcAft>
                        <a:buNone/>
                      </a:pPr>
                      <a:r>
                        <a:rPr lang="en-US" sz="1000" i="1">
                          <a:solidFill>
                            <a:srgbClr val="F3F3F3"/>
                          </a:solidFill>
                        </a:rPr>
                        <a:t>Year of Year</a:t>
                      </a:r>
                      <a:endParaRPr sz="1000" i="1">
                        <a:solidFill>
                          <a:srgbClr val="F3F3F3"/>
                        </a:solidFill>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tc>
                  <a:txBody>
                    <a:bodyPr/>
                    <a:lstStyle/>
                    <a:p>
                      <a:pPr marL="0" lvl="0" indent="0" algn="l" rtl="0">
                        <a:spcBef>
                          <a:spcPts val="0"/>
                        </a:spcBef>
                        <a:spcAft>
                          <a:spcPts val="0"/>
                        </a:spcAft>
                        <a:buNone/>
                      </a:pPr>
                      <a:endParaRPr/>
                    </a:p>
                  </a:txBody>
                  <a:tcPr marL="28575" marR="28575" marT="19050" marB="19050" anchor="b">
                    <a:solidFill>
                      <a:srgbClr val="DFE4EC"/>
                    </a:solidFill>
                  </a:tcPr>
                </a:tc>
                <a:extLst>
                  <a:ext uri="{0D108BD9-81ED-4DB2-BD59-A6C34878D82A}">
                    <a16:rowId xmlns:a16="http://schemas.microsoft.com/office/drawing/2014/main" val="10000"/>
                  </a:ext>
                </a:extLst>
              </a:tr>
              <a:tr h="209550">
                <a:tc>
                  <a:txBody>
                    <a:bodyPr/>
                    <a:lstStyle/>
                    <a:p>
                      <a:pPr marL="0" lvl="0" indent="0" algn="l" rtl="0">
                        <a:lnSpc>
                          <a:spcPct val="115000"/>
                        </a:lnSpc>
                        <a:spcBef>
                          <a:spcPts val="0"/>
                        </a:spcBef>
                        <a:spcAft>
                          <a:spcPts val="0"/>
                        </a:spcAft>
                        <a:buNone/>
                      </a:pPr>
                      <a:r>
                        <a:rPr lang="en-US" sz="1000" i="1"/>
                        <a:t>Institution</a:t>
                      </a:r>
                      <a:endParaRPr sz="1000" i="1"/>
                    </a:p>
                  </a:txBody>
                  <a:tcPr marL="28575" marR="28575" marT="19050" marB="19050" anchor="b">
                    <a:lnB w="28575" cap="flat" cmpd="sng">
                      <a:solidFill>
                        <a:srgbClr val="8093B3"/>
                      </a:solidFill>
                      <a:prstDash val="solid"/>
                      <a:round/>
                      <a:headEnd type="none" w="sm" len="sm"/>
                      <a:tailEnd type="none" w="sm" len="sm"/>
                    </a:lnB>
                    <a:solidFill>
                      <a:srgbClr val="DFE4EC"/>
                    </a:solidFill>
                  </a:tcPr>
                </a:tc>
                <a:tc>
                  <a:txBody>
                    <a:bodyPr/>
                    <a:lstStyle/>
                    <a:p>
                      <a:pPr marL="0" lvl="0" indent="0" algn="r" rtl="0">
                        <a:lnSpc>
                          <a:spcPct val="115000"/>
                        </a:lnSpc>
                        <a:spcBef>
                          <a:spcPts val="0"/>
                        </a:spcBef>
                        <a:spcAft>
                          <a:spcPts val="0"/>
                        </a:spcAft>
                        <a:buNone/>
                      </a:pPr>
                      <a:r>
                        <a:rPr lang="en-US" sz="1000">
                          <a:solidFill>
                            <a:srgbClr val="FFFFFF"/>
                          </a:solidFill>
                        </a:rPr>
                        <a:t>2013</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2014</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2015</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2016</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2017</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2018</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2019</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2020</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2021</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r" rtl="0">
                        <a:lnSpc>
                          <a:spcPct val="115000"/>
                        </a:lnSpc>
                        <a:spcBef>
                          <a:spcPts val="0"/>
                        </a:spcBef>
                        <a:spcAft>
                          <a:spcPts val="0"/>
                        </a:spcAft>
                        <a:buNone/>
                      </a:pPr>
                      <a:r>
                        <a:rPr lang="en-US" sz="1000">
                          <a:solidFill>
                            <a:srgbClr val="FFFFFF"/>
                          </a:solidFill>
                        </a:rPr>
                        <a:t>2022</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tc>
                  <a:txBody>
                    <a:bodyPr/>
                    <a:lstStyle/>
                    <a:p>
                      <a:pPr marL="0" lvl="0" indent="0" algn="l" rtl="0">
                        <a:lnSpc>
                          <a:spcPct val="115000"/>
                        </a:lnSpc>
                        <a:spcBef>
                          <a:spcPts val="0"/>
                        </a:spcBef>
                        <a:spcAft>
                          <a:spcPts val="0"/>
                        </a:spcAft>
                        <a:buNone/>
                      </a:pPr>
                      <a:r>
                        <a:rPr lang="en-US" sz="1000">
                          <a:solidFill>
                            <a:srgbClr val="FFFFFF"/>
                          </a:solidFill>
                        </a:rPr>
                        <a:t>Grand Total</a:t>
                      </a:r>
                      <a:endParaRPr sz="1000">
                        <a:solidFill>
                          <a:srgbClr val="FFFFFF"/>
                        </a:solidFill>
                      </a:endParaRPr>
                    </a:p>
                  </a:txBody>
                  <a:tcPr marL="28575" marR="28575" marT="19050" marB="19050" anchor="b">
                    <a:lnB w="28575" cap="flat" cmpd="sng">
                      <a:solidFill>
                        <a:srgbClr val="8093B3"/>
                      </a:solidFill>
                      <a:prstDash val="solid"/>
                      <a:round/>
                      <a:headEnd type="none" w="sm" len="sm"/>
                      <a:tailEnd type="none" w="sm" len="sm"/>
                    </a:lnB>
                    <a:solidFill>
                      <a:srgbClr val="8093B3"/>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sz="1000"/>
                        <a:t>Bridgewater</a:t>
                      </a:r>
                      <a:endParaRPr sz="1000"/>
                    </a:p>
                  </a:txBody>
                  <a:tcPr marL="28575" marR="28575" marT="19050" marB="19050" anchor="b">
                    <a:lnR w="9525" cap="flat" cmpd="sng">
                      <a:solidFill>
                        <a:srgbClr val="FFFFFF"/>
                      </a:solidFill>
                      <a:prstDash val="solid"/>
                      <a:round/>
                      <a:headEnd type="none" w="sm" len="sm"/>
                      <a:tailEnd type="none" w="sm" len="sm"/>
                    </a:lnR>
                    <a:lnT w="28575" cap="flat" cmpd="sng">
                      <a:solidFill>
                        <a:srgbClr val="8093B3"/>
                      </a:solidFill>
                      <a:prstDash val="solid"/>
                      <a:round/>
                      <a:headEnd type="none" w="sm" len="sm"/>
                      <a:tailEnd type="none" w="sm" len="sm"/>
                    </a:lnT>
                    <a:solidFill>
                      <a:srgbClr val="F4F6F8"/>
                    </a:solidFill>
                  </a:tcPr>
                </a:tc>
                <a:tc>
                  <a:txBody>
                    <a:bodyPr/>
                    <a:lstStyle/>
                    <a:p>
                      <a:pPr marL="0" lvl="0" indent="0" algn="r" rtl="0">
                        <a:lnSpc>
                          <a:spcPct val="115000"/>
                        </a:lnSpc>
                        <a:spcBef>
                          <a:spcPts val="0"/>
                        </a:spcBef>
                        <a:spcAft>
                          <a:spcPts val="0"/>
                        </a:spcAft>
                        <a:buNone/>
                      </a:pPr>
                      <a:r>
                        <a:rPr lang="en-US" sz="1000"/>
                        <a:t>9,615</a:t>
                      </a:r>
                      <a:endParaRPr sz="1000"/>
                    </a:p>
                  </a:txBody>
                  <a:tcPr marL="28575" marR="28575" marT="19050" marB="19050" anchor="b">
                    <a:lnL w="9525" cap="flat" cmpd="sng">
                      <a:solidFill>
                        <a:srgbClr val="FFFFFF"/>
                      </a:solidFill>
                      <a:prstDash val="solid"/>
                      <a:round/>
                      <a:headEnd type="none" w="sm" len="sm"/>
                      <a:tailEnd type="none" w="sm" len="sm"/>
                    </a:lnL>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9,628</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9,608</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9,562</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9,558</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9,504</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9,463</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9,028</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8,369</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8,141</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tc>
                  <a:txBody>
                    <a:bodyPr/>
                    <a:lstStyle/>
                    <a:p>
                      <a:pPr marL="0" lvl="0" indent="0" algn="r" rtl="0">
                        <a:lnSpc>
                          <a:spcPct val="115000"/>
                        </a:lnSpc>
                        <a:spcBef>
                          <a:spcPts val="0"/>
                        </a:spcBef>
                        <a:spcAft>
                          <a:spcPts val="0"/>
                        </a:spcAft>
                        <a:buNone/>
                      </a:pPr>
                      <a:r>
                        <a:rPr lang="en-US" sz="1000"/>
                        <a:t>92,476</a:t>
                      </a:r>
                      <a:endParaRPr sz="1000"/>
                    </a:p>
                  </a:txBody>
                  <a:tcPr marL="28575" marR="28575" marT="19050" marB="19050" anchor="b">
                    <a:lnT w="28575" cap="flat" cmpd="sng">
                      <a:solidFill>
                        <a:srgbClr val="8093B3"/>
                      </a:solidFill>
                      <a:prstDash val="solid"/>
                      <a:round/>
                      <a:headEnd type="none" w="sm" len="sm"/>
                      <a:tailEnd type="none" w="sm" len="sm"/>
                    </a:lnT>
                    <a:solidFill>
                      <a:srgbClr val="FFFFFF"/>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sz="1000"/>
                        <a:t>Fitchburg</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4,245</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4,212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4,270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4,162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4,117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4,163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4,044</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3,815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3,349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3,155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39,532</a:t>
                      </a:r>
                      <a:endParaRPr sz="1000"/>
                    </a:p>
                  </a:txBody>
                  <a:tcPr marL="28575" marR="28575" marT="19050" marB="19050" anchor="b">
                    <a:solidFill>
                      <a:srgbClr val="FFFFFF"/>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sz="1000"/>
                        <a:t>Framingham</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4,584</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4,609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4,478</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4,337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4,126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3,937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3,864</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3,520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3,213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2,964</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39,632</a:t>
                      </a:r>
                      <a:endParaRPr sz="1000"/>
                    </a:p>
                  </a:txBody>
                  <a:tcPr marL="28575" marR="28575" marT="19050" marB="19050" anchor="b">
                    <a:solidFill>
                      <a:srgbClr val="FFFFFF"/>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US" sz="1000"/>
                        <a:t>Mass Maritime</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1,376</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1,401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1,571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1,677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1,688</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1,709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1,695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1,538</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1,433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1,335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15,423</a:t>
                      </a:r>
                      <a:endParaRPr sz="1000"/>
                    </a:p>
                  </a:txBody>
                  <a:tcPr marL="28575" marR="28575" marT="19050" marB="19050" anchor="b">
                    <a:solidFill>
                      <a:srgbClr val="FFFFFF"/>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US" sz="1000"/>
                        <a:t>MassArt</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2,120</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1,967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1,873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1,835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1,923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1,947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1,955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1,769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1,778</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1,835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19,002</a:t>
                      </a:r>
                      <a:endParaRPr sz="1000"/>
                    </a:p>
                  </a:txBody>
                  <a:tcPr marL="28575" marR="28575" marT="19050" marB="19050" anchor="b">
                    <a:solidFill>
                      <a:srgbClr val="FFFFFF"/>
                    </a:solidFill>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US" sz="1000"/>
                        <a:t>MCLA</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1,538</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1,562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1,457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1,444</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1,407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1,277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1,345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1,076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870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838</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12,814</a:t>
                      </a:r>
                      <a:endParaRPr sz="1000"/>
                    </a:p>
                  </a:txBody>
                  <a:tcPr marL="28575" marR="28575" marT="19050" marB="19050" anchor="b">
                    <a:solidFill>
                      <a:srgbClr val="FFFFFF"/>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US" sz="1000"/>
                        <a:t>Salem</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7,664</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7,600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7,499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7,346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7,110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6,811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6,273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5,716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5,555</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5,107</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66,681</a:t>
                      </a:r>
                      <a:endParaRPr sz="1000"/>
                    </a:p>
                  </a:txBody>
                  <a:tcPr marL="28575" marR="28575" marT="19050" marB="19050" anchor="b">
                    <a:solidFill>
                      <a:srgbClr val="FFFFFF"/>
                    </a:solidFill>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US" sz="1000"/>
                        <a:t>Westfield</a:t>
                      </a:r>
                      <a:endParaRPr sz="1000"/>
                    </a:p>
                  </a:txBody>
                  <a:tcPr marL="28575" marR="28575" marT="19050" marB="19050" anchor="b">
                    <a:lnR w="9525" cap="flat" cmpd="sng">
                      <a:solidFill>
                        <a:srgbClr val="FFFFFF"/>
                      </a:solidFill>
                      <a:prstDash val="solid"/>
                      <a:round/>
                      <a:headEnd type="none" w="sm" len="sm"/>
                      <a:tailEnd type="none" w="sm" len="sm"/>
                    </a:lnR>
                    <a:solidFill>
                      <a:srgbClr val="F4F6F8"/>
                    </a:solidFill>
                  </a:tcPr>
                </a:tc>
                <a:tc>
                  <a:txBody>
                    <a:bodyPr/>
                    <a:lstStyle/>
                    <a:p>
                      <a:pPr marL="0" lvl="0" indent="0" algn="r" rtl="0">
                        <a:lnSpc>
                          <a:spcPct val="115000"/>
                        </a:lnSpc>
                        <a:spcBef>
                          <a:spcPts val="0"/>
                        </a:spcBef>
                        <a:spcAft>
                          <a:spcPts val="0"/>
                        </a:spcAft>
                        <a:buNone/>
                      </a:pPr>
                      <a:r>
                        <a:rPr lang="en-US" sz="1000"/>
                        <a:t>5,692</a:t>
                      </a:r>
                      <a:endParaRPr sz="1000"/>
                    </a:p>
                  </a:txBody>
                  <a:tcPr marL="28575" marR="28575" marT="19050" marB="19050" anchor="b">
                    <a:lnL w="9525" cap="flat" cmpd="sng">
                      <a:solidFill>
                        <a:srgbClr val="FFFFFF"/>
                      </a:solidFill>
                      <a:prstDash val="solid"/>
                      <a:round/>
                      <a:headEnd type="none" w="sm" len="sm"/>
                      <a:tailEnd type="none" w="sm" len="sm"/>
                    </a:lnL>
                    <a:solidFill>
                      <a:srgbClr val="FFFFFF"/>
                    </a:solidFill>
                  </a:tcPr>
                </a:tc>
                <a:tc>
                  <a:txBody>
                    <a:bodyPr/>
                    <a:lstStyle/>
                    <a:p>
                      <a:pPr marL="0" lvl="0" indent="0" algn="r" rtl="0">
                        <a:lnSpc>
                          <a:spcPct val="115000"/>
                        </a:lnSpc>
                        <a:spcBef>
                          <a:spcPts val="0"/>
                        </a:spcBef>
                        <a:spcAft>
                          <a:spcPts val="0"/>
                        </a:spcAft>
                        <a:buNone/>
                      </a:pPr>
                      <a:r>
                        <a:rPr lang="en-US" sz="1000"/>
                        <a:t>5,590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5,616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5,596</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5,552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5,350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5,071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4,633</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4,239</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4,054</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US" sz="1000"/>
                        <a:t>51,393</a:t>
                      </a:r>
                      <a:endParaRPr sz="1000"/>
                    </a:p>
                  </a:txBody>
                  <a:tcPr marL="28575" marR="28575" marT="19050" marB="19050" anchor="b">
                    <a:solidFill>
                      <a:srgbClr val="FFFFFF"/>
                    </a:solidFill>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US" sz="1000"/>
                        <a:t>Worcester</a:t>
                      </a:r>
                      <a:endParaRPr sz="1000"/>
                    </a:p>
                  </a:txBody>
                  <a:tcPr marL="28575" marR="28575" marT="19050" marB="19050" anchor="b">
                    <a:lnR w="9525" cap="flat" cmpd="sng">
                      <a:solidFill>
                        <a:srgbClr val="FFFFFF"/>
                      </a:solidFill>
                      <a:prstDash val="solid"/>
                      <a:round/>
                      <a:headEnd type="none" w="sm" len="sm"/>
                      <a:tailEnd type="none" w="sm" len="sm"/>
                    </a:lnR>
                    <a:lnB w="28575" cap="flat" cmpd="sng">
                      <a:solidFill>
                        <a:srgbClr val="000000"/>
                      </a:solidFill>
                      <a:prstDash val="solid"/>
                      <a:round/>
                      <a:headEnd type="none" w="sm" len="sm"/>
                      <a:tailEnd type="none" w="sm" len="sm"/>
                    </a:lnB>
                    <a:solidFill>
                      <a:srgbClr val="F4F6F8"/>
                    </a:solidFill>
                  </a:tcPr>
                </a:tc>
                <a:tc>
                  <a:txBody>
                    <a:bodyPr/>
                    <a:lstStyle/>
                    <a:p>
                      <a:pPr marL="0" lvl="0" indent="0" algn="r" rtl="0">
                        <a:lnSpc>
                          <a:spcPct val="115000"/>
                        </a:lnSpc>
                        <a:spcBef>
                          <a:spcPts val="0"/>
                        </a:spcBef>
                        <a:spcAft>
                          <a:spcPts val="0"/>
                        </a:spcAft>
                        <a:buNone/>
                      </a:pPr>
                      <a:r>
                        <a:rPr lang="en-US" sz="1000"/>
                        <a:t>5,556</a:t>
                      </a:r>
                      <a:endParaRPr sz="1000"/>
                    </a:p>
                  </a:txBody>
                  <a:tcPr marL="28575" marR="28575" marT="19050" marB="19050" anchor="b">
                    <a:lnL w="9525" cap="flat" cmpd="sng">
                      <a:solidFill>
                        <a:srgbClr val="FFFFFF"/>
                      </a:solidFill>
                      <a:prstDash val="solid"/>
                      <a:round/>
                      <a:headEnd type="none" w="sm" len="sm"/>
                      <a:tailEnd type="none" w="sm" len="sm"/>
                    </a:lnL>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5,563</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5,514</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5,381</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5,495</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5,380</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5,332</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4,958</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4,640</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4,477</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US" sz="1000"/>
                        <a:t>52,296</a:t>
                      </a:r>
                      <a:endParaRPr sz="1000"/>
                    </a:p>
                  </a:txBody>
                  <a:tcPr marL="28575" marR="28575" marT="19050" marB="19050" anchor="b">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US" sz="1000" b="1"/>
                        <a:t>Grand Total</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42,390</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42,132</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41,886</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41,340</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40,976</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40,078</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39,042</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36,053</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33,446</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31,906</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tc>
                  <a:txBody>
                    <a:bodyPr/>
                    <a:lstStyle/>
                    <a:p>
                      <a:pPr marL="0" lvl="0" indent="0" algn="r" rtl="0">
                        <a:lnSpc>
                          <a:spcPct val="115000"/>
                        </a:lnSpc>
                        <a:spcBef>
                          <a:spcPts val="0"/>
                        </a:spcBef>
                        <a:spcAft>
                          <a:spcPts val="0"/>
                        </a:spcAft>
                        <a:buNone/>
                      </a:pPr>
                      <a:r>
                        <a:rPr lang="en-US" sz="1000" b="1"/>
                        <a:t>389,249</a:t>
                      </a:r>
                      <a:endParaRPr sz="1000" b="1"/>
                    </a:p>
                  </a:txBody>
                  <a:tcPr marL="28575" marR="28575" marT="19050" marB="19050" anchor="b">
                    <a:lnT w="28575" cap="flat" cmpd="sng">
                      <a:solidFill>
                        <a:srgbClr val="000000"/>
                      </a:solidFill>
                      <a:prstDash val="solid"/>
                      <a:round/>
                      <a:headEnd type="none" w="sm" len="sm"/>
                      <a:tailEnd type="none" w="sm" len="sm"/>
                    </a:lnT>
                    <a:solidFill>
                      <a:srgbClr val="DFE4EC"/>
                    </a:solidFill>
                  </a:tcPr>
                </a:tc>
                <a:extLst>
                  <a:ext uri="{0D108BD9-81ED-4DB2-BD59-A6C34878D82A}">
                    <a16:rowId xmlns:a16="http://schemas.microsoft.com/office/drawing/2014/main" val="10011"/>
                  </a:ext>
                </a:extLst>
              </a:tr>
              <a:tr h="251450">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spcBef>
                          <a:spcPts val="0"/>
                        </a:spcBef>
                        <a:spcAft>
                          <a:spcPts val="0"/>
                        </a:spcAft>
                        <a:buNone/>
                      </a:pPr>
                      <a:endParaRPr/>
                    </a:p>
                  </a:txBody>
                  <a:tcPr marL="28575" marR="28575" marT="19050" marB="19050" anchor="b"/>
                </a:tc>
                <a:extLst>
                  <a:ext uri="{0D108BD9-81ED-4DB2-BD59-A6C34878D82A}">
                    <a16:rowId xmlns:a16="http://schemas.microsoft.com/office/drawing/2014/main" val="10012"/>
                  </a:ext>
                </a:extLst>
              </a:tr>
              <a:tr h="466725">
                <a:tc>
                  <a:txBody>
                    <a:bodyPr/>
                    <a:lstStyle/>
                    <a:p>
                      <a:pPr marL="0" lvl="0" indent="0" algn="l" rtl="0">
                        <a:lnSpc>
                          <a:spcPct val="115000"/>
                        </a:lnSpc>
                        <a:spcBef>
                          <a:spcPts val="0"/>
                        </a:spcBef>
                        <a:spcAft>
                          <a:spcPts val="0"/>
                        </a:spcAft>
                        <a:buNone/>
                      </a:pPr>
                      <a:r>
                        <a:rPr lang="en-US" sz="1000" b="1"/>
                        <a:t>Fitchburg State Share of Sector</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10.0%</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10.0%</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10.2%</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10.1%</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10.0%</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10.6%</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10.0%</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9.9%</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US" sz="1000" b="1"/>
                        <a:t>10.2%</a:t>
                      </a:r>
                      <a:endParaRPr sz="1000" b="1"/>
                    </a:p>
                  </a:txBody>
                  <a:tcPr marL="28575" marR="28575" marT="19050" marB="19050" anchor="b"/>
                </a:tc>
                <a:extLst>
                  <a:ext uri="{0D108BD9-81ED-4DB2-BD59-A6C34878D82A}">
                    <a16:rowId xmlns:a16="http://schemas.microsoft.com/office/drawing/2014/main" val="10013"/>
                  </a:ext>
                </a:extLst>
              </a:tr>
            </a:tbl>
          </a:graphicData>
        </a:graphic>
      </p:graphicFrame>
      <p:sp>
        <p:nvSpPr>
          <p:cNvPr id="78" name="Google Shape;78;p16"/>
          <p:cNvSpPr txBox="1"/>
          <p:nvPr/>
        </p:nvSpPr>
        <p:spPr>
          <a:xfrm>
            <a:off x="5971975" y="5856925"/>
            <a:ext cx="29457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a:t>* </a:t>
            </a:r>
            <a:r>
              <a:rPr lang="en-US" sz="1300"/>
              <a:t>Day and Evening UG</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28650" y="365125"/>
            <a:ext cx="7886700" cy="6705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42307"/>
              <a:buFont typeface="Arial"/>
              <a:buNone/>
            </a:pPr>
            <a:r>
              <a:rPr lang="en-US" sz="2600" b="1">
                <a:highlight>
                  <a:srgbClr val="FFFFFF"/>
                </a:highlight>
                <a:latin typeface="Calibri"/>
                <a:ea typeface="Calibri"/>
                <a:cs typeface="Calibri"/>
                <a:sym typeface="Calibri"/>
              </a:rPr>
              <a:t>End of Q2 FY23: Tuition + Fees - Waivers &amp; Exemptions </a:t>
            </a:r>
            <a:br>
              <a:rPr lang="en-US" sz="2600" b="1">
                <a:highlight>
                  <a:srgbClr val="FFFFFF"/>
                </a:highlight>
                <a:latin typeface="Calibri"/>
                <a:ea typeface="Calibri"/>
                <a:cs typeface="Calibri"/>
                <a:sym typeface="Calibri"/>
              </a:rPr>
            </a:br>
            <a:r>
              <a:rPr lang="en-US" sz="2155" b="1">
                <a:highlight>
                  <a:srgbClr val="FFFFFF"/>
                </a:highlight>
                <a:latin typeface="Calibri"/>
                <a:ea typeface="Calibri"/>
                <a:cs typeface="Calibri"/>
                <a:sym typeface="Calibri"/>
              </a:rPr>
              <a:t>Banner Financials</a:t>
            </a:r>
            <a:endParaRPr sz="3355" b="1">
              <a:latin typeface="Calibri"/>
              <a:ea typeface="Calibri"/>
              <a:cs typeface="Calibri"/>
              <a:sym typeface="Calibri"/>
            </a:endParaRPr>
          </a:p>
        </p:txBody>
      </p:sp>
      <p:pic>
        <p:nvPicPr>
          <p:cNvPr id="85" name="Google Shape;85;p17"/>
          <p:cNvPicPr preferRelativeResize="0"/>
          <p:nvPr/>
        </p:nvPicPr>
        <p:blipFill>
          <a:blip r:embed="rId3">
            <a:alphaModFix/>
          </a:blip>
          <a:stretch>
            <a:fillRect/>
          </a:stretch>
        </p:blipFill>
        <p:spPr>
          <a:xfrm>
            <a:off x="-50" y="1086175"/>
            <a:ext cx="9020024" cy="499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28650" y="365125"/>
            <a:ext cx="7886700" cy="67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2600" b="1">
                <a:highlight>
                  <a:srgbClr val="FFFFFF"/>
                </a:highlight>
                <a:latin typeface="Calibri"/>
                <a:ea typeface="Calibri"/>
                <a:cs typeface="Calibri"/>
                <a:sym typeface="Calibri"/>
              </a:rPr>
              <a:t>End of Q2 FY23: Tuition + Fees - Waivers &amp; Exemptions </a:t>
            </a:r>
            <a:br>
              <a:rPr lang="en-US" sz="2600" b="1">
                <a:highlight>
                  <a:srgbClr val="FFFFFF"/>
                </a:highlight>
                <a:latin typeface="Calibri"/>
                <a:ea typeface="Calibri"/>
                <a:cs typeface="Calibri"/>
                <a:sym typeface="Calibri"/>
              </a:rPr>
            </a:br>
            <a:r>
              <a:rPr lang="en-US" sz="2155" b="1">
                <a:highlight>
                  <a:srgbClr val="FFFFFF"/>
                </a:highlight>
                <a:latin typeface="Calibri"/>
                <a:ea typeface="Calibri"/>
                <a:cs typeface="Calibri"/>
                <a:sym typeface="Calibri"/>
              </a:rPr>
              <a:t>Banner Financials</a:t>
            </a:r>
            <a:endParaRPr sz="4400" b="1">
              <a:latin typeface="Calibri"/>
              <a:ea typeface="Calibri"/>
              <a:cs typeface="Calibri"/>
              <a:sym typeface="Calibri"/>
            </a:endParaRPr>
          </a:p>
        </p:txBody>
      </p:sp>
      <p:pic>
        <p:nvPicPr>
          <p:cNvPr id="92" name="Google Shape;92;p18"/>
          <p:cNvPicPr preferRelativeResize="0"/>
          <p:nvPr/>
        </p:nvPicPr>
        <p:blipFill>
          <a:blip r:embed="rId3">
            <a:alphaModFix/>
          </a:blip>
          <a:stretch>
            <a:fillRect/>
          </a:stretch>
        </p:blipFill>
        <p:spPr>
          <a:xfrm>
            <a:off x="120675" y="1096075"/>
            <a:ext cx="8919425" cy="503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87500" y="274650"/>
            <a:ext cx="84969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288">
                <a:latin typeface="Calibri"/>
                <a:ea typeface="Calibri"/>
                <a:cs typeface="Calibri"/>
                <a:sym typeface="Calibri"/>
              </a:rPr>
              <a:t>HEIRs FTE by Unit from 2003 to 2023</a:t>
            </a:r>
            <a:endParaRPr sz="3688">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98" name="Google Shape;98;p19"/>
          <p:cNvPicPr preferRelativeResize="0"/>
          <p:nvPr/>
        </p:nvPicPr>
        <p:blipFill>
          <a:blip r:embed="rId3">
            <a:alphaModFix/>
          </a:blip>
          <a:stretch>
            <a:fillRect/>
          </a:stretch>
        </p:blipFill>
        <p:spPr>
          <a:xfrm>
            <a:off x="1387125" y="1144650"/>
            <a:ext cx="6245599" cy="4914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87500" y="274650"/>
            <a:ext cx="84969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Fiscal Year FY21:  Snapshot Fall 2020</a:t>
            </a:r>
            <a:endParaRPr sz="3800">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104" name="Google Shape;104;p20"/>
          <p:cNvPicPr preferRelativeResize="0"/>
          <p:nvPr/>
        </p:nvPicPr>
        <p:blipFill>
          <a:blip r:embed="rId3">
            <a:alphaModFix/>
          </a:blip>
          <a:stretch>
            <a:fillRect/>
          </a:stretch>
        </p:blipFill>
        <p:spPr>
          <a:xfrm>
            <a:off x="2326875" y="1113750"/>
            <a:ext cx="4490276" cy="482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87500" y="274650"/>
            <a:ext cx="84969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388">
                <a:latin typeface="Calibri"/>
                <a:ea typeface="Calibri"/>
                <a:cs typeface="Calibri"/>
                <a:sym typeface="Calibri"/>
              </a:rPr>
              <a:t>Fiscal Year FY22:  Snapshot Fall 2021</a:t>
            </a:r>
            <a:endParaRPr sz="3788">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400"/>
          </a:p>
        </p:txBody>
      </p:sp>
      <p:pic>
        <p:nvPicPr>
          <p:cNvPr id="110" name="Google Shape;110;p21"/>
          <p:cNvPicPr preferRelativeResize="0"/>
          <p:nvPr/>
        </p:nvPicPr>
        <p:blipFill>
          <a:blip r:embed="rId3">
            <a:alphaModFix/>
          </a:blip>
          <a:stretch>
            <a:fillRect/>
          </a:stretch>
        </p:blipFill>
        <p:spPr>
          <a:xfrm>
            <a:off x="2084600" y="1167425"/>
            <a:ext cx="4974824" cy="493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Cthru Data</a:t>
            </a:r>
            <a:endParaRPr/>
          </a:p>
        </p:txBody>
      </p:sp>
      <p:pic>
        <p:nvPicPr>
          <p:cNvPr id="117" name="Google Shape;117;p22"/>
          <p:cNvPicPr preferRelativeResize="0"/>
          <p:nvPr/>
        </p:nvPicPr>
        <p:blipFill>
          <a:blip r:embed="rId3">
            <a:alphaModFix/>
          </a:blip>
          <a:stretch>
            <a:fillRect/>
          </a:stretch>
        </p:blipFill>
        <p:spPr>
          <a:xfrm>
            <a:off x="2791750" y="1490000"/>
            <a:ext cx="3985375" cy="4544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3362</Words>
  <Application>Microsoft Office PowerPoint</Application>
  <PresentationFormat>On-screen Show (4:3)</PresentationFormat>
  <Paragraphs>359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Roboto</vt:lpstr>
      <vt:lpstr>Candara</vt:lpstr>
      <vt:lpstr>Lobster</vt:lpstr>
      <vt:lpstr>Simple Light</vt:lpstr>
      <vt:lpstr>Finance Update</vt:lpstr>
      <vt:lpstr>PowerPoint Presentation</vt:lpstr>
      <vt:lpstr>Undergraduate Enrollment* Trends by Institution </vt:lpstr>
      <vt:lpstr>End of Q2 FY23: Tuition + Fees - Waivers &amp; Exemptions  Banner Financials</vt:lpstr>
      <vt:lpstr>End of Q2 FY23: Tuition + Fees - Waivers &amp; Exemptions  Banner Financials</vt:lpstr>
      <vt:lpstr>HEIRs FTE by Unit from 2003 to 2023 </vt:lpstr>
      <vt:lpstr>Fiscal Year FY21:  Snapshot Fall 2020 </vt:lpstr>
      <vt:lpstr>Fiscal Year FY22:  Snapshot Fall 2021 </vt:lpstr>
      <vt:lpstr>Cthru Data</vt:lpstr>
      <vt:lpstr>MSCA Follow Up Questions</vt:lpstr>
      <vt:lpstr>MSCA Question #3 </vt:lpstr>
      <vt:lpstr>MSCA Question #4 The chart below was drawn from IPEDs data, and shows that Fitchburg State plant-related debt in 2020 (see number 6, the 6th set of columns from the left)  is exponentially greater than the AVERAGE plant related debt of the other eight state universities.  Please explain. IPEDS Survey      </vt:lpstr>
      <vt:lpstr>MSCA Question #5 I have attached a MSCA presentation on the financial state of our institution, as of Nov. 1, 2022.  In that, you might wish to respond to the debt ratio of 7.7, the CFI of 2.2, and the concern that the investments and borrowing for the Theatre Block may be an unwise use of our limited resources, considering our current enrollment crisis.</vt:lpstr>
      <vt:lpstr>Debt Burden &amp; Capital Debt Ratio </vt:lpstr>
      <vt:lpstr>Composite Financial Index (CFI) </vt:lpstr>
      <vt:lpstr>Viability vs Primary Reserve Ratio </vt:lpstr>
      <vt:lpstr>Net Operating Revenues &amp;  Return on Net Assets Ratios </vt:lpstr>
      <vt:lpstr>PowerPoint Presentation</vt:lpstr>
      <vt:lpstr>MA State U’s Net Positions FY19-FY22  </vt:lpstr>
      <vt:lpstr>MA State U’s Net Positions FY20-FY22  </vt:lpstr>
      <vt:lpstr>EY Parthenon’s Key Metrics for FSU </vt:lpstr>
      <vt:lpstr>Liquidity - Cash &amp; Investments</vt:lpstr>
      <vt:lpstr>End of Presentation Listen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Update</dc:title>
  <dc:creator>Gail Doiron</dc:creator>
  <cp:lastModifiedBy>Gail Doiron</cp:lastModifiedBy>
  <cp:revision>1</cp:revision>
  <dcterms:modified xsi:type="dcterms:W3CDTF">2023-01-26T13:54:24Z</dcterms:modified>
</cp:coreProperties>
</file>